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Lst>
  <p:notesMasterIdLst>
    <p:notesMasterId r:id="rId30"/>
  </p:notesMasterIdLst>
  <p:handoutMasterIdLst>
    <p:handoutMasterId r:id="rId31"/>
  </p:handoutMasterIdLst>
  <p:sldIdLst>
    <p:sldId id="282" r:id="rId3"/>
    <p:sldId id="300" r:id="rId4"/>
    <p:sldId id="301" r:id="rId5"/>
    <p:sldId id="304" r:id="rId6"/>
    <p:sldId id="269" r:id="rId7"/>
    <p:sldId id="273" r:id="rId8"/>
    <p:sldId id="274" r:id="rId9"/>
    <p:sldId id="275" r:id="rId10"/>
    <p:sldId id="276" r:id="rId11"/>
    <p:sldId id="277" r:id="rId12"/>
    <p:sldId id="278" r:id="rId13"/>
    <p:sldId id="271" r:id="rId14"/>
    <p:sldId id="280" r:id="rId15"/>
    <p:sldId id="316" r:id="rId16"/>
    <p:sldId id="317" r:id="rId17"/>
    <p:sldId id="305" r:id="rId18"/>
    <p:sldId id="307" r:id="rId19"/>
    <p:sldId id="312" r:id="rId20"/>
    <p:sldId id="321" r:id="rId21"/>
    <p:sldId id="289" r:id="rId22"/>
    <p:sldId id="309" r:id="rId23"/>
    <p:sldId id="291" r:id="rId24"/>
    <p:sldId id="290" r:id="rId25"/>
    <p:sldId id="284" r:id="rId26"/>
    <p:sldId id="286" r:id="rId27"/>
    <p:sldId id="287" r:id="rId28"/>
    <p:sldId id="306" r:id="rId29"/>
  </p:sldIdLst>
  <p:sldSz cx="12192000" cy="6858000"/>
  <p:notesSz cx="7104063" cy="10234613"/>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D5460074-5C13-4889-906D-F1066DAE61A8}">
          <p14:sldIdLst>
            <p14:sldId id="282"/>
            <p14:sldId id="300"/>
            <p14:sldId id="301"/>
            <p14:sldId id="304"/>
            <p14:sldId id="269"/>
            <p14:sldId id="273"/>
            <p14:sldId id="274"/>
            <p14:sldId id="275"/>
            <p14:sldId id="276"/>
            <p14:sldId id="277"/>
            <p14:sldId id="278"/>
            <p14:sldId id="271"/>
            <p14:sldId id="280"/>
            <p14:sldId id="316"/>
            <p14:sldId id="317"/>
            <p14:sldId id="305"/>
            <p14:sldId id="307"/>
            <p14:sldId id="312"/>
            <p14:sldId id="321"/>
            <p14:sldId id="289"/>
            <p14:sldId id="309"/>
            <p14:sldId id="291"/>
            <p14:sldId id="290"/>
            <p14:sldId id="284"/>
            <p14:sldId id="286"/>
            <p14:sldId id="287"/>
            <p14:sldId id="30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sowska-Szyk Urszula" initials="OU" lastIdx="7"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6365"/>
    <a:srgbClr val="474A4B"/>
    <a:srgbClr val="A3A2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Styl jasny 2 — Ak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71" autoAdjust="0"/>
    <p:restoredTop sz="74880" autoAdjust="0"/>
  </p:normalViewPr>
  <p:slideViewPr>
    <p:cSldViewPr snapToGrid="0">
      <p:cViewPr varScale="1">
        <p:scale>
          <a:sx n="86" d="100"/>
          <a:sy n="86" d="100"/>
        </p:scale>
        <p:origin x="1572" y="90"/>
      </p:cViewPr>
      <p:guideLst>
        <p:guide orient="horz" pos="2160"/>
        <p:guide pos="3840"/>
      </p:guideLst>
    </p:cSldViewPr>
  </p:slideViewPr>
  <p:notesTextViewPr>
    <p:cViewPr>
      <p:scale>
        <a:sx n="1" d="1"/>
        <a:sy n="1" d="1"/>
      </p:scale>
      <p:origin x="0" y="0"/>
    </p:cViewPr>
  </p:notesTextViewPr>
  <p:notesViewPr>
    <p:cSldViewPr snapToGrid="0">
      <p:cViewPr varScale="1">
        <p:scale>
          <a:sx n="57" d="100"/>
          <a:sy n="57" d="100"/>
        </p:scale>
        <p:origin x="301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7BF900D7-2BFE-44EA-B29F-4BFD25160B4D}"/>
              </a:ext>
            </a:extLst>
          </p:cNvPr>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pl-PL"/>
          </a:p>
        </p:txBody>
      </p:sp>
      <p:sp>
        <p:nvSpPr>
          <p:cNvPr id="3" name="Symbol zastępczy daty 2">
            <a:extLst>
              <a:ext uri="{FF2B5EF4-FFF2-40B4-BE49-F238E27FC236}">
                <a16:creationId xmlns:a16="http://schemas.microsoft.com/office/drawing/2014/main" id="{A4B5C2AF-5F31-4C7F-A1A6-30FA2D984E5D}"/>
              </a:ext>
            </a:extLst>
          </p:cNvPr>
          <p:cNvSpPr>
            <a:spLocks noGrp="1"/>
          </p:cNvSpPr>
          <p:nvPr>
            <p:ph type="dt" sz="quarter" idx="1"/>
          </p:nvPr>
        </p:nvSpPr>
        <p:spPr>
          <a:xfrm>
            <a:off x="4023992" y="0"/>
            <a:ext cx="3078427" cy="513508"/>
          </a:xfrm>
          <a:prstGeom prst="rect">
            <a:avLst/>
          </a:prstGeom>
        </p:spPr>
        <p:txBody>
          <a:bodyPr vert="horz" lIns="99075" tIns="49538" rIns="99075" bIns="49538" rtlCol="0"/>
          <a:lstStyle>
            <a:lvl1pPr algn="r">
              <a:defRPr sz="1300"/>
            </a:lvl1pPr>
          </a:lstStyle>
          <a:p>
            <a:fld id="{F9827DDD-5806-4014-A198-3BF1A54A01F2}" type="datetimeFigureOut">
              <a:rPr lang="pl-PL" smtClean="0"/>
              <a:t>13.11.18</a:t>
            </a:fld>
            <a:endParaRPr lang="pl-PL"/>
          </a:p>
        </p:txBody>
      </p:sp>
      <p:sp>
        <p:nvSpPr>
          <p:cNvPr id="4" name="Symbol zastępczy stopki 3">
            <a:extLst>
              <a:ext uri="{FF2B5EF4-FFF2-40B4-BE49-F238E27FC236}">
                <a16:creationId xmlns:a16="http://schemas.microsoft.com/office/drawing/2014/main" id="{324BD8BD-732E-469A-85A4-394B40D64D7E}"/>
              </a:ext>
            </a:extLst>
          </p:cNvPr>
          <p:cNvSpPr>
            <a:spLocks noGrp="1"/>
          </p:cNvSpPr>
          <p:nvPr>
            <p:ph type="ftr" sz="quarter" idx="2"/>
          </p:nvPr>
        </p:nvSpPr>
        <p:spPr>
          <a:xfrm>
            <a:off x="0" y="9721107"/>
            <a:ext cx="3078427" cy="513507"/>
          </a:xfrm>
          <a:prstGeom prst="rect">
            <a:avLst/>
          </a:prstGeom>
        </p:spPr>
        <p:txBody>
          <a:bodyPr vert="horz" lIns="99075" tIns="49538" rIns="99075" bIns="49538" rtlCol="0" anchor="b"/>
          <a:lstStyle>
            <a:lvl1pPr algn="l">
              <a:defRPr sz="1300"/>
            </a:lvl1pPr>
          </a:lstStyle>
          <a:p>
            <a:endParaRPr lang="pl-PL"/>
          </a:p>
        </p:txBody>
      </p:sp>
      <p:sp>
        <p:nvSpPr>
          <p:cNvPr id="5" name="Symbol zastępczy numeru slajdu 4">
            <a:extLst>
              <a:ext uri="{FF2B5EF4-FFF2-40B4-BE49-F238E27FC236}">
                <a16:creationId xmlns:a16="http://schemas.microsoft.com/office/drawing/2014/main" id="{A5000A47-C49F-4268-AD40-CFBCF90E763D}"/>
              </a:ext>
            </a:extLst>
          </p:cNvPr>
          <p:cNvSpPr>
            <a:spLocks noGrp="1"/>
          </p:cNvSpPr>
          <p:nvPr>
            <p:ph type="sldNum" sz="quarter" idx="3"/>
          </p:nvPr>
        </p:nvSpPr>
        <p:spPr>
          <a:xfrm>
            <a:off x="4023992" y="9721107"/>
            <a:ext cx="3078427" cy="513507"/>
          </a:xfrm>
          <a:prstGeom prst="rect">
            <a:avLst/>
          </a:prstGeom>
        </p:spPr>
        <p:txBody>
          <a:bodyPr vert="horz" lIns="99075" tIns="49538" rIns="99075" bIns="49538" rtlCol="0" anchor="b"/>
          <a:lstStyle>
            <a:lvl1pPr algn="r">
              <a:defRPr sz="1300"/>
            </a:lvl1pPr>
          </a:lstStyle>
          <a:p>
            <a:fld id="{36E0AABD-B9B3-4780-A47A-E6668CE88FC9}" type="slidenum">
              <a:rPr lang="pl-PL" smtClean="0"/>
              <a:t>‹#›</a:t>
            </a:fld>
            <a:endParaRPr lang="pl-PL"/>
          </a:p>
        </p:txBody>
      </p:sp>
    </p:spTree>
    <p:extLst>
      <p:ext uri="{BB962C8B-B14F-4D97-AF65-F5344CB8AC3E}">
        <p14:creationId xmlns:p14="http://schemas.microsoft.com/office/powerpoint/2010/main" val="39227824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pl-PL"/>
          </a:p>
        </p:txBody>
      </p:sp>
      <p:sp>
        <p:nvSpPr>
          <p:cNvPr id="3" name="Symbol zastępczy daty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1253C91B-B1A7-4A5D-84E0-DABBDCAE993A}" type="datetimeFigureOut">
              <a:rPr lang="pl-PL" smtClean="0"/>
              <a:t>13.11.18</a:t>
            </a:fld>
            <a:endParaRPr lang="pl-PL"/>
          </a:p>
        </p:txBody>
      </p:sp>
      <p:sp>
        <p:nvSpPr>
          <p:cNvPr id="4" name="Symbol zastępczy obrazu slajdu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pl-PL"/>
          </a:p>
        </p:txBody>
      </p:sp>
      <p:sp>
        <p:nvSpPr>
          <p:cNvPr id="5" name="Symbol zastępczy notatek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pl-PL"/>
          </a:p>
        </p:txBody>
      </p:sp>
      <p:sp>
        <p:nvSpPr>
          <p:cNvPr id="7" name="Symbol zastępczy numeru slajdu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3414995C-17B1-4F87-8A0D-38E7DD8AE606}" type="slidenum">
              <a:rPr lang="pl-PL" smtClean="0"/>
              <a:t>‹#›</a:t>
            </a:fld>
            <a:endParaRPr lang="pl-PL"/>
          </a:p>
        </p:txBody>
      </p:sp>
    </p:spTree>
    <p:extLst>
      <p:ext uri="{BB962C8B-B14F-4D97-AF65-F5344CB8AC3E}">
        <p14:creationId xmlns:p14="http://schemas.microsoft.com/office/powerpoint/2010/main" val="117749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mf.gov.p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185766" indent="-185766" defTabSz="990752">
              <a:buFont typeface="Arial" panose="020B0604020202020204" pitchFamily="34" charset="0"/>
              <a:buChar char="•"/>
              <a:defRPr/>
            </a:pPr>
            <a:r>
              <a:rPr lang="pl-PL" sz="1300" dirty="0"/>
              <a:t>Ministerstwo Finansów we współpracy z Krajową Administracją Skarbową (KAS) wypracowało nowy model funkcjonowania. Ten modus </a:t>
            </a:r>
            <a:r>
              <a:rPr lang="pl-PL" sz="1300" dirty="0" err="1"/>
              <a:t>operandi</a:t>
            </a:r>
            <a:r>
              <a:rPr lang="pl-PL" sz="1300" dirty="0"/>
              <a:t> – </a:t>
            </a:r>
            <a:r>
              <a:rPr lang="pl-PL" sz="1300" b="1" dirty="0"/>
              <a:t>realizowany jako filozofia 3xP: prosty, przyjazny i przejrzysty system podatkowy</a:t>
            </a:r>
            <a:endParaRPr lang="pl-PL" sz="1300" dirty="0"/>
          </a:p>
          <a:p>
            <a:pPr marL="185766" indent="-185766" defTabSz="990752">
              <a:buFont typeface="Arial" panose="020B0604020202020204" pitchFamily="34" charset="0"/>
              <a:buChar char="•"/>
              <a:defRPr/>
            </a:pPr>
            <a:r>
              <a:rPr lang="pl-PL" sz="1300" dirty="0"/>
              <a:t>to polityka, którą konsekwentnie prowadzimy wychodząc naprzeciw oczekiwaniom podatników, chcemy aby przedsiębiorca miał poczucie, że przepisy są dla niego i służą jego ochronie a administracja skarbowa wspiera go w prowadzeniu biznesu</a:t>
            </a:r>
          </a:p>
          <a:p>
            <a:endParaRPr lang="pl-PL" dirty="0"/>
          </a:p>
        </p:txBody>
      </p:sp>
      <p:sp>
        <p:nvSpPr>
          <p:cNvPr id="4" name="Symbol zastępczy numeru slajdu 3"/>
          <p:cNvSpPr>
            <a:spLocks noGrp="1"/>
          </p:cNvSpPr>
          <p:nvPr>
            <p:ph type="sldNum" sz="quarter" idx="10"/>
          </p:nvPr>
        </p:nvSpPr>
        <p:spPr/>
        <p:txBody>
          <a:bodyPr/>
          <a:lstStyle/>
          <a:p>
            <a:fld id="{3414995C-17B1-4F87-8A0D-38E7DD8AE606}" type="slidenum">
              <a:rPr lang="pl-PL" smtClean="0"/>
              <a:t>1</a:t>
            </a:fld>
            <a:endParaRPr lang="pl-PL"/>
          </a:p>
        </p:txBody>
      </p:sp>
    </p:spTree>
    <p:extLst>
      <p:ext uri="{BB962C8B-B14F-4D97-AF65-F5344CB8AC3E}">
        <p14:creationId xmlns:p14="http://schemas.microsoft.com/office/powerpoint/2010/main" val="25611206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185766" indent="-185766" defTabSz="990752">
              <a:buFont typeface="Arial" panose="020B0604020202020204" pitchFamily="34" charset="0"/>
              <a:buChar char="•"/>
              <a:defRPr/>
            </a:pPr>
            <a:r>
              <a:rPr lang="pl-PL" sz="1300" dirty="0"/>
              <a:t>obowiązuje od 1 stycznia 2017 r.</a:t>
            </a:r>
          </a:p>
          <a:p>
            <a:endParaRPr lang="pl-PL" dirty="0"/>
          </a:p>
        </p:txBody>
      </p:sp>
      <p:sp>
        <p:nvSpPr>
          <p:cNvPr id="4" name="Symbol zastępczy numeru slajdu 3"/>
          <p:cNvSpPr>
            <a:spLocks noGrp="1"/>
          </p:cNvSpPr>
          <p:nvPr>
            <p:ph type="sldNum" sz="quarter" idx="10"/>
          </p:nvPr>
        </p:nvSpPr>
        <p:spPr/>
        <p:txBody>
          <a:bodyPr/>
          <a:lstStyle/>
          <a:p>
            <a:fld id="{3414995C-17B1-4F87-8A0D-38E7DD8AE606}" type="slidenum">
              <a:rPr lang="pl-PL" smtClean="0"/>
              <a:t>10</a:t>
            </a:fld>
            <a:endParaRPr lang="pl-PL"/>
          </a:p>
        </p:txBody>
      </p:sp>
    </p:spTree>
    <p:extLst>
      <p:ext uri="{BB962C8B-B14F-4D97-AF65-F5344CB8AC3E}">
        <p14:creationId xmlns:p14="http://schemas.microsoft.com/office/powerpoint/2010/main" val="157850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3414995C-17B1-4F87-8A0D-38E7DD8AE606}" type="slidenum">
              <a:rPr lang="pl-PL" smtClean="0"/>
              <a:t>11</a:t>
            </a:fld>
            <a:endParaRPr lang="pl-PL"/>
          </a:p>
        </p:txBody>
      </p:sp>
    </p:spTree>
    <p:extLst>
      <p:ext uri="{BB962C8B-B14F-4D97-AF65-F5344CB8AC3E}">
        <p14:creationId xmlns:p14="http://schemas.microsoft.com/office/powerpoint/2010/main" val="1706507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185766" indent="-185766">
              <a:buFont typeface="Arial" panose="020B0604020202020204" pitchFamily="34" charset="0"/>
              <a:buChar char="•"/>
            </a:pPr>
            <a:r>
              <a:rPr lang="pl-PL" sz="1300" dirty="0"/>
              <a:t>korzyść to mniej kontroli, przy jednoczesnej poprawie ich efektywności</a:t>
            </a:r>
          </a:p>
          <a:p>
            <a:pPr marL="185766" indent="-185766">
              <a:buFont typeface="Arial" panose="020B0604020202020204" pitchFamily="34" charset="0"/>
              <a:buChar char="•"/>
            </a:pPr>
            <a:r>
              <a:rPr lang="pl-PL" sz="1300" dirty="0"/>
              <a:t>typowanie do kontroli oparte na analizie ryzyka i kierowanie ich tam gdzie istnieją nieprawidłowości; urzędnicy nie będą angażowali swoich sił, żeby szukać problemów tam gdzie ich nie ma. Kontrole pójdą tam, gdzie jest znaczące ryzyko działania niezgodnie z prawem</a:t>
            </a:r>
          </a:p>
          <a:p>
            <a:pPr marL="185766" indent="-185766">
              <a:buFont typeface="Arial" panose="020B0604020202020204" pitchFamily="34" charset="0"/>
              <a:buChar char="•"/>
            </a:pPr>
            <a:r>
              <a:rPr lang="pl-PL" sz="1300" dirty="0"/>
              <a:t>w konsekwencji  wpływa to na ograniczenie działania szarej strefy i zwiększenie uczciwej konkurencji</a:t>
            </a:r>
          </a:p>
          <a:p>
            <a:endParaRPr lang="pl-PL" dirty="0"/>
          </a:p>
        </p:txBody>
      </p:sp>
      <p:sp>
        <p:nvSpPr>
          <p:cNvPr id="4" name="Symbol zastępczy numeru slajdu 3"/>
          <p:cNvSpPr>
            <a:spLocks noGrp="1"/>
          </p:cNvSpPr>
          <p:nvPr>
            <p:ph type="sldNum" sz="quarter" idx="10"/>
          </p:nvPr>
        </p:nvSpPr>
        <p:spPr/>
        <p:txBody>
          <a:bodyPr/>
          <a:lstStyle/>
          <a:p>
            <a:fld id="{3414995C-17B1-4F87-8A0D-38E7DD8AE606}" type="slidenum">
              <a:rPr lang="pl-PL" smtClean="0"/>
              <a:t>12</a:t>
            </a:fld>
            <a:endParaRPr lang="pl-PL"/>
          </a:p>
        </p:txBody>
      </p:sp>
    </p:spTree>
    <p:extLst>
      <p:ext uri="{BB962C8B-B14F-4D97-AF65-F5344CB8AC3E}">
        <p14:creationId xmlns:p14="http://schemas.microsoft.com/office/powerpoint/2010/main" val="1983966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185766" indent="-185766">
              <a:buFont typeface="Arial" panose="020B0604020202020204" pitchFamily="34" charset="0"/>
              <a:buChar char="•"/>
            </a:pPr>
            <a:r>
              <a:rPr lang="pl-PL" sz="1300" dirty="0"/>
              <a:t>w praktyce oznacza to, że organy podatkowe powinny ocenić, czy podatnik należycie zweryfikował swojego kontrahenta, czyli dostawcę towaru i okoliczności transakcji z nim zawieranej</a:t>
            </a:r>
          </a:p>
          <a:p>
            <a:pPr marL="185766" indent="-185766">
              <a:buFont typeface="Arial" panose="020B0604020202020204" pitchFamily="34" charset="0"/>
              <a:buChar char="•"/>
            </a:pPr>
            <a:r>
              <a:rPr lang="pl-PL" sz="1300" dirty="0"/>
              <a:t>jeżeli podatnik podejmie działania wskazane w „Metodyce" to istotnie zwiększa się prawdopodobieństwo dochowania przez niego należytej staranności i niekwestionowania jego prawa do odliczenia podatku naliczonego</a:t>
            </a:r>
          </a:p>
          <a:p>
            <a:pPr marL="185766" indent="-185766">
              <a:buFont typeface="Arial" panose="020B0604020202020204" pitchFamily="34" charset="0"/>
              <a:buChar char="•"/>
            </a:pPr>
            <a:r>
              <a:rPr lang="pl-PL" sz="1300" dirty="0"/>
              <a:t>Metodyka została przedstawiona 25 kwietnia 2018 r. w Ministerstwie Finansów (MF) na spotkaniu kończącym etap konsultacji podatkowych, prowadzonych ze stroną społeczną</a:t>
            </a:r>
          </a:p>
          <a:p>
            <a:pPr marL="185766" indent="-185766">
              <a:buFont typeface="Arial" panose="020B0604020202020204" pitchFamily="34" charset="0"/>
              <a:buChar char="•"/>
            </a:pPr>
            <a:r>
              <a:rPr lang="pl-PL" sz="1300" dirty="0"/>
              <a:t>dokument ten został przekazany do urzędów skarbowych do stosowania</a:t>
            </a:r>
          </a:p>
          <a:p>
            <a:pPr marL="185766" indent="-185766">
              <a:buFont typeface="Arial" panose="020B0604020202020204" pitchFamily="34" charset="0"/>
              <a:buChar char="•"/>
            </a:pPr>
            <a:r>
              <a:rPr lang="pl-PL" sz="1300" dirty="0"/>
              <a:t>podatnicy mogą się z nim zapoznać na stronie </a:t>
            </a:r>
            <a:r>
              <a:rPr lang="pl-PL" sz="1300" u="sng" dirty="0">
                <a:hlinkClick r:id="rId3"/>
              </a:rPr>
              <a:t>www.mf.gov.pl</a:t>
            </a:r>
            <a:r>
              <a:rPr lang="pl-PL" sz="1300" b="1" dirty="0"/>
              <a:t> </a:t>
            </a:r>
            <a:r>
              <a:rPr lang="pl-PL" sz="1300" b="0" dirty="0" smtClean="0"/>
              <a:t>i </a:t>
            </a:r>
            <a:r>
              <a:rPr lang="pl-PL" sz="1300" b="0" baseline="0" dirty="0" smtClean="0"/>
              <a:t>na stronie aktualnie prowadzonej przez MF i KAS kampanii edukacyjnej dla przedsiębiorców - </a:t>
            </a:r>
            <a:r>
              <a:rPr lang="pl-PL" sz="1300" b="0" u="sng" baseline="0" dirty="0" smtClean="0">
                <a:solidFill>
                  <a:schemeClr val="accent5"/>
                </a:solidFill>
              </a:rPr>
              <a:t>www.bezpiecznatransakcja.mf.gov.pl </a:t>
            </a:r>
            <a:endParaRPr lang="pl-PL" sz="1300" b="0" dirty="0"/>
          </a:p>
          <a:p>
            <a:endParaRPr lang="pl-PL" dirty="0"/>
          </a:p>
        </p:txBody>
      </p:sp>
      <p:sp>
        <p:nvSpPr>
          <p:cNvPr id="4" name="Symbol zastępczy numeru slajdu 3"/>
          <p:cNvSpPr>
            <a:spLocks noGrp="1"/>
          </p:cNvSpPr>
          <p:nvPr>
            <p:ph type="sldNum" sz="quarter" idx="10"/>
          </p:nvPr>
        </p:nvSpPr>
        <p:spPr/>
        <p:txBody>
          <a:bodyPr/>
          <a:lstStyle/>
          <a:p>
            <a:fld id="{3414995C-17B1-4F87-8A0D-38E7DD8AE606}" type="slidenum">
              <a:rPr lang="pl-PL" smtClean="0"/>
              <a:t>13</a:t>
            </a:fld>
            <a:endParaRPr lang="pl-PL"/>
          </a:p>
        </p:txBody>
      </p:sp>
    </p:spTree>
    <p:extLst>
      <p:ext uri="{BB962C8B-B14F-4D97-AF65-F5344CB8AC3E}">
        <p14:creationId xmlns:p14="http://schemas.microsoft.com/office/powerpoint/2010/main" val="1272877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185766" indent="-185766">
              <a:buFont typeface="Arial" panose="020B0604020202020204" pitchFamily="34" charset="0"/>
              <a:buChar char="•"/>
            </a:pPr>
            <a:r>
              <a:rPr lang="pl-PL" sz="1200" dirty="0" smtClean="0"/>
              <a:t>MPP wszedł w życie 1 lipca 2018 r.</a:t>
            </a:r>
          </a:p>
          <a:p>
            <a:pPr marL="185766" indent="-185766">
              <a:buFont typeface="Arial" panose="020B0604020202020204" pitchFamily="34" charset="0"/>
              <a:buChar char="•"/>
            </a:pPr>
            <a:r>
              <a:rPr lang="pl-PL" sz="1200" dirty="0" smtClean="0"/>
              <a:t>jeżeli pomimo dokonywania tych płatności na rachunku VAT dojdzie do nagromadzenia się środków wówczas ich „uwolnienie” na rachunek rozliczeniowy podatnika wymaga uzyskania stosownej zgody naczelnika urzędu skarbowego (wydania postanowienia)</a:t>
            </a:r>
          </a:p>
          <a:p>
            <a:pPr marL="185766" indent="-185766">
              <a:buFont typeface="Arial" panose="020B0604020202020204" pitchFamily="34" charset="0"/>
              <a:buChar char="•"/>
            </a:pPr>
            <a:r>
              <a:rPr lang="pl-PL" sz="1200" dirty="0" smtClean="0"/>
              <a:t>w polskim modelu środki zgromadzone na rachunku VAT stanowią przez cały czas własność podatnika. Nie ma do nich dostępu organ skarbowy, sprawuje on jednak nadzór nad ich uwolnieniem. Podatnik ma zatem dostęp do tych środków i może na bieżąco regulować swoje zobowiązania wobec kontrahentów, co pozytywnie odróżnia ten model od innych europejskich rozwiązań i w dużo mniejszym zakresie wpływa na płynność finansową</a:t>
            </a:r>
          </a:p>
          <a:p>
            <a:endParaRPr lang="pl-PL" dirty="0"/>
          </a:p>
        </p:txBody>
      </p:sp>
      <p:sp>
        <p:nvSpPr>
          <p:cNvPr id="4" name="Symbol zastępczy numeru slajdu 3"/>
          <p:cNvSpPr>
            <a:spLocks noGrp="1"/>
          </p:cNvSpPr>
          <p:nvPr>
            <p:ph type="sldNum" sz="quarter" idx="10"/>
          </p:nvPr>
        </p:nvSpPr>
        <p:spPr/>
        <p:txBody>
          <a:bodyPr/>
          <a:lstStyle/>
          <a:p>
            <a:fld id="{3414995C-17B1-4F87-8A0D-38E7DD8AE606}" type="slidenum">
              <a:rPr lang="pl-PL" smtClean="0"/>
              <a:t>14</a:t>
            </a:fld>
            <a:endParaRPr lang="pl-PL"/>
          </a:p>
        </p:txBody>
      </p:sp>
    </p:spTree>
    <p:extLst>
      <p:ext uri="{BB962C8B-B14F-4D97-AF65-F5344CB8AC3E}">
        <p14:creationId xmlns:p14="http://schemas.microsoft.com/office/powerpoint/2010/main" val="2791600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171450" indent="-171450">
              <a:buFont typeface="Arial" panose="020B0604020202020204" pitchFamily="34" charset="0"/>
              <a:buChar char="•"/>
            </a:pPr>
            <a:r>
              <a:rPr lang="pl-PL" sz="1200" b="1" dirty="0" smtClean="0"/>
              <a:t>przesłanka</a:t>
            </a:r>
            <a:r>
              <a:rPr lang="pl-PL" sz="1200" b="1" baseline="0" dirty="0" smtClean="0"/>
              <a:t> dochowania należytej staranności</a:t>
            </a:r>
            <a:r>
              <a:rPr lang="pl-PL" sz="1200" dirty="0" smtClean="0"/>
              <a:t> - oznacza to, że w sytuacji powstania wątpliwości co do okoliczności przeprowadzonej transakcji nabycia towaru organy podatkowe, co do zasady nie będą kwestionowały prawa do obniżenia podatku należnego o podatek naliczony z tytułu tej transakcji jeżeli podatnik dokona płatności przy zastosowaniu MPP</a:t>
            </a:r>
          </a:p>
          <a:p>
            <a:pPr marL="185766" indent="-185766">
              <a:buFont typeface="Arial" panose="020B0604020202020204" pitchFamily="34" charset="0"/>
              <a:buChar char="•"/>
            </a:pPr>
            <a:r>
              <a:rPr lang="pl-PL" sz="1200" b="1" dirty="0" smtClean="0"/>
              <a:t>brak odpowiedzialności solidarnej i dodatkowego</a:t>
            </a:r>
            <a:r>
              <a:rPr lang="pl-PL" sz="1200" b="1" baseline="0" dirty="0" smtClean="0"/>
              <a:t> zobowiązania podatkowego</a:t>
            </a:r>
            <a:r>
              <a:rPr lang="pl-PL" sz="1200" b="1" dirty="0" smtClean="0"/>
              <a:t> </a:t>
            </a:r>
            <a:r>
              <a:rPr lang="pl-PL" sz="1200" dirty="0" smtClean="0"/>
              <a:t>- w przypadku zapłaty przy zastosowaniu mechanizmu podzielonej płatności za nabyte tzw. towary wrażliwe (m.in. wyroby stalowe, paliwa, olej rzepakowy, dyski twarde) podatnik (nabywca) nie będzie odpowiadał solidarnie z dostawcą za jego zaległości podatkowe.</a:t>
            </a:r>
            <a:r>
              <a:rPr lang="pl-PL" sz="1200" baseline="0" dirty="0" smtClean="0"/>
              <a:t> Ponadto</a:t>
            </a:r>
            <a:r>
              <a:rPr lang="pl-PL" sz="1200" dirty="0" smtClean="0"/>
              <a:t> wobec podatnika, który stosuje mechanizm podzielonej płatności nie stosuje się przepisów dotyczących sankcji podatkowych za rozliczenie</a:t>
            </a:r>
            <a:r>
              <a:rPr lang="pl-PL" sz="1200" baseline="0" dirty="0" smtClean="0"/>
              <a:t> podatku skutkujące zaniżeniem zobowiązania podatkowego lub zawyżeniem nadwyżki podatku naliczonego nad należnym do zwrotu lub do rozliczenia w następnych okresach rozliczeniowych lub zwrotu podatku</a:t>
            </a:r>
            <a:r>
              <a:rPr lang="pl-PL" sz="1200" dirty="0" smtClean="0"/>
              <a:t>. Dotyczy to zarówno sankcji podatkowej w wysokości 20%, 30% jak i podwyższonej do wysokości 100%. Powyższe wyłączenia stosuje się do wysokości kwoty odpowiadającej kwocie podatku wynikającej z otrzymanej faktury, zapłaconej w podzielonej płatności. Oznacza to, że wyłączenie dodatkowego zobowiązania</a:t>
            </a:r>
            <a:r>
              <a:rPr lang="pl-PL" sz="1200" baseline="0" dirty="0" smtClean="0"/>
              <a:t> oraz odpowiedzialności solidarnej dotyczy skutków wynikających z nabycia towaru lub usługi, dokumentowanego fakturą, z której należność została zapłacona w podzielonej płatności</a:t>
            </a:r>
            <a:endParaRPr lang="pl-PL" sz="1200" dirty="0" smtClean="0"/>
          </a:p>
          <a:p>
            <a:pPr marL="185766" indent="-185766">
              <a:buFont typeface="Arial" panose="020B0604020202020204" pitchFamily="34" charset="0"/>
              <a:buChar char="•"/>
            </a:pPr>
            <a:r>
              <a:rPr lang="pl-PL" sz="1200" b="1" dirty="0" smtClean="0"/>
              <a:t>niestosowanie 150% stawki odsetek za zwłokę</a:t>
            </a:r>
            <a:r>
              <a:rPr lang="pl-PL" sz="1200" dirty="0" smtClean="0"/>
              <a:t> - do zaległości w</a:t>
            </a:r>
            <a:r>
              <a:rPr lang="pl-PL" sz="1200" baseline="0" dirty="0" smtClean="0"/>
              <a:t> podatku</a:t>
            </a:r>
            <a:r>
              <a:rPr lang="pl-PL" sz="1200" dirty="0" smtClean="0"/>
              <a:t> powstałej za okres rozliczeniowy, za który w złożonej deklaracji podatkowej podatnik wykazał kwotę podatku naliczonego, której co najmniej 95% wynika z faktur, które zostały zapłacone z zastosowaniem mechanizmu podzielonej płatności,</a:t>
            </a:r>
            <a:r>
              <a:rPr lang="pl-PL" sz="1200" baseline="0" dirty="0" smtClean="0"/>
              <a:t> </a:t>
            </a:r>
            <a:r>
              <a:rPr lang="pl-PL" sz="1200" dirty="0" smtClean="0"/>
              <a:t>nie będzie miał zastosowania przepis ordynacji podatkowej, który ustanawia podwyższoną do wysokości 150% stawkę odsetek za zwłokę w odniesieniu do zaległości w podatku</a:t>
            </a:r>
            <a:r>
              <a:rPr lang="pl-PL" sz="1200" baseline="0" dirty="0" smtClean="0"/>
              <a:t> VAT. Podwyższone odsetki stosuje się jednak, jeżeli zaległość w podatku VAT przekroczyła dwukrotność kwoty podatku naliczonego wykazanej w złożonej deklaracji podatkowej</a:t>
            </a:r>
            <a:endParaRPr lang="pl-PL" sz="1200" dirty="0" smtClean="0"/>
          </a:p>
          <a:p>
            <a:pPr marL="185766" indent="-185766">
              <a:buFont typeface="Arial" panose="020B0604020202020204" pitchFamily="34" charset="0"/>
              <a:buChar char="•"/>
            </a:pPr>
            <a:r>
              <a:rPr lang="pl-PL" sz="1200" b="1" dirty="0" smtClean="0"/>
              <a:t>obniżenie kwoty zobowiązania</a:t>
            </a:r>
            <a:r>
              <a:rPr lang="pl-PL" sz="1200" dirty="0" smtClean="0"/>
              <a:t> – tzw. skonto.</a:t>
            </a:r>
            <a:r>
              <a:rPr lang="pl-PL" sz="1200" baseline="0" dirty="0" smtClean="0"/>
              <a:t> </a:t>
            </a:r>
            <a:r>
              <a:rPr lang="pl-PL" sz="1200" dirty="0" smtClean="0"/>
              <a:t>Wprowadzono możliwość obniżenia kwoty zobowiązania podatkowego w podatku VAT jeżeli zapłata całości zobowiązania następuje jednorazowo w całości z rachunku VAT w terminie wcześniejszym niż termin zapłaty wynikający z ustawy o VAT. Wysokość kwoty obniżenia uzależniona jest m.in. od wysokości zobowiązania podlegającego wpłacie oraz daty wcześniejszej zapłaty i wyliczana jest</a:t>
            </a:r>
            <a:r>
              <a:rPr lang="pl-PL" sz="1200" baseline="0" dirty="0" smtClean="0"/>
              <a:t> według odpowiedniego wzoru</a:t>
            </a:r>
            <a:endParaRPr lang="pl-PL" sz="1200" dirty="0" smtClean="0"/>
          </a:p>
          <a:p>
            <a:pPr marL="185766" indent="-185766">
              <a:buFont typeface="Arial" panose="020B0604020202020204" pitchFamily="34" charset="0"/>
              <a:buChar char="•"/>
            </a:pPr>
            <a:r>
              <a:rPr lang="pl-PL" sz="1200" b="1" dirty="0" smtClean="0"/>
              <a:t>zwrot różnicy podatku w przyspieszonym terminie</a:t>
            </a:r>
            <a:r>
              <a:rPr lang="pl-PL" sz="1200" dirty="0" smtClean="0"/>
              <a:t> - wprowadzono nowy rodzaj</a:t>
            </a:r>
            <a:r>
              <a:rPr lang="pl-PL" sz="1200" baseline="0" dirty="0" smtClean="0"/>
              <a:t> dokonania </a:t>
            </a:r>
            <a:r>
              <a:rPr lang="pl-PL" sz="1200" dirty="0" smtClean="0"/>
              <a:t>zwrotu nadwyżki</a:t>
            </a:r>
            <a:r>
              <a:rPr lang="pl-PL" sz="1200" baseline="0" dirty="0" smtClean="0"/>
              <a:t> </a:t>
            </a:r>
            <a:r>
              <a:rPr lang="pl-PL" sz="1200" dirty="0" smtClean="0"/>
              <a:t>podatku naliczonego nad należnym, czyli zwrotu na rachunek VAT. Zwrot ten jest dokonywany w przyspieszonym terminie, tj. 25 dni, licząc od dnia złożenia deklaracji</a:t>
            </a:r>
            <a:r>
              <a:rPr lang="pl-PL" sz="1200" baseline="0" dirty="0" smtClean="0"/>
              <a:t>. </a:t>
            </a:r>
            <a:r>
              <a:rPr lang="pl-PL" sz="1200" b="1" dirty="0" smtClean="0"/>
              <a:t>Uwaga!!!</a:t>
            </a:r>
            <a:r>
              <a:rPr lang="pl-PL" sz="1200" dirty="0" smtClean="0"/>
              <a:t> 25 dniowy termin na dokonanie zwrotu jest terminem maksymalnym czyli nie może być przedłużony przez naczelnika urzędu skarbowego. Powyższy</a:t>
            </a:r>
            <a:r>
              <a:rPr lang="pl-PL" sz="1200" baseline="0" dirty="0" smtClean="0"/>
              <a:t> zwrot będzie dokonywany wyłącznie na wniosek podatnika</a:t>
            </a:r>
          </a:p>
          <a:p>
            <a:pPr marL="185766" marR="0" lvl="0" indent="-18576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1200" b="1" baseline="0" dirty="0" smtClean="0"/>
              <a:t>więcej informacji o mechanizmie podzielonej płatności </a:t>
            </a:r>
            <a:r>
              <a:rPr lang="pl-PL" sz="1200" b="0" baseline="0" dirty="0" smtClean="0"/>
              <a:t>można znaleźć na stronie aktualnie prowadzonej przez MF i KAS kampanii edukacyjnej dla przedsiębiorców - </a:t>
            </a:r>
            <a:r>
              <a:rPr lang="pl-PL" sz="1200" b="0" u="sng" baseline="0" dirty="0" smtClean="0">
                <a:solidFill>
                  <a:schemeClr val="accent5"/>
                </a:solidFill>
              </a:rPr>
              <a:t>www.bezpiecznatransakcja.mf.gov.pl</a:t>
            </a:r>
            <a:endParaRPr lang="pl-PL" sz="1200" dirty="0" smtClean="0"/>
          </a:p>
          <a:p>
            <a:endParaRPr lang="pl-PL" dirty="0"/>
          </a:p>
        </p:txBody>
      </p:sp>
      <p:sp>
        <p:nvSpPr>
          <p:cNvPr id="4" name="Symbol zastępczy numeru slajdu 3"/>
          <p:cNvSpPr>
            <a:spLocks noGrp="1"/>
          </p:cNvSpPr>
          <p:nvPr>
            <p:ph type="sldNum" sz="quarter" idx="10"/>
          </p:nvPr>
        </p:nvSpPr>
        <p:spPr/>
        <p:txBody>
          <a:bodyPr/>
          <a:lstStyle/>
          <a:p>
            <a:fld id="{3414995C-17B1-4F87-8A0D-38E7DD8AE606}" type="slidenum">
              <a:rPr lang="pl-PL" smtClean="0"/>
              <a:t>15</a:t>
            </a:fld>
            <a:endParaRPr lang="pl-PL"/>
          </a:p>
        </p:txBody>
      </p:sp>
    </p:spTree>
    <p:extLst>
      <p:ext uri="{BB962C8B-B14F-4D97-AF65-F5344CB8AC3E}">
        <p14:creationId xmlns:p14="http://schemas.microsoft.com/office/powerpoint/2010/main" val="4246241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3414995C-17B1-4F87-8A0D-38E7DD8AE606}" type="slidenum">
              <a:rPr lang="pl-PL" smtClean="0"/>
              <a:t>16</a:t>
            </a:fld>
            <a:endParaRPr lang="pl-PL"/>
          </a:p>
        </p:txBody>
      </p:sp>
    </p:spTree>
    <p:extLst>
      <p:ext uri="{BB962C8B-B14F-4D97-AF65-F5344CB8AC3E}">
        <p14:creationId xmlns:p14="http://schemas.microsoft.com/office/powerpoint/2010/main" val="3518612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3414995C-17B1-4F87-8A0D-38E7DD8AE606}" type="slidenum">
              <a:rPr lang="pl-PL" smtClean="0"/>
              <a:t>17</a:t>
            </a:fld>
            <a:endParaRPr lang="pl-PL"/>
          </a:p>
        </p:txBody>
      </p:sp>
    </p:spTree>
    <p:extLst>
      <p:ext uri="{BB962C8B-B14F-4D97-AF65-F5344CB8AC3E}">
        <p14:creationId xmlns:p14="http://schemas.microsoft.com/office/powerpoint/2010/main" val="3465858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3414995C-17B1-4F87-8A0D-38E7DD8AE606}" type="slidenum">
              <a:rPr lang="pl-PL" smtClean="0"/>
              <a:t>18</a:t>
            </a:fld>
            <a:endParaRPr lang="pl-PL"/>
          </a:p>
        </p:txBody>
      </p:sp>
    </p:spTree>
    <p:extLst>
      <p:ext uri="{BB962C8B-B14F-4D97-AF65-F5344CB8AC3E}">
        <p14:creationId xmlns:p14="http://schemas.microsoft.com/office/powerpoint/2010/main" val="398702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171450" indent="-171450">
              <a:buFont typeface="Arial" panose="020B0604020202020204" pitchFamily="34" charset="0"/>
              <a:buChar char="•"/>
            </a:pPr>
            <a:r>
              <a:rPr lang="pl-PL" i="0" dirty="0" smtClean="0"/>
              <a:t>propozycje zmian zawiera </a:t>
            </a:r>
            <a:r>
              <a:rPr lang="pl-PL" b="1" i="0" dirty="0" smtClean="0"/>
              <a:t>projekt ustawy o zmianie ustawy o podatku od towarów i usług oraz ustawy Prawo o miarach (UA35)</a:t>
            </a:r>
          </a:p>
          <a:p>
            <a:pPr marL="0" indent="0">
              <a:buFont typeface="Arial" panose="020B0604020202020204" pitchFamily="34" charset="0"/>
              <a:buNone/>
            </a:pPr>
            <a:endParaRPr lang="pl-PL" sz="1200" dirty="0" smtClean="0"/>
          </a:p>
          <a:p>
            <a:endParaRPr lang="pl-PL" dirty="0"/>
          </a:p>
        </p:txBody>
      </p:sp>
      <p:sp>
        <p:nvSpPr>
          <p:cNvPr id="4" name="Symbol zastępczy numeru slajdu 3"/>
          <p:cNvSpPr>
            <a:spLocks noGrp="1"/>
          </p:cNvSpPr>
          <p:nvPr>
            <p:ph type="sldNum" sz="quarter" idx="10"/>
          </p:nvPr>
        </p:nvSpPr>
        <p:spPr/>
        <p:txBody>
          <a:bodyPr/>
          <a:lstStyle/>
          <a:p>
            <a:fld id="{3414995C-17B1-4F87-8A0D-38E7DD8AE606}" type="slidenum">
              <a:rPr lang="pl-PL" smtClean="0"/>
              <a:t>19</a:t>
            </a:fld>
            <a:endParaRPr lang="pl-PL"/>
          </a:p>
        </p:txBody>
      </p:sp>
    </p:spTree>
    <p:extLst>
      <p:ext uri="{BB962C8B-B14F-4D97-AF65-F5344CB8AC3E}">
        <p14:creationId xmlns:p14="http://schemas.microsoft.com/office/powerpoint/2010/main" val="3838896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3414995C-17B1-4F87-8A0D-38E7DD8AE606}" type="slidenum">
              <a:rPr lang="pl-PL" smtClean="0"/>
              <a:t>2</a:t>
            </a:fld>
            <a:endParaRPr lang="pl-PL"/>
          </a:p>
        </p:txBody>
      </p:sp>
    </p:spTree>
    <p:extLst>
      <p:ext uri="{BB962C8B-B14F-4D97-AF65-F5344CB8AC3E}">
        <p14:creationId xmlns:p14="http://schemas.microsoft.com/office/powerpoint/2010/main" val="171329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185766" indent="-185766" defTabSz="990752">
              <a:buFont typeface="Arial" panose="020B0604020202020204" pitchFamily="34" charset="0"/>
              <a:buChar char="•"/>
              <a:defRPr/>
            </a:pPr>
            <a:r>
              <a:rPr lang="pl-PL" sz="1300" dirty="0"/>
              <a:t>już obniżyliśmy podatek CIT dla „małych podatników” z 19 % na 15 % </a:t>
            </a:r>
          </a:p>
          <a:p>
            <a:endParaRPr lang="pl-PL" dirty="0"/>
          </a:p>
        </p:txBody>
      </p:sp>
      <p:sp>
        <p:nvSpPr>
          <p:cNvPr id="4" name="Symbol zastępczy numeru slajdu 3"/>
          <p:cNvSpPr>
            <a:spLocks noGrp="1"/>
          </p:cNvSpPr>
          <p:nvPr>
            <p:ph type="sldNum" sz="quarter" idx="10"/>
          </p:nvPr>
        </p:nvSpPr>
        <p:spPr/>
        <p:txBody>
          <a:bodyPr/>
          <a:lstStyle/>
          <a:p>
            <a:fld id="{3414995C-17B1-4F87-8A0D-38E7DD8AE606}" type="slidenum">
              <a:rPr lang="pl-PL" smtClean="0"/>
              <a:t>20</a:t>
            </a:fld>
            <a:endParaRPr lang="pl-PL"/>
          </a:p>
        </p:txBody>
      </p:sp>
    </p:spTree>
    <p:extLst>
      <p:ext uri="{BB962C8B-B14F-4D97-AF65-F5344CB8AC3E}">
        <p14:creationId xmlns:p14="http://schemas.microsoft.com/office/powerpoint/2010/main" val="24350441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3414995C-17B1-4F87-8A0D-38E7DD8AE606}" type="slidenum">
              <a:rPr lang="pl-PL" smtClean="0"/>
              <a:t>21</a:t>
            </a:fld>
            <a:endParaRPr lang="pl-PL"/>
          </a:p>
        </p:txBody>
      </p:sp>
    </p:spTree>
    <p:extLst>
      <p:ext uri="{BB962C8B-B14F-4D97-AF65-F5344CB8AC3E}">
        <p14:creationId xmlns:p14="http://schemas.microsoft.com/office/powerpoint/2010/main" val="2220930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285750" indent="-285750">
              <a:buFont typeface="Arial" panose="020B0604020202020204" pitchFamily="34" charset="0"/>
              <a:buChar char="•"/>
            </a:pPr>
            <a:endParaRPr lang="pl-PL" sz="1300" dirty="0"/>
          </a:p>
        </p:txBody>
      </p:sp>
      <p:sp>
        <p:nvSpPr>
          <p:cNvPr id="4" name="Symbol zastępczy numeru slajdu 3"/>
          <p:cNvSpPr>
            <a:spLocks noGrp="1"/>
          </p:cNvSpPr>
          <p:nvPr>
            <p:ph type="sldNum" sz="quarter" idx="10"/>
          </p:nvPr>
        </p:nvSpPr>
        <p:spPr/>
        <p:txBody>
          <a:bodyPr/>
          <a:lstStyle/>
          <a:p>
            <a:fld id="{3414995C-17B1-4F87-8A0D-38E7DD8AE606}" type="slidenum">
              <a:rPr lang="pl-PL" smtClean="0"/>
              <a:t>22</a:t>
            </a:fld>
            <a:endParaRPr lang="pl-PL"/>
          </a:p>
        </p:txBody>
      </p:sp>
    </p:spTree>
    <p:extLst>
      <p:ext uri="{BB962C8B-B14F-4D97-AF65-F5344CB8AC3E}">
        <p14:creationId xmlns:p14="http://schemas.microsoft.com/office/powerpoint/2010/main" val="3902040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185766" indent="-185766" defTabSz="990752">
              <a:buFont typeface="Arial" panose="020B0604020202020204" pitchFamily="34" charset="0"/>
              <a:buChar char="•"/>
              <a:defRPr/>
            </a:pPr>
            <a:r>
              <a:rPr lang="pl-PL" sz="1300" dirty="0"/>
              <a:t>dziś ten limit to 1,2 mln </a:t>
            </a:r>
            <a:r>
              <a:rPr lang="pl-PL" sz="1300" dirty="0" smtClean="0"/>
              <a:t>euro</a:t>
            </a:r>
          </a:p>
          <a:p>
            <a:pPr marL="185766" indent="-185766" defTabSz="990752">
              <a:buFont typeface="Arial" panose="020B0604020202020204" pitchFamily="34" charset="0"/>
              <a:buChar char="•"/>
              <a:defRPr/>
            </a:pPr>
            <a:r>
              <a:rPr lang="pl-PL" sz="1200" dirty="0" smtClean="0"/>
              <a:t>zmiana w dotycząca zaliczenia wynagrodzenia do kosztów jest istotna z punktu widzenia rozwoju firm rodzinnych </a:t>
            </a:r>
          </a:p>
          <a:p>
            <a:endParaRPr lang="pl-PL" dirty="0"/>
          </a:p>
        </p:txBody>
      </p:sp>
      <p:sp>
        <p:nvSpPr>
          <p:cNvPr id="4" name="Symbol zastępczy numeru slajdu 3"/>
          <p:cNvSpPr>
            <a:spLocks noGrp="1"/>
          </p:cNvSpPr>
          <p:nvPr>
            <p:ph type="sldNum" sz="quarter" idx="10"/>
          </p:nvPr>
        </p:nvSpPr>
        <p:spPr/>
        <p:txBody>
          <a:bodyPr/>
          <a:lstStyle/>
          <a:p>
            <a:fld id="{3414995C-17B1-4F87-8A0D-38E7DD8AE606}" type="slidenum">
              <a:rPr lang="pl-PL" smtClean="0"/>
              <a:t>23</a:t>
            </a:fld>
            <a:endParaRPr lang="pl-PL"/>
          </a:p>
        </p:txBody>
      </p:sp>
    </p:spTree>
    <p:extLst>
      <p:ext uri="{BB962C8B-B14F-4D97-AF65-F5344CB8AC3E}">
        <p14:creationId xmlns:p14="http://schemas.microsoft.com/office/powerpoint/2010/main" val="23125810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185766" indent="-185766">
              <a:buFont typeface="Arial" panose="020B0604020202020204" pitchFamily="34" charset="0"/>
              <a:buChar char="•"/>
            </a:pPr>
            <a:r>
              <a:rPr lang="pl-PL" sz="1300" dirty="0"/>
              <a:t>projekt </a:t>
            </a:r>
            <a:r>
              <a:rPr lang="pl-PL" sz="1300" b="1" i="1" dirty="0"/>
              <a:t>ustawy o zmianie niektórych ustaw w celu wprowadzenia uproszczeń dla przedsiębiorców w prawie podatkowym i gospodarczym</a:t>
            </a:r>
            <a:r>
              <a:rPr lang="pl-PL" sz="1300" dirty="0"/>
              <a:t> (UD 278) przewiduje wprowadzenie zmian do szeregu ustaw, których głównych celem jest uproszczenie i ułatwienie prowadzenia działalności gospodarczej w Polsce. Ta zmiana zaproponowana została w ust. 1a w art. 89a i </a:t>
            </a:r>
            <a:r>
              <a:rPr lang="pl-PL" sz="1300" dirty="0" smtClean="0"/>
              <a:t>w art. 89b </a:t>
            </a:r>
            <a:r>
              <a:rPr lang="pl-PL" sz="1300" dirty="0"/>
              <a:t>ustawy o VAT</a:t>
            </a:r>
          </a:p>
          <a:p>
            <a:pPr marL="185766" indent="-185766">
              <a:buFont typeface="Arial" panose="020B0604020202020204" pitchFamily="34" charset="0"/>
              <a:buChar char="•"/>
            </a:pPr>
            <a:r>
              <a:rPr lang="pl-PL" sz="1300" dirty="0"/>
              <a:t>funkcjonująca od kilku lat w nowej formule tzw. „ulga na złe długi” jest instrumentem bardzo chętnie wykorzystywanym przez podatników VAT. Wspiera ona zmniejszanie zatorów płatniczych i udrożnienie obrotu gospodarczego pomiędzy podatnikami podatku od towarów i usług (podatnikami VAT czynnymi)</a:t>
            </a:r>
          </a:p>
          <a:p>
            <a:pPr marL="185766" indent="-185766">
              <a:buFont typeface="Arial" panose="020B0604020202020204" pitchFamily="34" charset="0"/>
              <a:buChar char="•"/>
            </a:pPr>
            <a:r>
              <a:rPr lang="pl-PL" sz="1300" dirty="0"/>
              <a:t>planuje się, że prezentowana zmiana zacznie obowiązywać od 2019 r.</a:t>
            </a:r>
          </a:p>
          <a:p>
            <a:endParaRPr lang="pl-PL" dirty="0"/>
          </a:p>
        </p:txBody>
      </p:sp>
      <p:sp>
        <p:nvSpPr>
          <p:cNvPr id="4" name="Symbol zastępczy numeru slajdu 3"/>
          <p:cNvSpPr>
            <a:spLocks noGrp="1"/>
          </p:cNvSpPr>
          <p:nvPr>
            <p:ph type="sldNum" sz="quarter" idx="10"/>
          </p:nvPr>
        </p:nvSpPr>
        <p:spPr/>
        <p:txBody>
          <a:bodyPr/>
          <a:lstStyle/>
          <a:p>
            <a:fld id="{3414995C-17B1-4F87-8A0D-38E7DD8AE606}" type="slidenum">
              <a:rPr lang="pl-PL" smtClean="0"/>
              <a:t>24</a:t>
            </a:fld>
            <a:endParaRPr lang="pl-PL"/>
          </a:p>
        </p:txBody>
      </p:sp>
    </p:spTree>
    <p:extLst>
      <p:ext uri="{BB962C8B-B14F-4D97-AF65-F5344CB8AC3E}">
        <p14:creationId xmlns:p14="http://schemas.microsoft.com/office/powerpoint/2010/main" val="2799290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3414995C-17B1-4F87-8A0D-38E7DD8AE606}" type="slidenum">
              <a:rPr lang="pl-PL" smtClean="0"/>
              <a:t>25</a:t>
            </a:fld>
            <a:endParaRPr lang="pl-PL"/>
          </a:p>
        </p:txBody>
      </p:sp>
    </p:spTree>
    <p:extLst>
      <p:ext uri="{BB962C8B-B14F-4D97-AF65-F5344CB8AC3E}">
        <p14:creationId xmlns:p14="http://schemas.microsoft.com/office/powerpoint/2010/main" val="42623103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185766" indent="-185766">
              <a:buFont typeface="Arial" panose="020B0604020202020204" pitchFamily="34" charset="0"/>
              <a:buChar char="•"/>
            </a:pPr>
            <a:r>
              <a:rPr lang="pl-PL" sz="1300" dirty="0"/>
              <a:t>projekt nowej Ordynacji Podatkowej został opracowany przez komisję Kodyfikacyjną Ogólnego Prawa Podatkowego (KKOPP)</a:t>
            </a:r>
          </a:p>
          <a:p>
            <a:pPr marL="185766" indent="-185766">
              <a:buFont typeface="Arial" panose="020B0604020202020204" pitchFamily="34" charset="0"/>
              <a:buChar char="•"/>
            </a:pPr>
            <a:r>
              <a:rPr lang="pl-PL" sz="1300" dirty="0"/>
              <a:t>obecnie projekt </a:t>
            </a:r>
            <a:r>
              <a:rPr lang="pl-PL" sz="1300" dirty="0" smtClean="0"/>
              <a:t>jest</a:t>
            </a:r>
            <a:r>
              <a:rPr lang="pl-PL" sz="1300" baseline="0" dirty="0" smtClean="0"/>
              <a:t> poddawany uzgodnieniom zewnętrznym, opiniowaniu i konsultacjom publicznym</a:t>
            </a:r>
            <a:endParaRPr lang="pl-PL" sz="1300" dirty="0"/>
          </a:p>
          <a:p>
            <a:pPr marL="185766" indent="-185766">
              <a:buFont typeface="Arial" panose="020B0604020202020204" pitchFamily="34" charset="0"/>
              <a:buChar char="•"/>
            </a:pPr>
            <a:r>
              <a:rPr lang="pl-PL" sz="1300" dirty="0" smtClean="0"/>
              <a:t>mamy </a:t>
            </a:r>
            <a:r>
              <a:rPr lang="pl-PL" sz="1300" dirty="0"/>
              <a:t>nadzieję, że projekt zostanie </a:t>
            </a:r>
            <a:r>
              <a:rPr lang="pl-PL" sz="1300" dirty="0" smtClean="0"/>
              <a:t>wniesiony </a:t>
            </a:r>
            <a:r>
              <a:rPr lang="pl-PL" sz="1300" dirty="0"/>
              <a:t>do Sejmu jeszcze w tym roku</a:t>
            </a:r>
          </a:p>
          <a:p>
            <a:pPr marL="185766" indent="-185766">
              <a:buFont typeface="Arial" panose="020B0604020202020204" pitchFamily="34" charset="0"/>
              <a:buChar char="•"/>
            </a:pPr>
            <a:r>
              <a:rPr lang="pl-PL" sz="1300" dirty="0"/>
              <a:t>mamy </a:t>
            </a:r>
            <a:r>
              <a:rPr lang="pl-PL" sz="1300" dirty="0" smtClean="0"/>
              <a:t>ambicje, </a:t>
            </a:r>
            <a:r>
              <a:rPr lang="pl-PL" sz="1300" dirty="0"/>
              <a:t>aby Ordynacja stała się nową platformą do partnerstwa, budującą komunikację, dialog z podatnikami </a:t>
            </a:r>
          </a:p>
          <a:p>
            <a:endParaRPr lang="pl-PL" dirty="0"/>
          </a:p>
        </p:txBody>
      </p:sp>
      <p:sp>
        <p:nvSpPr>
          <p:cNvPr id="4" name="Symbol zastępczy numeru slajdu 3"/>
          <p:cNvSpPr>
            <a:spLocks noGrp="1"/>
          </p:cNvSpPr>
          <p:nvPr>
            <p:ph type="sldNum" sz="quarter" idx="10"/>
          </p:nvPr>
        </p:nvSpPr>
        <p:spPr/>
        <p:txBody>
          <a:bodyPr/>
          <a:lstStyle/>
          <a:p>
            <a:fld id="{3414995C-17B1-4F87-8A0D-38E7DD8AE606}" type="slidenum">
              <a:rPr lang="pl-PL" smtClean="0"/>
              <a:t>26</a:t>
            </a:fld>
            <a:endParaRPr lang="pl-PL"/>
          </a:p>
        </p:txBody>
      </p:sp>
    </p:spTree>
    <p:extLst>
      <p:ext uri="{BB962C8B-B14F-4D97-AF65-F5344CB8AC3E}">
        <p14:creationId xmlns:p14="http://schemas.microsoft.com/office/powerpoint/2010/main" val="1446245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3414995C-17B1-4F87-8A0D-38E7DD8AE606}" type="slidenum">
              <a:rPr lang="pl-PL" smtClean="0"/>
              <a:t>27</a:t>
            </a:fld>
            <a:endParaRPr lang="pl-PL"/>
          </a:p>
        </p:txBody>
      </p:sp>
    </p:spTree>
    <p:extLst>
      <p:ext uri="{BB962C8B-B14F-4D97-AF65-F5344CB8AC3E}">
        <p14:creationId xmlns:p14="http://schemas.microsoft.com/office/powerpoint/2010/main" val="4240246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3414995C-17B1-4F87-8A0D-38E7DD8AE606}" type="slidenum">
              <a:rPr lang="pl-PL" smtClean="0"/>
              <a:t>3</a:t>
            </a:fld>
            <a:endParaRPr lang="pl-PL"/>
          </a:p>
        </p:txBody>
      </p:sp>
    </p:spTree>
    <p:extLst>
      <p:ext uri="{BB962C8B-B14F-4D97-AF65-F5344CB8AC3E}">
        <p14:creationId xmlns:p14="http://schemas.microsoft.com/office/powerpoint/2010/main" val="2938134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3414995C-17B1-4F87-8A0D-38E7DD8AE606}" type="slidenum">
              <a:rPr lang="pl-PL" smtClean="0"/>
              <a:t>4</a:t>
            </a:fld>
            <a:endParaRPr lang="pl-PL"/>
          </a:p>
        </p:txBody>
      </p:sp>
    </p:spTree>
    <p:extLst>
      <p:ext uri="{BB962C8B-B14F-4D97-AF65-F5344CB8AC3E}">
        <p14:creationId xmlns:p14="http://schemas.microsoft.com/office/powerpoint/2010/main" val="899689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185766" indent="-185766">
              <a:buFont typeface="Arial" panose="020B0604020202020204" pitchFamily="34" charset="0"/>
              <a:buChar char="•"/>
            </a:pPr>
            <a:r>
              <a:rPr lang="pl-PL" sz="1300" dirty="0"/>
              <a:t>zmiana oznacza możliwość szybszego zaliczania do kosztów uzyskania przychodów wydatków na nabycie składników majątkowych, co z reguły jest korzystniejsze dla podatnika zmiana obowiązuje od 1 stycznia 2018 r. </a:t>
            </a:r>
          </a:p>
          <a:p>
            <a:endParaRPr lang="pl-PL" dirty="0"/>
          </a:p>
        </p:txBody>
      </p:sp>
      <p:sp>
        <p:nvSpPr>
          <p:cNvPr id="4" name="Symbol zastępczy numeru slajdu 3"/>
          <p:cNvSpPr>
            <a:spLocks noGrp="1"/>
          </p:cNvSpPr>
          <p:nvPr>
            <p:ph type="sldNum" sz="quarter" idx="10"/>
          </p:nvPr>
        </p:nvSpPr>
        <p:spPr/>
        <p:txBody>
          <a:bodyPr/>
          <a:lstStyle/>
          <a:p>
            <a:fld id="{3414995C-17B1-4F87-8A0D-38E7DD8AE606}" type="slidenum">
              <a:rPr lang="pl-PL" smtClean="0"/>
              <a:t>5</a:t>
            </a:fld>
            <a:endParaRPr lang="pl-PL"/>
          </a:p>
        </p:txBody>
      </p:sp>
    </p:spTree>
    <p:extLst>
      <p:ext uri="{BB962C8B-B14F-4D97-AF65-F5344CB8AC3E}">
        <p14:creationId xmlns:p14="http://schemas.microsoft.com/office/powerpoint/2010/main" val="2319691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185766" indent="-185766">
              <a:buFont typeface="Arial" panose="020B0604020202020204" pitchFamily="34" charset="0"/>
              <a:buChar char="•"/>
            </a:pPr>
            <a:r>
              <a:rPr lang="pl-PL" sz="1300" dirty="0"/>
              <a:t>dotychczasowe zasady jednorazowej amortyzacji dają taką możliwość tylko „małym podatnikom” i rozpoczynającym działalność - do równowartości 50 000 euro</a:t>
            </a:r>
          </a:p>
          <a:p>
            <a:pPr marL="185766" indent="-185766">
              <a:buFont typeface="Arial" panose="020B0604020202020204" pitchFamily="34" charset="0"/>
              <a:buChar char="•"/>
            </a:pPr>
            <a:r>
              <a:rPr lang="pl-PL" sz="1300" dirty="0" smtClean="0"/>
              <a:t>zasady </a:t>
            </a:r>
            <a:r>
              <a:rPr lang="pl-PL" sz="1300" dirty="0"/>
              <a:t>te dotyczą składników majątkowych zaliczonych do grup 3–6 i 8 Klasyfikacji  Środków Trwałych (czyli bez gruntów, budynków i budowli oraz środków transportu)</a:t>
            </a:r>
          </a:p>
          <a:p>
            <a:pPr marL="185766" indent="-185766">
              <a:buFont typeface="Arial" panose="020B0604020202020204" pitchFamily="34" charset="0"/>
              <a:buChar char="•"/>
            </a:pPr>
            <a:r>
              <a:rPr lang="pl-PL" sz="1300" dirty="0"/>
              <a:t>amortyzacja dotyczyć może zarówno kilku środków trwałych, jak i części wartości jednego środka trwałego, którego wartość przekracza 100 000 zł</a:t>
            </a:r>
          </a:p>
          <a:p>
            <a:pPr marL="185766" indent="-185766">
              <a:buFont typeface="Arial" panose="020B0604020202020204" pitchFamily="34" charset="0"/>
              <a:buChar char="•"/>
            </a:pPr>
            <a:r>
              <a:rPr lang="pl-PL" sz="1300" dirty="0"/>
              <a:t>mechanizm przewiduje także możliwość zaliczania do kosztów uzyskania przychodów wydatków na nabycie środków trwałych, których dostawa zostanie dokonana w następnych okresach sprawozdawczych (latach podatkowych)</a:t>
            </a:r>
          </a:p>
          <a:p>
            <a:pPr marL="185766" indent="-185766">
              <a:buFont typeface="Arial" panose="020B0604020202020204" pitchFamily="34" charset="0"/>
              <a:buChar char="•"/>
            </a:pPr>
            <a:r>
              <a:rPr lang="pl-PL" sz="1300" dirty="0"/>
              <a:t>zmiana obowiązuje od 12 sierpnia 2017 r.</a:t>
            </a:r>
          </a:p>
          <a:p>
            <a:endParaRPr lang="pl-PL" dirty="0"/>
          </a:p>
        </p:txBody>
      </p:sp>
      <p:sp>
        <p:nvSpPr>
          <p:cNvPr id="4" name="Symbol zastępczy numeru slajdu 3"/>
          <p:cNvSpPr>
            <a:spLocks noGrp="1"/>
          </p:cNvSpPr>
          <p:nvPr>
            <p:ph type="sldNum" sz="quarter" idx="10"/>
          </p:nvPr>
        </p:nvSpPr>
        <p:spPr/>
        <p:txBody>
          <a:bodyPr/>
          <a:lstStyle/>
          <a:p>
            <a:fld id="{3414995C-17B1-4F87-8A0D-38E7DD8AE606}" type="slidenum">
              <a:rPr lang="pl-PL" smtClean="0"/>
              <a:t>6</a:t>
            </a:fld>
            <a:endParaRPr lang="pl-PL"/>
          </a:p>
        </p:txBody>
      </p:sp>
    </p:spTree>
    <p:extLst>
      <p:ext uri="{BB962C8B-B14F-4D97-AF65-F5344CB8AC3E}">
        <p14:creationId xmlns:p14="http://schemas.microsoft.com/office/powerpoint/2010/main" val="2641570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185766" indent="-185766">
              <a:buFont typeface="Arial" panose="020B0604020202020204" pitchFamily="34" charset="0"/>
              <a:buChar char="•"/>
            </a:pPr>
            <a:r>
              <a:rPr lang="pl-PL" sz="1300" dirty="0"/>
              <a:t>przedsiębiorca może nie wpłacać obliczonej zaliczki, jeżeli podatek należny od dochodu osiągniętego od początku roku pomniejszony o sumę zaliczek wpłaconych od początku roku, nie przekracza 1000 zł. Jeżeli różnica ta jest większa od 1 000 zł podlega wpłacie w całości</a:t>
            </a:r>
          </a:p>
          <a:p>
            <a:pPr marL="185766" indent="-185766">
              <a:buFont typeface="Arial" panose="020B0604020202020204" pitchFamily="34" charset="0"/>
              <a:buChar char="•"/>
            </a:pPr>
            <a:r>
              <a:rPr lang="pl-PL" sz="1300" dirty="0"/>
              <a:t>zmiana obowiązuje od 1 stycznia 2018 r.</a:t>
            </a:r>
          </a:p>
          <a:p>
            <a:endParaRPr lang="pl-PL" dirty="0"/>
          </a:p>
        </p:txBody>
      </p:sp>
      <p:sp>
        <p:nvSpPr>
          <p:cNvPr id="4" name="Symbol zastępczy numeru slajdu 3"/>
          <p:cNvSpPr>
            <a:spLocks noGrp="1"/>
          </p:cNvSpPr>
          <p:nvPr>
            <p:ph type="sldNum" sz="quarter" idx="10"/>
          </p:nvPr>
        </p:nvSpPr>
        <p:spPr/>
        <p:txBody>
          <a:bodyPr/>
          <a:lstStyle/>
          <a:p>
            <a:fld id="{3414995C-17B1-4F87-8A0D-38E7DD8AE606}" type="slidenum">
              <a:rPr lang="pl-PL" smtClean="0"/>
              <a:t>7</a:t>
            </a:fld>
            <a:endParaRPr lang="pl-PL"/>
          </a:p>
        </p:txBody>
      </p:sp>
    </p:spTree>
    <p:extLst>
      <p:ext uri="{BB962C8B-B14F-4D97-AF65-F5344CB8AC3E}">
        <p14:creationId xmlns:p14="http://schemas.microsoft.com/office/powerpoint/2010/main" val="2185388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185766" indent="-185766" defTabSz="990752">
              <a:buFont typeface="Arial" panose="020B0604020202020204" pitchFamily="34" charset="0"/>
              <a:buChar char="•"/>
              <a:defRPr/>
            </a:pPr>
            <a:r>
              <a:rPr lang="pl-PL" sz="1300" dirty="0"/>
              <a:t>zmiana obowiązuje od 1 stycznia 2018 r.</a:t>
            </a:r>
          </a:p>
          <a:p>
            <a:endParaRPr lang="pl-PL" dirty="0"/>
          </a:p>
        </p:txBody>
      </p:sp>
      <p:sp>
        <p:nvSpPr>
          <p:cNvPr id="4" name="Symbol zastępczy numeru slajdu 3"/>
          <p:cNvSpPr>
            <a:spLocks noGrp="1"/>
          </p:cNvSpPr>
          <p:nvPr>
            <p:ph type="sldNum" sz="quarter" idx="10"/>
          </p:nvPr>
        </p:nvSpPr>
        <p:spPr/>
        <p:txBody>
          <a:bodyPr/>
          <a:lstStyle/>
          <a:p>
            <a:fld id="{3414995C-17B1-4F87-8A0D-38E7DD8AE606}" type="slidenum">
              <a:rPr lang="pl-PL" smtClean="0"/>
              <a:t>8</a:t>
            </a:fld>
            <a:endParaRPr lang="pl-PL"/>
          </a:p>
        </p:txBody>
      </p:sp>
    </p:spTree>
    <p:extLst>
      <p:ext uri="{BB962C8B-B14F-4D97-AF65-F5344CB8AC3E}">
        <p14:creationId xmlns:p14="http://schemas.microsoft.com/office/powerpoint/2010/main" val="508949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185766" indent="-185766" defTabSz="990752">
              <a:buFont typeface="Arial" panose="020B0604020202020204" pitchFamily="34" charset="0"/>
              <a:buChar char="•"/>
              <a:defRPr/>
            </a:pPr>
            <a:r>
              <a:rPr lang="pl-PL" sz="1300" dirty="0"/>
              <a:t>obowiązuje od 1 stycznia 2017 r.</a:t>
            </a:r>
          </a:p>
          <a:p>
            <a:endParaRPr lang="pl-PL" dirty="0"/>
          </a:p>
        </p:txBody>
      </p:sp>
      <p:sp>
        <p:nvSpPr>
          <p:cNvPr id="4" name="Symbol zastępczy numeru slajdu 3"/>
          <p:cNvSpPr>
            <a:spLocks noGrp="1"/>
          </p:cNvSpPr>
          <p:nvPr>
            <p:ph type="sldNum" sz="quarter" idx="10"/>
          </p:nvPr>
        </p:nvSpPr>
        <p:spPr/>
        <p:txBody>
          <a:bodyPr/>
          <a:lstStyle/>
          <a:p>
            <a:fld id="{3414995C-17B1-4F87-8A0D-38E7DD8AE606}" type="slidenum">
              <a:rPr lang="pl-PL" smtClean="0"/>
              <a:t>9</a:t>
            </a:fld>
            <a:endParaRPr lang="pl-PL"/>
          </a:p>
        </p:txBody>
      </p:sp>
    </p:spTree>
    <p:extLst>
      <p:ext uri="{BB962C8B-B14F-4D97-AF65-F5344CB8AC3E}">
        <p14:creationId xmlns:p14="http://schemas.microsoft.com/office/powerpoint/2010/main" val="37377674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tif"/><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4.png"/><Relationship Id="rId4" Type="http://schemas.openxmlformats.org/officeDocument/2006/relationships/image" Target="../media/image7.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3"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2.jpg"/><Relationship Id="rId16"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4.png"/><Relationship Id="rId15" Type="http://schemas.openxmlformats.org/officeDocument/2006/relationships/image" Target="../media/image5.tif"/><Relationship Id="rId4" Type="http://schemas.openxmlformats.org/officeDocument/2006/relationships/image" Target="../media/image7.svg"/><Relationship Id="rId14" Type="http://schemas.openxmlformats.org/officeDocument/2006/relationships/image" Target="../media/image13.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Nagłówek sekcji">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3E0E37B6-294B-48C4-BB92-0C2F2256B6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733" y="0"/>
            <a:ext cx="10191455" cy="6858000"/>
          </a:xfrm>
          <a:prstGeom prst="rect">
            <a:avLst/>
          </a:prstGeom>
        </p:spPr>
      </p:pic>
      <p:pic>
        <p:nvPicPr>
          <p:cNvPr id="2" name="Grafika 1">
            <a:extLst>
              <a:ext uri="{FF2B5EF4-FFF2-40B4-BE49-F238E27FC236}">
                <a16:creationId xmlns:a16="http://schemas.microsoft.com/office/drawing/2014/main" id="{431AC17C-D4C0-4EFC-AFCE-34FCA797861B}"/>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0" y="2365926"/>
            <a:ext cx="12192000" cy="4492074"/>
          </a:xfrm>
          <a:prstGeom prst="rect">
            <a:avLst/>
          </a:prstGeom>
        </p:spPr>
      </p:pic>
      <p:pic>
        <p:nvPicPr>
          <p:cNvPr id="9" name="Grafika 8">
            <a:extLst>
              <a:ext uri="{FF2B5EF4-FFF2-40B4-BE49-F238E27FC236}">
                <a16:creationId xmlns:a16="http://schemas.microsoft.com/office/drawing/2014/main" id="{B7BAB295-000B-4A68-94D3-FA031C6EF721}"/>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8178331" y="411711"/>
            <a:ext cx="1049200" cy="390541"/>
          </a:xfrm>
          <a:prstGeom prst="rect">
            <a:avLst/>
          </a:prstGeom>
        </p:spPr>
      </p:pic>
      <p:sp>
        <p:nvSpPr>
          <p:cNvPr id="12" name="Tytuł 1">
            <a:extLst>
              <a:ext uri="{FF2B5EF4-FFF2-40B4-BE49-F238E27FC236}">
                <a16:creationId xmlns:a16="http://schemas.microsoft.com/office/drawing/2014/main" id="{E38CEDF3-B2EA-4877-B2E0-0393AEA10A92}"/>
              </a:ext>
            </a:extLst>
          </p:cNvPr>
          <p:cNvSpPr>
            <a:spLocks noGrp="1"/>
          </p:cNvSpPr>
          <p:nvPr>
            <p:ph type="ctrTitle"/>
          </p:nvPr>
        </p:nvSpPr>
        <p:spPr>
          <a:xfrm>
            <a:off x="782515" y="2661027"/>
            <a:ext cx="7930164" cy="2387600"/>
          </a:xfrm>
        </p:spPr>
        <p:txBody>
          <a:bodyPr anchor="b">
            <a:normAutofit/>
          </a:bodyPr>
          <a:lstStyle>
            <a:lvl1pPr algn="l">
              <a:defRPr sz="4800">
                <a:solidFill>
                  <a:schemeClr val="bg2"/>
                </a:solidFill>
                <a:latin typeface="Helvetica light"/>
              </a:defRPr>
            </a:lvl1pPr>
          </a:lstStyle>
          <a:p>
            <a:r>
              <a:rPr lang="pl-PL" dirty="0"/>
              <a:t>Kliknij, aby edytować styl</a:t>
            </a:r>
          </a:p>
        </p:txBody>
      </p:sp>
      <p:sp>
        <p:nvSpPr>
          <p:cNvPr id="13" name="Podtytuł 2">
            <a:extLst>
              <a:ext uri="{FF2B5EF4-FFF2-40B4-BE49-F238E27FC236}">
                <a16:creationId xmlns:a16="http://schemas.microsoft.com/office/drawing/2014/main" id="{F5C2BEFA-6FDA-414E-8298-FD08C5E85C79}"/>
              </a:ext>
            </a:extLst>
          </p:cNvPr>
          <p:cNvSpPr>
            <a:spLocks noGrp="1"/>
          </p:cNvSpPr>
          <p:nvPr>
            <p:ph type="subTitle" idx="1"/>
          </p:nvPr>
        </p:nvSpPr>
        <p:spPr>
          <a:xfrm>
            <a:off x="782515" y="5123907"/>
            <a:ext cx="7930164" cy="920256"/>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dirty="0"/>
              <a:t>Kliknij, aby edytować styl wzorca podtytułu</a:t>
            </a:r>
          </a:p>
        </p:txBody>
      </p:sp>
      <p:pic>
        <p:nvPicPr>
          <p:cNvPr id="8" name="Obrazek" descr="Obrazek"/>
          <p:cNvPicPr>
            <a:picLocks noChangeAspect="1"/>
          </p:cNvPicPr>
          <p:nvPr userDrawn="1"/>
        </p:nvPicPr>
        <p:blipFill>
          <a:blip r:embed="rId7">
            <a:extLst/>
          </a:blip>
          <a:stretch>
            <a:fillRect/>
          </a:stretch>
        </p:blipFill>
        <p:spPr>
          <a:xfrm>
            <a:off x="9699814" y="310228"/>
            <a:ext cx="1731807" cy="474094"/>
          </a:xfrm>
          <a:prstGeom prst="rect">
            <a:avLst/>
          </a:prstGeom>
          <a:ln w="12700">
            <a:miter lim="400000"/>
          </a:ln>
        </p:spPr>
      </p:pic>
    </p:spTree>
    <p:extLst>
      <p:ext uri="{BB962C8B-B14F-4D97-AF65-F5344CB8AC3E}">
        <p14:creationId xmlns:p14="http://schemas.microsoft.com/office/powerpoint/2010/main" val="4178535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ytuł i zawartość">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9DB5C353-5B6F-49F9-AC6B-55BCDAD58CD7}"/>
              </a:ext>
            </a:extLst>
          </p:cNvPr>
          <p:cNvSpPr>
            <a:spLocks noGrp="1"/>
          </p:cNvSpPr>
          <p:nvPr>
            <p:ph idx="1"/>
          </p:nvPr>
        </p:nvSpPr>
        <p:spPr>
          <a:xfrm>
            <a:off x="838200" y="1745743"/>
            <a:ext cx="10515600" cy="4111849"/>
          </a:xfrm>
        </p:spPr>
        <p:txBody>
          <a:bodyPr>
            <a:normAutofit/>
          </a:bodyPr>
          <a:lstStyle>
            <a:lvl1pPr>
              <a:lnSpc>
                <a:spcPct val="100000"/>
              </a:lnSpc>
              <a:spcBef>
                <a:spcPts val="1800"/>
              </a:spcBef>
              <a:defRPr sz="2000">
                <a:solidFill>
                  <a:schemeClr val="tx1">
                    <a:lumMod val="50000"/>
                  </a:schemeClr>
                </a:solidFill>
                <a:latin typeface="Helvetica" panose="020B0604020202020204" pitchFamily="34" charset="0"/>
                <a:cs typeface="Helvetica" panose="020B0604020202020204" pitchFamily="34" charset="0"/>
              </a:defRPr>
            </a:lvl1pPr>
            <a:lvl2pPr>
              <a:lnSpc>
                <a:spcPct val="100000"/>
              </a:lnSpc>
              <a:spcBef>
                <a:spcPts val="1800"/>
              </a:spcBef>
              <a:defRPr sz="1800">
                <a:solidFill>
                  <a:schemeClr val="tx1">
                    <a:lumMod val="50000"/>
                  </a:schemeClr>
                </a:solidFill>
                <a:latin typeface="Helvetica" panose="020B0604020202020204" pitchFamily="34" charset="0"/>
                <a:cs typeface="Helvetica" panose="020B0604020202020204" pitchFamily="34" charset="0"/>
              </a:defRPr>
            </a:lvl2pPr>
            <a:lvl3pPr>
              <a:lnSpc>
                <a:spcPct val="100000"/>
              </a:lnSpc>
              <a:spcBef>
                <a:spcPts val="1800"/>
              </a:spcBef>
              <a:defRPr sz="1600">
                <a:solidFill>
                  <a:schemeClr val="tx1">
                    <a:lumMod val="50000"/>
                  </a:schemeClr>
                </a:solidFill>
                <a:latin typeface="Helvetica" panose="020B0604020202020204" pitchFamily="34" charset="0"/>
                <a:cs typeface="Helvetica" panose="020B0604020202020204" pitchFamily="34" charset="0"/>
              </a:defRPr>
            </a:lvl3pPr>
            <a:lvl4pPr>
              <a:lnSpc>
                <a:spcPct val="100000"/>
              </a:lnSpc>
              <a:spcBef>
                <a:spcPts val="1800"/>
              </a:spcBef>
              <a:defRPr sz="1400">
                <a:solidFill>
                  <a:schemeClr val="tx1">
                    <a:lumMod val="50000"/>
                  </a:schemeClr>
                </a:solidFill>
                <a:latin typeface="Helvetica" panose="020B0604020202020204" pitchFamily="34" charset="0"/>
                <a:cs typeface="Helvetica" panose="020B0604020202020204" pitchFamily="34" charset="0"/>
              </a:defRPr>
            </a:lvl4pPr>
            <a:lvl5pPr>
              <a:lnSpc>
                <a:spcPct val="100000"/>
              </a:lnSpc>
              <a:spcBef>
                <a:spcPts val="1800"/>
              </a:spcBef>
              <a:defRPr sz="1400">
                <a:solidFill>
                  <a:schemeClr val="tx1">
                    <a:lumMod val="50000"/>
                  </a:schemeClr>
                </a:solidFill>
                <a:latin typeface="Helvetica" panose="020B0604020202020204" pitchFamily="34" charset="0"/>
                <a:cs typeface="Helvetica" panose="020B0604020202020204" pitchFamily="34" charset="0"/>
              </a:defRPr>
            </a:lvl5p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6" name="Symbol zastępczy tekstu 5">
            <a:extLst>
              <a:ext uri="{FF2B5EF4-FFF2-40B4-BE49-F238E27FC236}">
                <a16:creationId xmlns:a16="http://schemas.microsoft.com/office/drawing/2014/main" id="{66B08DBD-74A7-4E31-BC0C-A2DC25AA9437}"/>
              </a:ext>
            </a:extLst>
          </p:cNvPr>
          <p:cNvSpPr>
            <a:spLocks noGrp="1"/>
          </p:cNvSpPr>
          <p:nvPr>
            <p:ph type="body" sz="quarter" idx="10"/>
          </p:nvPr>
        </p:nvSpPr>
        <p:spPr>
          <a:xfrm>
            <a:off x="828675" y="879838"/>
            <a:ext cx="10525125" cy="582612"/>
          </a:xfrm>
        </p:spPr>
        <p:txBody>
          <a:bodyPr>
            <a:noAutofit/>
          </a:bodyPr>
          <a:lstStyle>
            <a:lvl1pPr marL="0" indent="0">
              <a:buFontTx/>
              <a:buNone/>
              <a:defRPr sz="4000">
                <a:solidFill>
                  <a:schemeClr val="tx2"/>
                </a:solidFill>
                <a:latin typeface="Helvetica" panose="020B0604020202020204" pitchFamily="34" charset="0"/>
                <a:cs typeface="Helvetica" panose="020B0604020202020204" pitchFamily="34" charset="0"/>
              </a:defRPr>
            </a:lvl1pPr>
            <a:lvl2pPr marL="457200" indent="0">
              <a:buFontTx/>
              <a:buNone/>
              <a:defRPr sz="3600">
                <a:solidFill>
                  <a:schemeClr val="tx2"/>
                </a:solidFill>
              </a:defRPr>
            </a:lvl2pPr>
            <a:lvl3pPr marL="914400" indent="0">
              <a:buFontTx/>
              <a:buNone/>
              <a:defRPr sz="3200">
                <a:solidFill>
                  <a:schemeClr val="tx2"/>
                </a:solidFill>
              </a:defRPr>
            </a:lvl3pPr>
            <a:lvl4pPr marL="1371600" indent="0">
              <a:buFontTx/>
              <a:buNone/>
              <a:defRPr sz="2800">
                <a:solidFill>
                  <a:schemeClr val="tx2"/>
                </a:solidFill>
              </a:defRPr>
            </a:lvl4pPr>
            <a:lvl5pPr marL="1828800" indent="0">
              <a:buFontTx/>
              <a:buNone/>
              <a:defRPr sz="2800">
                <a:solidFill>
                  <a:schemeClr val="tx2"/>
                </a:solidFill>
              </a:defRPr>
            </a:lvl5pPr>
          </a:lstStyle>
          <a:p>
            <a:pPr lvl="0"/>
            <a:r>
              <a:rPr lang="pl-PL" dirty="0"/>
              <a:t>Edytuj style wzorca tekstu</a:t>
            </a:r>
          </a:p>
        </p:txBody>
      </p:sp>
      <p:sp>
        <p:nvSpPr>
          <p:cNvPr id="2" name="Prostokąt 1"/>
          <p:cNvSpPr/>
          <p:nvPr userDrawn="1"/>
        </p:nvSpPr>
        <p:spPr>
          <a:xfrm>
            <a:off x="0" y="221934"/>
            <a:ext cx="828675" cy="244232"/>
          </a:xfrm>
          <a:prstGeom prst="rect">
            <a:avLst/>
          </a:prstGeom>
          <a:pattFill prst="ltHorz">
            <a:fgClr>
              <a:schemeClr val="tx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Tytuł 1">
            <a:extLst>
              <a:ext uri="{FF2B5EF4-FFF2-40B4-BE49-F238E27FC236}">
                <a16:creationId xmlns:a16="http://schemas.microsoft.com/office/drawing/2014/main" id="{FB99DBB5-52AC-4645-99EA-1A292789486F}"/>
              </a:ext>
            </a:extLst>
          </p:cNvPr>
          <p:cNvSpPr>
            <a:spLocks noGrp="1"/>
          </p:cNvSpPr>
          <p:nvPr>
            <p:ph type="title"/>
          </p:nvPr>
        </p:nvSpPr>
        <p:spPr>
          <a:xfrm>
            <a:off x="838200" y="221934"/>
            <a:ext cx="10515600" cy="342845"/>
          </a:xfrm>
          <a:ln>
            <a:noFill/>
          </a:ln>
        </p:spPr>
        <p:txBody>
          <a:bodyPr anchor="t">
            <a:normAutofit/>
          </a:bodyPr>
          <a:lstStyle>
            <a:lvl1pPr>
              <a:defRPr sz="1300" b="0">
                <a:solidFill>
                  <a:schemeClr val="tx1"/>
                </a:solidFill>
                <a:latin typeface="Helvetica" panose="020B0604020202020204" pitchFamily="34" charset="0"/>
                <a:cs typeface="Helvetica" panose="020B0604020202020204" pitchFamily="34" charset="0"/>
              </a:defRPr>
            </a:lvl1pPr>
          </a:lstStyle>
          <a:p>
            <a:r>
              <a:rPr lang="pl-PL" dirty="0"/>
              <a:t>Kliknij, aby edytować styl</a:t>
            </a:r>
          </a:p>
        </p:txBody>
      </p:sp>
      <p:cxnSp>
        <p:nvCxnSpPr>
          <p:cNvPr id="7" name="Łącznik prosty 6"/>
          <p:cNvCxnSpPr/>
          <p:nvPr userDrawn="1"/>
        </p:nvCxnSpPr>
        <p:spPr>
          <a:xfrm>
            <a:off x="936812" y="1507275"/>
            <a:ext cx="99194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480010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orównanie">
    <p:spTree>
      <p:nvGrpSpPr>
        <p:cNvPr id="1" name=""/>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EB19058A-5F30-4A51-B929-97D57DF83ED8}"/>
              </a:ext>
            </a:extLst>
          </p:cNvPr>
          <p:cNvSpPr>
            <a:spLocks noGrp="1"/>
          </p:cNvSpPr>
          <p:nvPr>
            <p:ph type="body" idx="1"/>
          </p:nvPr>
        </p:nvSpPr>
        <p:spPr>
          <a:xfrm>
            <a:off x="839788" y="1258469"/>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dirty="0"/>
              <a:t>Edytuj style wzorca tekstu</a:t>
            </a:r>
          </a:p>
        </p:txBody>
      </p:sp>
      <p:sp>
        <p:nvSpPr>
          <p:cNvPr id="4" name="Symbol zastępczy zawartości 3">
            <a:extLst>
              <a:ext uri="{FF2B5EF4-FFF2-40B4-BE49-F238E27FC236}">
                <a16:creationId xmlns:a16="http://schemas.microsoft.com/office/drawing/2014/main" id="{38BDC950-7FF7-4C46-9171-DA90E57AA555}"/>
              </a:ext>
            </a:extLst>
          </p:cNvPr>
          <p:cNvSpPr>
            <a:spLocks noGrp="1"/>
          </p:cNvSpPr>
          <p:nvPr>
            <p:ph sz="half" idx="2"/>
          </p:nvPr>
        </p:nvSpPr>
        <p:spPr>
          <a:xfrm>
            <a:off x="839788" y="2082381"/>
            <a:ext cx="5157787" cy="3961782"/>
          </a:xfrm>
        </p:spPr>
        <p:txBody>
          <a:body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5" name="Symbol zastępczy tekstu 4">
            <a:extLst>
              <a:ext uri="{FF2B5EF4-FFF2-40B4-BE49-F238E27FC236}">
                <a16:creationId xmlns:a16="http://schemas.microsoft.com/office/drawing/2014/main" id="{EC371E1A-A17C-4B30-B0AF-2EF076E8CEB9}"/>
              </a:ext>
            </a:extLst>
          </p:cNvPr>
          <p:cNvSpPr>
            <a:spLocks noGrp="1"/>
          </p:cNvSpPr>
          <p:nvPr>
            <p:ph type="body" sz="quarter" idx="3"/>
          </p:nvPr>
        </p:nvSpPr>
        <p:spPr>
          <a:xfrm>
            <a:off x="6172200" y="1258469"/>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dirty="0"/>
              <a:t>Edytuj style wzorca tekstu</a:t>
            </a:r>
          </a:p>
        </p:txBody>
      </p:sp>
      <p:sp>
        <p:nvSpPr>
          <p:cNvPr id="6" name="Symbol zastępczy zawartości 5">
            <a:extLst>
              <a:ext uri="{FF2B5EF4-FFF2-40B4-BE49-F238E27FC236}">
                <a16:creationId xmlns:a16="http://schemas.microsoft.com/office/drawing/2014/main" id="{5BEEBFA6-0508-4968-9597-2121864BF7AC}"/>
              </a:ext>
            </a:extLst>
          </p:cNvPr>
          <p:cNvSpPr>
            <a:spLocks noGrp="1"/>
          </p:cNvSpPr>
          <p:nvPr>
            <p:ph sz="quarter" idx="4"/>
          </p:nvPr>
        </p:nvSpPr>
        <p:spPr>
          <a:xfrm>
            <a:off x="6172200" y="2082380"/>
            <a:ext cx="5183188" cy="3961781"/>
          </a:xfrm>
        </p:spPr>
        <p:txBody>
          <a:body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17" name="Tytuł 1">
            <a:extLst>
              <a:ext uri="{FF2B5EF4-FFF2-40B4-BE49-F238E27FC236}">
                <a16:creationId xmlns:a16="http://schemas.microsoft.com/office/drawing/2014/main" id="{4E39DAAD-AFD4-4265-A30C-12ADA90E1CDA}"/>
              </a:ext>
            </a:extLst>
          </p:cNvPr>
          <p:cNvSpPr>
            <a:spLocks noGrp="1"/>
          </p:cNvSpPr>
          <p:nvPr>
            <p:ph type="title"/>
          </p:nvPr>
        </p:nvSpPr>
        <p:spPr>
          <a:xfrm>
            <a:off x="838200" y="132284"/>
            <a:ext cx="10515600" cy="885380"/>
          </a:xfrm>
          <a:ln>
            <a:noFill/>
          </a:ln>
        </p:spPr>
        <p:txBody>
          <a:bodyPr anchor="t"/>
          <a:lstStyle>
            <a:lvl1pPr>
              <a:defRPr>
                <a:solidFill>
                  <a:schemeClr val="tx2"/>
                </a:solidFill>
              </a:defRPr>
            </a:lvl1pPr>
          </a:lstStyle>
          <a:p>
            <a:r>
              <a:rPr lang="pl-PL" dirty="0"/>
              <a:t>Kliknij, aby edytować styl</a:t>
            </a:r>
          </a:p>
        </p:txBody>
      </p:sp>
    </p:spTree>
    <p:extLst>
      <p:ext uri="{BB962C8B-B14F-4D97-AF65-F5344CB8AC3E}">
        <p14:creationId xmlns:p14="http://schemas.microsoft.com/office/powerpoint/2010/main" val="407525464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ylko tytuł">
    <p:spTree>
      <p:nvGrpSpPr>
        <p:cNvPr id="1" name=""/>
        <p:cNvGrpSpPr/>
        <p:nvPr/>
      </p:nvGrpSpPr>
      <p:grpSpPr>
        <a:xfrm>
          <a:off x="0" y="0"/>
          <a:ext cx="0" cy="0"/>
          <a:chOff x="0" y="0"/>
          <a:chExt cx="0" cy="0"/>
        </a:xfrm>
      </p:grpSpPr>
      <p:sp>
        <p:nvSpPr>
          <p:cNvPr id="13" name="Tytuł 1">
            <a:extLst>
              <a:ext uri="{FF2B5EF4-FFF2-40B4-BE49-F238E27FC236}">
                <a16:creationId xmlns:a16="http://schemas.microsoft.com/office/drawing/2014/main" id="{65639A10-00EF-46F5-933A-1422029C1949}"/>
              </a:ext>
            </a:extLst>
          </p:cNvPr>
          <p:cNvSpPr>
            <a:spLocks noGrp="1"/>
          </p:cNvSpPr>
          <p:nvPr>
            <p:ph type="title"/>
          </p:nvPr>
        </p:nvSpPr>
        <p:spPr>
          <a:xfrm>
            <a:off x="838200" y="132284"/>
            <a:ext cx="10515600" cy="885380"/>
          </a:xfrm>
          <a:ln>
            <a:noFill/>
          </a:ln>
        </p:spPr>
        <p:txBody>
          <a:bodyPr anchor="t"/>
          <a:lstStyle>
            <a:lvl1pPr>
              <a:defRPr>
                <a:solidFill>
                  <a:schemeClr val="tx2"/>
                </a:solidFill>
                <a:latin typeface="Helvetica" panose="020B0604020202020204" pitchFamily="34" charset="0"/>
                <a:cs typeface="Helvetica" panose="020B0604020202020204" pitchFamily="34" charset="0"/>
              </a:defRPr>
            </a:lvl1pPr>
          </a:lstStyle>
          <a:p>
            <a:r>
              <a:rPr lang="pl-PL" dirty="0"/>
              <a:t>Kliknij, aby edytować styl</a:t>
            </a:r>
          </a:p>
        </p:txBody>
      </p:sp>
    </p:spTree>
    <p:extLst>
      <p:ext uri="{BB962C8B-B14F-4D97-AF65-F5344CB8AC3E}">
        <p14:creationId xmlns:p14="http://schemas.microsoft.com/office/powerpoint/2010/main" val="1392708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209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F03C9F9-2F08-47F0-9929-BCAC7F74C0F2}"/>
              </a:ext>
            </a:extLst>
          </p:cNvPr>
          <p:cNvSpPr>
            <a:spLocks noGrp="1"/>
          </p:cNvSpPr>
          <p:nvPr>
            <p:ph type="ctrTitle"/>
          </p:nvPr>
        </p:nvSpPr>
        <p:spPr>
          <a:xfrm>
            <a:off x="782515" y="1122363"/>
            <a:ext cx="10679172" cy="2387600"/>
          </a:xfrm>
          <a:prstGeom prst="rect">
            <a:avLst/>
          </a:prstGeom>
        </p:spPr>
        <p:txBody>
          <a:bodyPr anchor="b">
            <a:normAutofit/>
          </a:bodyPr>
          <a:lstStyle>
            <a:lvl1pPr algn="l">
              <a:defRPr sz="4800">
                <a:solidFill>
                  <a:schemeClr val="tx2"/>
                </a:solidFill>
                <a:latin typeface="Helvetica" panose="020B0604020202020204" pitchFamily="34" charset="0"/>
                <a:cs typeface="Helvetica" panose="020B0604020202020204" pitchFamily="34" charset="0"/>
              </a:defRPr>
            </a:lvl1pPr>
          </a:lstStyle>
          <a:p>
            <a:r>
              <a:rPr lang="pl-PL" dirty="0"/>
              <a:t>Kliknij, aby edytować styl</a:t>
            </a:r>
          </a:p>
        </p:txBody>
      </p:sp>
      <p:sp>
        <p:nvSpPr>
          <p:cNvPr id="3" name="Podtytuł 2">
            <a:extLst>
              <a:ext uri="{FF2B5EF4-FFF2-40B4-BE49-F238E27FC236}">
                <a16:creationId xmlns:a16="http://schemas.microsoft.com/office/drawing/2014/main" id="{1BD5CCA2-A43F-4E9C-9170-F55C699C5A14}"/>
              </a:ext>
            </a:extLst>
          </p:cNvPr>
          <p:cNvSpPr>
            <a:spLocks noGrp="1"/>
          </p:cNvSpPr>
          <p:nvPr>
            <p:ph type="subTitle" idx="1"/>
          </p:nvPr>
        </p:nvSpPr>
        <p:spPr>
          <a:xfrm>
            <a:off x="782515" y="3602038"/>
            <a:ext cx="10679172" cy="1655762"/>
          </a:xfrm>
          <a:prstGeom prst="rect">
            <a:avLst/>
          </a:prstGeom>
        </p:spPr>
        <p:txBody>
          <a:bodyPr/>
          <a:lstStyle>
            <a:lvl1pPr marL="0" indent="0" algn="l">
              <a:buNone/>
              <a:defRPr sz="2400">
                <a:latin typeface="Helvetica" panose="020B0604020202020204" pitchFamily="34" charset="0"/>
                <a:cs typeface="Helvetica"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dirty="0"/>
              <a:t>Kliknij, aby edytować styl wzorca podtytułu</a:t>
            </a:r>
          </a:p>
        </p:txBody>
      </p:sp>
    </p:spTree>
    <p:extLst>
      <p:ext uri="{BB962C8B-B14F-4D97-AF65-F5344CB8AC3E}">
        <p14:creationId xmlns:p14="http://schemas.microsoft.com/office/powerpoint/2010/main" val="2918295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ytuł i zawartość">
    <p:spTree>
      <p:nvGrpSpPr>
        <p:cNvPr id="1" name=""/>
        <p:cNvGrpSpPr/>
        <p:nvPr/>
      </p:nvGrpSpPr>
      <p:grpSpPr>
        <a:xfrm>
          <a:off x="0" y="0"/>
          <a:ext cx="0" cy="0"/>
          <a:chOff x="0" y="0"/>
          <a:chExt cx="0" cy="0"/>
        </a:xfrm>
      </p:grpSpPr>
      <p:graphicFrame>
        <p:nvGraphicFramePr>
          <p:cNvPr id="14" name="Tabela 13">
            <a:extLst>
              <a:ext uri="{FF2B5EF4-FFF2-40B4-BE49-F238E27FC236}">
                <a16:creationId xmlns:a16="http://schemas.microsoft.com/office/drawing/2014/main" id="{5A7AE0D6-0400-4497-A9DD-BC24DBE732BC}"/>
              </a:ext>
            </a:extLst>
          </p:cNvPr>
          <p:cNvGraphicFramePr>
            <a:graphicFrameLocks noGrp="1"/>
          </p:cNvGraphicFramePr>
          <p:nvPr userDrawn="1">
            <p:extLst>
              <p:ext uri="{D42A27DB-BD31-4B8C-83A1-F6EECF244321}">
                <p14:modId xmlns:p14="http://schemas.microsoft.com/office/powerpoint/2010/main" val="1084307905"/>
              </p:ext>
            </p:extLst>
          </p:nvPr>
        </p:nvGraphicFramePr>
        <p:xfrm>
          <a:off x="838199" y="1173656"/>
          <a:ext cx="10515600" cy="468393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862678568"/>
                    </a:ext>
                  </a:extLst>
                </a:gridCol>
                <a:gridCol w="2103120">
                  <a:extLst>
                    <a:ext uri="{9D8B030D-6E8A-4147-A177-3AD203B41FA5}">
                      <a16:colId xmlns:a16="http://schemas.microsoft.com/office/drawing/2014/main" val="3441313776"/>
                    </a:ext>
                  </a:extLst>
                </a:gridCol>
                <a:gridCol w="2103120">
                  <a:extLst>
                    <a:ext uri="{9D8B030D-6E8A-4147-A177-3AD203B41FA5}">
                      <a16:colId xmlns:a16="http://schemas.microsoft.com/office/drawing/2014/main" val="4093618425"/>
                    </a:ext>
                  </a:extLst>
                </a:gridCol>
                <a:gridCol w="2103120">
                  <a:extLst>
                    <a:ext uri="{9D8B030D-6E8A-4147-A177-3AD203B41FA5}">
                      <a16:colId xmlns:a16="http://schemas.microsoft.com/office/drawing/2014/main" val="3314119494"/>
                    </a:ext>
                  </a:extLst>
                </a:gridCol>
                <a:gridCol w="2103120">
                  <a:extLst>
                    <a:ext uri="{9D8B030D-6E8A-4147-A177-3AD203B41FA5}">
                      <a16:colId xmlns:a16="http://schemas.microsoft.com/office/drawing/2014/main" val="3280736914"/>
                    </a:ext>
                  </a:extLst>
                </a:gridCol>
              </a:tblGrid>
              <a:tr h="780655">
                <a:tc>
                  <a:txBody>
                    <a:bodyPr/>
                    <a:lstStyle/>
                    <a:p>
                      <a:pPr algn="ctr"/>
                      <a:endParaRPr lang="pl-PL" dirty="0">
                        <a:latin typeface="Calibri" panose="020F0502020204030204" pitchFamily="34" charset="0"/>
                        <a:cs typeface="Calibri" panose="020F0502020204030204" pitchFamily="34" charset="0"/>
                      </a:endParaRPr>
                    </a:p>
                  </a:txBody>
                  <a:tcPr anchor="ctr">
                    <a:solidFill>
                      <a:schemeClr val="tx2"/>
                    </a:solidFill>
                  </a:tcPr>
                </a:tc>
                <a:tc>
                  <a:txBody>
                    <a:bodyPr/>
                    <a:lstStyle/>
                    <a:p>
                      <a:pPr algn="ctr"/>
                      <a:endParaRPr lang="pl-PL" dirty="0">
                        <a:latin typeface="Calibri" panose="020F0502020204030204" pitchFamily="34" charset="0"/>
                        <a:cs typeface="Calibri" panose="020F0502020204030204" pitchFamily="34" charset="0"/>
                      </a:endParaRPr>
                    </a:p>
                  </a:txBody>
                  <a:tcPr anchor="ctr">
                    <a:solidFill>
                      <a:schemeClr val="tx2"/>
                    </a:solidFill>
                  </a:tcPr>
                </a:tc>
                <a:tc>
                  <a:txBody>
                    <a:bodyPr/>
                    <a:lstStyle/>
                    <a:p>
                      <a:pPr algn="ctr"/>
                      <a:endParaRPr lang="pl-PL" dirty="0">
                        <a:latin typeface="Calibri" panose="020F0502020204030204" pitchFamily="34" charset="0"/>
                        <a:cs typeface="Calibri" panose="020F0502020204030204" pitchFamily="34" charset="0"/>
                      </a:endParaRPr>
                    </a:p>
                  </a:txBody>
                  <a:tcPr anchor="ctr">
                    <a:solidFill>
                      <a:schemeClr val="tx2"/>
                    </a:solidFill>
                  </a:tcPr>
                </a:tc>
                <a:tc>
                  <a:txBody>
                    <a:bodyPr/>
                    <a:lstStyle/>
                    <a:p>
                      <a:pPr algn="ctr"/>
                      <a:endParaRPr lang="pl-PL" dirty="0">
                        <a:latin typeface="Calibri" panose="020F0502020204030204" pitchFamily="34" charset="0"/>
                        <a:cs typeface="Calibri" panose="020F0502020204030204" pitchFamily="34" charset="0"/>
                      </a:endParaRPr>
                    </a:p>
                  </a:txBody>
                  <a:tcPr anchor="ctr">
                    <a:solidFill>
                      <a:schemeClr val="tx2"/>
                    </a:solidFill>
                  </a:tcPr>
                </a:tc>
                <a:tc>
                  <a:txBody>
                    <a:bodyPr/>
                    <a:lstStyle/>
                    <a:p>
                      <a:pPr algn="ctr"/>
                      <a:endParaRPr lang="pl-PL" dirty="0">
                        <a:latin typeface="Calibri" panose="020F0502020204030204" pitchFamily="34" charset="0"/>
                        <a:cs typeface="Calibri" panose="020F0502020204030204" pitchFamily="34" charset="0"/>
                      </a:endParaRPr>
                    </a:p>
                  </a:txBody>
                  <a:tcPr anchor="ctr">
                    <a:solidFill>
                      <a:schemeClr val="tx2"/>
                    </a:solidFill>
                  </a:tcPr>
                </a:tc>
                <a:extLst>
                  <a:ext uri="{0D108BD9-81ED-4DB2-BD59-A6C34878D82A}">
                    <a16:rowId xmlns:a16="http://schemas.microsoft.com/office/drawing/2014/main" val="2180942423"/>
                  </a:ext>
                </a:extLst>
              </a:tr>
              <a:tr h="780655">
                <a:tc>
                  <a:txBody>
                    <a:bodyPr/>
                    <a:lstStyle/>
                    <a:p>
                      <a:pPr lvl="0" algn="ctr"/>
                      <a:endParaRPr lang="pl-PL" sz="1600" dirty="0">
                        <a:latin typeface="Calibri" panose="020F0502020204030204" pitchFamily="34" charset="0"/>
                        <a:cs typeface="Calibri" panose="020F0502020204030204" pitchFamily="34" charset="0"/>
                      </a:endParaRPr>
                    </a:p>
                  </a:txBody>
                  <a:tcPr anchor="ctr"/>
                </a:tc>
                <a:tc>
                  <a:txBody>
                    <a:bodyPr/>
                    <a:lstStyle/>
                    <a:p>
                      <a:pPr lvl="0" algn="ctr"/>
                      <a:endParaRPr lang="pl-PL" sz="1600" dirty="0">
                        <a:latin typeface="Calibri" panose="020F0502020204030204" pitchFamily="34" charset="0"/>
                        <a:cs typeface="Calibri" panose="020F0502020204030204" pitchFamily="34" charset="0"/>
                      </a:endParaRPr>
                    </a:p>
                  </a:txBody>
                  <a:tcPr anchor="ctr"/>
                </a:tc>
                <a:tc>
                  <a:txBody>
                    <a:bodyPr/>
                    <a:lstStyle/>
                    <a:p>
                      <a:pPr lvl="0" algn="ctr"/>
                      <a:endParaRPr lang="pl-PL" sz="1600" dirty="0">
                        <a:latin typeface="Calibri" panose="020F0502020204030204" pitchFamily="34" charset="0"/>
                        <a:cs typeface="Calibri" panose="020F0502020204030204" pitchFamily="34" charset="0"/>
                      </a:endParaRPr>
                    </a:p>
                  </a:txBody>
                  <a:tcPr anchor="ctr"/>
                </a:tc>
                <a:tc>
                  <a:txBody>
                    <a:bodyPr/>
                    <a:lstStyle/>
                    <a:p>
                      <a:pPr lvl="0" algn="ctr"/>
                      <a:endParaRPr lang="pl-PL" sz="1600" dirty="0">
                        <a:latin typeface="Calibri" panose="020F0502020204030204" pitchFamily="34" charset="0"/>
                        <a:cs typeface="Calibri" panose="020F0502020204030204" pitchFamily="34" charset="0"/>
                      </a:endParaRPr>
                    </a:p>
                  </a:txBody>
                  <a:tcPr anchor="ctr"/>
                </a:tc>
                <a:tc>
                  <a:txBody>
                    <a:bodyPr/>
                    <a:lstStyle/>
                    <a:p>
                      <a:pPr lvl="0" algn="ctr"/>
                      <a:endParaRPr lang="pl-PL" sz="16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053409351"/>
                  </a:ext>
                </a:extLst>
              </a:tr>
              <a:tr h="780655">
                <a:tc>
                  <a:txBody>
                    <a:bodyPr/>
                    <a:lstStyle/>
                    <a:p>
                      <a:pPr lvl="0" algn="ctr"/>
                      <a:endParaRPr lang="pl-PL" sz="1600">
                        <a:latin typeface="Calibri" panose="020F0502020204030204" pitchFamily="34" charset="0"/>
                        <a:cs typeface="Calibri" panose="020F0502020204030204" pitchFamily="34" charset="0"/>
                      </a:endParaRPr>
                    </a:p>
                  </a:txBody>
                  <a:tcPr anchor="ctr"/>
                </a:tc>
                <a:tc>
                  <a:txBody>
                    <a:bodyPr/>
                    <a:lstStyle/>
                    <a:p>
                      <a:pPr lvl="0" algn="ctr"/>
                      <a:endParaRPr lang="pl-PL" sz="1600">
                        <a:latin typeface="Calibri" panose="020F0502020204030204" pitchFamily="34" charset="0"/>
                        <a:cs typeface="Calibri" panose="020F0502020204030204" pitchFamily="34" charset="0"/>
                      </a:endParaRPr>
                    </a:p>
                  </a:txBody>
                  <a:tcPr anchor="ctr"/>
                </a:tc>
                <a:tc>
                  <a:txBody>
                    <a:bodyPr/>
                    <a:lstStyle/>
                    <a:p>
                      <a:pPr lvl="0" algn="ctr"/>
                      <a:endParaRPr lang="pl-PL" sz="1600">
                        <a:latin typeface="Calibri" panose="020F0502020204030204" pitchFamily="34" charset="0"/>
                        <a:cs typeface="Calibri" panose="020F0502020204030204" pitchFamily="34" charset="0"/>
                      </a:endParaRPr>
                    </a:p>
                  </a:txBody>
                  <a:tcPr anchor="ctr"/>
                </a:tc>
                <a:tc>
                  <a:txBody>
                    <a:bodyPr/>
                    <a:lstStyle/>
                    <a:p>
                      <a:pPr lvl="0" algn="ctr"/>
                      <a:endParaRPr lang="pl-PL" sz="1600" dirty="0">
                        <a:latin typeface="Calibri" panose="020F0502020204030204" pitchFamily="34" charset="0"/>
                        <a:cs typeface="Calibri" panose="020F0502020204030204" pitchFamily="34" charset="0"/>
                      </a:endParaRPr>
                    </a:p>
                  </a:txBody>
                  <a:tcPr anchor="ctr"/>
                </a:tc>
                <a:tc>
                  <a:txBody>
                    <a:bodyPr/>
                    <a:lstStyle/>
                    <a:p>
                      <a:pPr lvl="0" algn="ctr"/>
                      <a:endParaRPr lang="pl-PL" sz="16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422022047"/>
                  </a:ext>
                </a:extLst>
              </a:tr>
              <a:tr h="780655">
                <a:tc>
                  <a:txBody>
                    <a:bodyPr/>
                    <a:lstStyle/>
                    <a:p>
                      <a:pPr lvl="0" algn="ctr"/>
                      <a:endParaRPr lang="pl-PL" sz="1600">
                        <a:latin typeface="Calibri" panose="020F0502020204030204" pitchFamily="34" charset="0"/>
                        <a:cs typeface="Calibri" panose="020F0502020204030204" pitchFamily="34" charset="0"/>
                      </a:endParaRPr>
                    </a:p>
                  </a:txBody>
                  <a:tcPr anchor="ctr"/>
                </a:tc>
                <a:tc>
                  <a:txBody>
                    <a:bodyPr/>
                    <a:lstStyle/>
                    <a:p>
                      <a:pPr lvl="0" algn="ctr"/>
                      <a:endParaRPr lang="pl-PL" sz="1600" dirty="0">
                        <a:latin typeface="Calibri" panose="020F0502020204030204" pitchFamily="34" charset="0"/>
                        <a:cs typeface="Calibri" panose="020F0502020204030204" pitchFamily="34" charset="0"/>
                      </a:endParaRPr>
                    </a:p>
                  </a:txBody>
                  <a:tcPr anchor="ctr"/>
                </a:tc>
                <a:tc>
                  <a:txBody>
                    <a:bodyPr/>
                    <a:lstStyle/>
                    <a:p>
                      <a:pPr lvl="0" algn="ctr"/>
                      <a:endParaRPr lang="pl-PL" sz="1600">
                        <a:latin typeface="Calibri" panose="020F0502020204030204" pitchFamily="34" charset="0"/>
                        <a:cs typeface="Calibri" panose="020F0502020204030204" pitchFamily="34" charset="0"/>
                      </a:endParaRPr>
                    </a:p>
                  </a:txBody>
                  <a:tcPr anchor="ctr"/>
                </a:tc>
                <a:tc>
                  <a:txBody>
                    <a:bodyPr/>
                    <a:lstStyle/>
                    <a:p>
                      <a:pPr lvl="0" algn="ctr"/>
                      <a:endParaRPr lang="pl-PL" sz="1600">
                        <a:latin typeface="Calibri" panose="020F0502020204030204" pitchFamily="34" charset="0"/>
                        <a:cs typeface="Calibri" panose="020F0502020204030204" pitchFamily="34" charset="0"/>
                      </a:endParaRPr>
                    </a:p>
                  </a:txBody>
                  <a:tcPr anchor="ctr"/>
                </a:tc>
                <a:tc>
                  <a:txBody>
                    <a:bodyPr/>
                    <a:lstStyle/>
                    <a:p>
                      <a:pPr lvl="0" algn="ctr"/>
                      <a:endParaRPr lang="pl-PL" sz="16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935247113"/>
                  </a:ext>
                </a:extLst>
              </a:tr>
              <a:tr h="780655">
                <a:tc>
                  <a:txBody>
                    <a:bodyPr/>
                    <a:lstStyle/>
                    <a:p>
                      <a:pPr lvl="0" algn="ctr"/>
                      <a:endParaRPr lang="pl-PL" sz="1600">
                        <a:latin typeface="Calibri" panose="020F0502020204030204" pitchFamily="34" charset="0"/>
                        <a:cs typeface="Calibri" panose="020F0502020204030204" pitchFamily="34" charset="0"/>
                      </a:endParaRPr>
                    </a:p>
                  </a:txBody>
                  <a:tcPr anchor="ctr"/>
                </a:tc>
                <a:tc>
                  <a:txBody>
                    <a:bodyPr/>
                    <a:lstStyle/>
                    <a:p>
                      <a:pPr lvl="0" algn="ctr"/>
                      <a:endParaRPr lang="pl-PL" sz="1600">
                        <a:latin typeface="Calibri" panose="020F0502020204030204" pitchFamily="34" charset="0"/>
                        <a:cs typeface="Calibri" panose="020F0502020204030204" pitchFamily="34" charset="0"/>
                      </a:endParaRPr>
                    </a:p>
                  </a:txBody>
                  <a:tcPr anchor="ctr"/>
                </a:tc>
                <a:tc>
                  <a:txBody>
                    <a:bodyPr/>
                    <a:lstStyle/>
                    <a:p>
                      <a:pPr lvl="0" algn="ctr"/>
                      <a:endParaRPr lang="pl-PL" sz="1600">
                        <a:latin typeface="Calibri" panose="020F0502020204030204" pitchFamily="34" charset="0"/>
                        <a:cs typeface="Calibri" panose="020F0502020204030204" pitchFamily="34" charset="0"/>
                      </a:endParaRPr>
                    </a:p>
                  </a:txBody>
                  <a:tcPr anchor="ctr"/>
                </a:tc>
                <a:tc>
                  <a:txBody>
                    <a:bodyPr/>
                    <a:lstStyle/>
                    <a:p>
                      <a:pPr lvl="0" algn="ctr"/>
                      <a:endParaRPr lang="pl-PL" sz="1600">
                        <a:latin typeface="Calibri" panose="020F0502020204030204" pitchFamily="34" charset="0"/>
                        <a:cs typeface="Calibri" panose="020F0502020204030204" pitchFamily="34" charset="0"/>
                      </a:endParaRPr>
                    </a:p>
                  </a:txBody>
                  <a:tcPr anchor="ctr"/>
                </a:tc>
                <a:tc>
                  <a:txBody>
                    <a:bodyPr/>
                    <a:lstStyle/>
                    <a:p>
                      <a:pPr lvl="0" algn="ctr"/>
                      <a:endParaRPr lang="pl-PL" sz="16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940470122"/>
                  </a:ext>
                </a:extLst>
              </a:tr>
              <a:tr h="780655">
                <a:tc>
                  <a:txBody>
                    <a:bodyPr/>
                    <a:lstStyle/>
                    <a:p>
                      <a:pPr lvl="0" algn="ctr"/>
                      <a:endParaRPr lang="pl-PL" sz="1600">
                        <a:latin typeface="Calibri" panose="020F0502020204030204" pitchFamily="34" charset="0"/>
                        <a:cs typeface="Calibri" panose="020F0502020204030204" pitchFamily="34" charset="0"/>
                      </a:endParaRPr>
                    </a:p>
                  </a:txBody>
                  <a:tcPr anchor="ctr"/>
                </a:tc>
                <a:tc>
                  <a:txBody>
                    <a:bodyPr/>
                    <a:lstStyle/>
                    <a:p>
                      <a:pPr lvl="0" algn="ctr"/>
                      <a:endParaRPr lang="pl-PL" sz="1600">
                        <a:latin typeface="Calibri" panose="020F0502020204030204" pitchFamily="34" charset="0"/>
                        <a:cs typeface="Calibri" panose="020F0502020204030204" pitchFamily="34" charset="0"/>
                      </a:endParaRPr>
                    </a:p>
                  </a:txBody>
                  <a:tcPr anchor="ctr"/>
                </a:tc>
                <a:tc>
                  <a:txBody>
                    <a:bodyPr/>
                    <a:lstStyle/>
                    <a:p>
                      <a:pPr lvl="0" algn="ctr"/>
                      <a:endParaRPr lang="pl-PL" sz="1600">
                        <a:latin typeface="Calibri" panose="020F0502020204030204" pitchFamily="34" charset="0"/>
                        <a:cs typeface="Calibri" panose="020F0502020204030204" pitchFamily="34" charset="0"/>
                      </a:endParaRPr>
                    </a:p>
                  </a:txBody>
                  <a:tcPr anchor="ctr"/>
                </a:tc>
                <a:tc>
                  <a:txBody>
                    <a:bodyPr/>
                    <a:lstStyle/>
                    <a:p>
                      <a:pPr lvl="0" algn="ctr"/>
                      <a:endParaRPr lang="pl-PL" sz="1600">
                        <a:latin typeface="Calibri" panose="020F0502020204030204" pitchFamily="34" charset="0"/>
                        <a:cs typeface="Calibri" panose="020F0502020204030204" pitchFamily="34" charset="0"/>
                      </a:endParaRPr>
                    </a:p>
                  </a:txBody>
                  <a:tcPr anchor="ctr"/>
                </a:tc>
                <a:tc>
                  <a:txBody>
                    <a:bodyPr/>
                    <a:lstStyle/>
                    <a:p>
                      <a:pPr lvl="0" algn="ctr"/>
                      <a:endParaRPr lang="pl-PL" sz="16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990950560"/>
                  </a:ext>
                </a:extLst>
              </a:tr>
            </a:tbl>
          </a:graphicData>
        </a:graphic>
      </p:graphicFrame>
      <p:sp>
        <p:nvSpPr>
          <p:cNvPr id="5" name="Tytuł 1">
            <a:extLst>
              <a:ext uri="{FF2B5EF4-FFF2-40B4-BE49-F238E27FC236}">
                <a16:creationId xmlns:a16="http://schemas.microsoft.com/office/drawing/2014/main" id="{E9B54B7F-D506-42A4-8953-0603C815DF60}"/>
              </a:ext>
            </a:extLst>
          </p:cNvPr>
          <p:cNvSpPr>
            <a:spLocks noGrp="1"/>
          </p:cNvSpPr>
          <p:nvPr>
            <p:ph type="title"/>
          </p:nvPr>
        </p:nvSpPr>
        <p:spPr>
          <a:xfrm>
            <a:off x="838200" y="242047"/>
            <a:ext cx="10515600" cy="610790"/>
          </a:xfrm>
          <a:prstGeom prst="rect">
            <a:avLst/>
          </a:prstGeom>
          <a:ln>
            <a:noFill/>
          </a:ln>
        </p:spPr>
        <p:txBody>
          <a:bodyPr anchor="t">
            <a:normAutofit/>
          </a:bodyPr>
          <a:lstStyle>
            <a:lvl1pPr>
              <a:defRPr sz="2000">
                <a:solidFill>
                  <a:schemeClr val="bg1"/>
                </a:solidFill>
                <a:latin typeface="Helvetica" panose="020B0604020202020204" pitchFamily="34" charset="0"/>
                <a:cs typeface="Helvetica" panose="020B0604020202020204" pitchFamily="34" charset="0"/>
              </a:defRPr>
            </a:lvl1pPr>
          </a:lstStyle>
          <a:p>
            <a:r>
              <a:rPr lang="pl-PL" dirty="0"/>
              <a:t>Kliknij, aby edytować styl</a:t>
            </a:r>
          </a:p>
        </p:txBody>
      </p:sp>
    </p:spTree>
    <p:extLst>
      <p:ext uri="{BB962C8B-B14F-4D97-AF65-F5344CB8AC3E}">
        <p14:creationId xmlns:p14="http://schemas.microsoft.com/office/powerpoint/2010/main" val="2864923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ytuł i zawartość">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9DB5C353-5B6F-49F9-AC6B-55BCDAD58CD7}"/>
              </a:ext>
            </a:extLst>
          </p:cNvPr>
          <p:cNvSpPr>
            <a:spLocks noGrp="1"/>
          </p:cNvSpPr>
          <p:nvPr>
            <p:ph idx="1"/>
          </p:nvPr>
        </p:nvSpPr>
        <p:spPr>
          <a:xfrm>
            <a:off x="838200" y="1745743"/>
            <a:ext cx="10515600" cy="4111849"/>
          </a:xfrm>
          <a:prstGeom prst="rect">
            <a:avLst/>
          </a:prstGeom>
        </p:spPr>
        <p:txBody>
          <a:bodyPr>
            <a:normAutofit/>
          </a:bodyPr>
          <a:lstStyle>
            <a:lvl1pPr>
              <a:lnSpc>
                <a:spcPct val="100000"/>
              </a:lnSpc>
              <a:spcBef>
                <a:spcPts val="1800"/>
              </a:spcBef>
              <a:defRPr sz="2000">
                <a:solidFill>
                  <a:schemeClr val="tx1">
                    <a:lumMod val="50000"/>
                  </a:schemeClr>
                </a:solidFill>
                <a:latin typeface="Helvetica" panose="020B0604020202020204" pitchFamily="34" charset="0"/>
                <a:cs typeface="Helvetica" panose="020B0604020202020204" pitchFamily="34" charset="0"/>
              </a:defRPr>
            </a:lvl1pPr>
            <a:lvl2pPr>
              <a:lnSpc>
                <a:spcPct val="100000"/>
              </a:lnSpc>
              <a:spcBef>
                <a:spcPts val="1800"/>
              </a:spcBef>
              <a:defRPr sz="1800">
                <a:solidFill>
                  <a:schemeClr val="tx1">
                    <a:lumMod val="50000"/>
                  </a:schemeClr>
                </a:solidFill>
                <a:latin typeface="Helvetica" panose="020B0604020202020204" pitchFamily="34" charset="0"/>
                <a:cs typeface="Helvetica" panose="020B0604020202020204" pitchFamily="34" charset="0"/>
              </a:defRPr>
            </a:lvl2pPr>
            <a:lvl3pPr>
              <a:lnSpc>
                <a:spcPct val="100000"/>
              </a:lnSpc>
              <a:spcBef>
                <a:spcPts val="1800"/>
              </a:spcBef>
              <a:defRPr sz="1600">
                <a:solidFill>
                  <a:schemeClr val="tx1">
                    <a:lumMod val="50000"/>
                  </a:schemeClr>
                </a:solidFill>
                <a:latin typeface="Helvetica" panose="020B0604020202020204" pitchFamily="34" charset="0"/>
                <a:cs typeface="Helvetica" panose="020B0604020202020204" pitchFamily="34" charset="0"/>
              </a:defRPr>
            </a:lvl3pPr>
            <a:lvl4pPr>
              <a:lnSpc>
                <a:spcPct val="100000"/>
              </a:lnSpc>
              <a:spcBef>
                <a:spcPts val="1800"/>
              </a:spcBef>
              <a:defRPr sz="1400">
                <a:solidFill>
                  <a:schemeClr val="tx1">
                    <a:lumMod val="50000"/>
                  </a:schemeClr>
                </a:solidFill>
                <a:latin typeface="Helvetica" panose="020B0604020202020204" pitchFamily="34" charset="0"/>
                <a:cs typeface="Helvetica" panose="020B0604020202020204" pitchFamily="34" charset="0"/>
              </a:defRPr>
            </a:lvl4pPr>
            <a:lvl5pPr>
              <a:lnSpc>
                <a:spcPct val="100000"/>
              </a:lnSpc>
              <a:spcBef>
                <a:spcPts val="1800"/>
              </a:spcBef>
              <a:defRPr sz="1400">
                <a:solidFill>
                  <a:schemeClr val="tx1">
                    <a:lumMod val="50000"/>
                  </a:schemeClr>
                </a:solidFill>
                <a:latin typeface="Helvetica" panose="020B0604020202020204" pitchFamily="34" charset="0"/>
                <a:cs typeface="Helvetica" panose="020B0604020202020204" pitchFamily="34" charset="0"/>
              </a:defRPr>
            </a:lvl5p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6" name="Symbol zastępczy tekstu 5">
            <a:extLst>
              <a:ext uri="{FF2B5EF4-FFF2-40B4-BE49-F238E27FC236}">
                <a16:creationId xmlns:a16="http://schemas.microsoft.com/office/drawing/2014/main" id="{66B08DBD-74A7-4E31-BC0C-A2DC25AA9437}"/>
              </a:ext>
            </a:extLst>
          </p:cNvPr>
          <p:cNvSpPr>
            <a:spLocks noGrp="1"/>
          </p:cNvSpPr>
          <p:nvPr>
            <p:ph type="body" sz="quarter" idx="10"/>
          </p:nvPr>
        </p:nvSpPr>
        <p:spPr>
          <a:xfrm>
            <a:off x="828675" y="879838"/>
            <a:ext cx="10525125" cy="582612"/>
          </a:xfrm>
          <a:prstGeom prst="rect">
            <a:avLst/>
          </a:prstGeom>
        </p:spPr>
        <p:txBody>
          <a:bodyPr>
            <a:noAutofit/>
          </a:bodyPr>
          <a:lstStyle>
            <a:lvl1pPr marL="0" indent="0">
              <a:buFontTx/>
              <a:buNone/>
              <a:defRPr sz="4000">
                <a:solidFill>
                  <a:schemeClr val="tx2"/>
                </a:solidFill>
                <a:latin typeface="Helvetica" panose="020B0604020202020204" pitchFamily="34" charset="0"/>
                <a:cs typeface="Helvetica" panose="020B0604020202020204" pitchFamily="34" charset="0"/>
              </a:defRPr>
            </a:lvl1pPr>
            <a:lvl2pPr marL="457200" indent="0">
              <a:buFontTx/>
              <a:buNone/>
              <a:defRPr sz="3600">
                <a:solidFill>
                  <a:schemeClr val="tx2"/>
                </a:solidFill>
              </a:defRPr>
            </a:lvl2pPr>
            <a:lvl3pPr marL="914400" indent="0">
              <a:buFontTx/>
              <a:buNone/>
              <a:defRPr sz="3200">
                <a:solidFill>
                  <a:schemeClr val="tx2"/>
                </a:solidFill>
              </a:defRPr>
            </a:lvl3pPr>
            <a:lvl4pPr marL="1371600" indent="0">
              <a:buFontTx/>
              <a:buNone/>
              <a:defRPr sz="2800">
                <a:solidFill>
                  <a:schemeClr val="tx2"/>
                </a:solidFill>
              </a:defRPr>
            </a:lvl4pPr>
            <a:lvl5pPr marL="1828800" indent="0">
              <a:buFontTx/>
              <a:buNone/>
              <a:defRPr sz="2800">
                <a:solidFill>
                  <a:schemeClr val="tx2"/>
                </a:solidFill>
              </a:defRPr>
            </a:lvl5pPr>
          </a:lstStyle>
          <a:p>
            <a:pPr lvl="0"/>
            <a:r>
              <a:rPr lang="pl-PL" dirty="0"/>
              <a:t>Edytuj style wzorca tekstu</a:t>
            </a:r>
          </a:p>
        </p:txBody>
      </p:sp>
      <p:sp>
        <p:nvSpPr>
          <p:cNvPr id="2" name="Prostokąt 1"/>
          <p:cNvSpPr/>
          <p:nvPr userDrawn="1"/>
        </p:nvSpPr>
        <p:spPr>
          <a:xfrm>
            <a:off x="0" y="221934"/>
            <a:ext cx="828675" cy="2442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Tytuł 1">
            <a:extLst>
              <a:ext uri="{FF2B5EF4-FFF2-40B4-BE49-F238E27FC236}">
                <a16:creationId xmlns:a16="http://schemas.microsoft.com/office/drawing/2014/main" id="{FB99DBB5-52AC-4645-99EA-1A292789486F}"/>
              </a:ext>
            </a:extLst>
          </p:cNvPr>
          <p:cNvSpPr>
            <a:spLocks noGrp="1"/>
          </p:cNvSpPr>
          <p:nvPr>
            <p:ph type="title"/>
          </p:nvPr>
        </p:nvSpPr>
        <p:spPr>
          <a:xfrm>
            <a:off x="838200" y="221934"/>
            <a:ext cx="10515600" cy="342845"/>
          </a:xfrm>
          <a:prstGeom prst="rect">
            <a:avLst/>
          </a:prstGeom>
          <a:ln>
            <a:noFill/>
          </a:ln>
        </p:spPr>
        <p:txBody>
          <a:bodyPr anchor="t">
            <a:normAutofit/>
          </a:bodyPr>
          <a:lstStyle>
            <a:lvl1pPr>
              <a:defRPr sz="1300" b="0">
                <a:solidFill>
                  <a:schemeClr val="tx1"/>
                </a:solidFill>
                <a:latin typeface="Helvetica" panose="020B0604020202020204" pitchFamily="34" charset="0"/>
                <a:cs typeface="Helvetica" panose="020B0604020202020204" pitchFamily="34" charset="0"/>
              </a:defRPr>
            </a:lvl1pPr>
          </a:lstStyle>
          <a:p>
            <a:r>
              <a:rPr lang="pl-PL" dirty="0"/>
              <a:t>Kliknij, aby edytować styl</a:t>
            </a:r>
          </a:p>
        </p:txBody>
      </p:sp>
      <p:cxnSp>
        <p:nvCxnSpPr>
          <p:cNvPr id="7" name="Łącznik prosty 6"/>
          <p:cNvCxnSpPr/>
          <p:nvPr userDrawn="1"/>
        </p:nvCxnSpPr>
        <p:spPr>
          <a:xfrm>
            <a:off x="936812" y="1507275"/>
            <a:ext cx="99194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0440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ytuł i zawartość">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9DB5C353-5B6F-49F9-AC6B-55BCDAD58CD7}"/>
              </a:ext>
            </a:extLst>
          </p:cNvPr>
          <p:cNvSpPr>
            <a:spLocks noGrp="1"/>
          </p:cNvSpPr>
          <p:nvPr>
            <p:ph idx="1"/>
          </p:nvPr>
        </p:nvSpPr>
        <p:spPr>
          <a:xfrm>
            <a:off x="838200" y="1745743"/>
            <a:ext cx="10515600" cy="4111849"/>
          </a:xfrm>
          <a:prstGeom prst="rect">
            <a:avLst/>
          </a:prstGeom>
        </p:spPr>
        <p:txBody>
          <a:bodyPr>
            <a:normAutofit/>
          </a:bodyPr>
          <a:lstStyle>
            <a:lvl1pPr>
              <a:lnSpc>
                <a:spcPct val="100000"/>
              </a:lnSpc>
              <a:spcBef>
                <a:spcPts val="1800"/>
              </a:spcBef>
              <a:defRPr sz="2000">
                <a:solidFill>
                  <a:schemeClr val="tx1">
                    <a:lumMod val="50000"/>
                  </a:schemeClr>
                </a:solidFill>
                <a:latin typeface="Helvetica" panose="020B0604020202020204" pitchFamily="34" charset="0"/>
                <a:cs typeface="Helvetica" panose="020B0604020202020204" pitchFamily="34" charset="0"/>
              </a:defRPr>
            </a:lvl1pPr>
            <a:lvl2pPr>
              <a:lnSpc>
                <a:spcPct val="100000"/>
              </a:lnSpc>
              <a:spcBef>
                <a:spcPts val="1800"/>
              </a:spcBef>
              <a:defRPr sz="1800">
                <a:solidFill>
                  <a:schemeClr val="tx1">
                    <a:lumMod val="50000"/>
                  </a:schemeClr>
                </a:solidFill>
                <a:latin typeface="Helvetica" panose="020B0604020202020204" pitchFamily="34" charset="0"/>
                <a:cs typeface="Helvetica" panose="020B0604020202020204" pitchFamily="34" charset="0"/>
              </a:defRPr>
            </a:lvl2pPr>
            <a:lvl3pPr>
              <a:lnSpc>
                <a:spcPct val="100000"/>
              </a:lnSpc>
              <a:spcBef>
                <a:spcPts val="1800"/>
              </a:spcBef>
              <a:defRPr sz="1600">
                <a:solidFill>
                  <a:schemeClr val="tx1">
                    <a:lumMod val="50000"/>
                  </a:schemeClr>
                </a:solidFill>
                <a:latin typeface="Helvetica" panose="020B0604020202020204" pitchFamily="34" charset="0"/>
                <a:cs typeface="Helvetica" panose="020B0604020202020204" pitchFamily="34" charset="0"/>
              </a:defRPr>
            </a:lvl3pPr>
            <a:lvl4pPr>
              <a:lnSpc>
                <a:spcPct val="100000"/>
              </a:lnSpc>
              <a:spcBef>
                <a:spcPts val="1800"/>
              </a:spcBef>
              <a:defRPr sz="1400">
                <a:solidFill>
                  <a:schemeClr val="tx1">
                    <a:lumMod val="50000"/>
                  </a:schemeClr>
                </a:solidFill>
                <a:latin typeface="Helvetica" panose="020B0604020202020204" pitchFamily="34" charset="0"/>
                <a:cs typeface="Helvetica" panose="020B0604020202020204" pitchFamily="34" charset="0"/>
              </a:defRPr>
            </a:lvl4pPr>
            <a:lvl5pPr>
              <a:lnSpc>
                <a:spcPct val="100000"/>
              </a:lnSpc>
              <a:spcBef>
                <a:spcPts val="1800"/>
              </a:spcBef>
              <a:defRPr sz="1400">
                <a:solidFill>
                  <a:schemeClr val="tx1">
                    <a:lumMod val="50000"/>
                  </a:schemeClr>
                </a:solidFill>
                <a:latin typeface="Helvetica" panose="020B0604020202020204" pitchFamily="34" charset="0"/>
                <a:cs typeface="Helvetica" panose="020B0604020202020204" pitchFamily="34" charset="0"/>
              </a:defRPr>
            </a:lvl5p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6" name="Symbol zastępczy tekstu 5">
            <a:extLst>
              <a:ext uri="{FF2B5EF4-FFF2-40B4-BE49-F238E27FC236}">
                <a16:creationId xmlns:a16="http://schemas.microsoft.com/office/drawing/2014/main" id="{66B08DBD-74A7-4E31-BC0C-A2DC25AA9437}"/>
              </a:ext>
            </a:extLst>
          </p:cNvPr>
          <p:cNvSpPr>
            <a:spLocks noGrp="1"/>
          </p:cNvSpPr>
          <p:nvPr>
            <p:ph type="body" sz="quarter" idx="10"/>
          </p:nvPr>
        </p:nvSpPr>
        <p:spPr>
          <a:xfrm>
            <a:off x="828675" y="879838"/>
            <a:ext cx="10525125" cy="582612"/>
          </a:xfrm>
          <a:prstGeom prst="rect">
            <a:avLst/>
          </a:prstGeom>
        </p:spPr>
        <p:txBody>
          <a:bodyPr>
            <a:noAutofit/>
          </a:bodyPr>
          <a:lstStyle>
            <a:lvl1pPr marL="0" indent="0">
              <a:buFontTx/>
              <a:buNone/>
              <a:defRPr sz="4000">
                <a:solidFill>
                  <a:schemeClr val="tx2"/>
                </a:solidFill>
                <a:latin typeface="Helvetica" panose="020B0604020202020204" pitchFamily="34" charset="0"/>
                <a:cs typeface="Helvetica" panose="020B0604020202020204" pitchFamily="34" charset="0"/>
              </a:defRPr>
            </a:lvl1pPr>
            <a:lvl2pPr marL="457200" indent="0">
              <a:buFontTx/>
              <a:buNone/>
              <a:defRPr sz="3600">
                <a:solidFill>
                  <a:schemeClr val="tx2"/>
                </a:solidFill>
              </a:defRPr>
            </a:lvl2pPr>
            <a:lvl3pPr marL="914400" indent="0">
              <a:buFontTx/>
              <a:buNone/>
              <a:defRPr sz="3200">
                <a:solidFill>
                  <a:schemeClr val="tx2"/>
                </a:solidFill>
              </a:defRPr>
            </a:lvl3pPr>
            <a:lvl4pPr marL="1371600" indent="0">
              <a:buFontTx/>
              <a:buNone/>
              <a:defRPr sz="2800">
                <a:solidFill>
                  <a:schemeClr val="tx2"/>
                </a:solidFill>
              </a:defRPr>
            </a:lvl4pPr>
            <a:lvl5pPr marL="1828800" indent="0">
              <a:buFontTx/>
              <a:buNone/>
              <a:defRPr sz="2800">
                <a:solidFill>
                  <a:schemeClr val="tx2"/>
                </a:solidFill>
              </a:defRPr>
            </a:lvl5pPr>
          </a:lstStyle>
          <a:p>
            <a:pPr lvl="0"/>
            <a:r>
              <a:rPr lang="pl-PL" dirty="0"/>
              <a:t>Edytuj style wzorca tekstu</a:t>
            </a:r>
          </a:p>
        </p:txBody>
      </p:sp>
      <p:sp>
        <p:nvSpPr>
          <p:cNvPr id="2" name="Prostokąt 1"/>
          <p:cNvSpPr/>
          <p:nvPr userDrawn="1"/>
        </p:nvSpPr>
        <p:spPr>
          <a:xfrm>
            <a:off x="0" y="221934"/>
            <a:ext cx="828675" cy="244232"/>
          </a:xfrm>
          <a:prstGeom prst="rect">
            <a:avLst/>
          </a:prstGeom>
          <a:pattFill prst="ltHorz">
            <a:fgClr>
              <a:schemeClr val="tx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Tytuł 1">
            <a:extLst>
              <a:ext uri="{FF2B5EF4-FFF2-40B4-BE49-F238E27FC236}">
                <a16:creationId xmlns:a16="http://schemas.microsoft.com/office/drawing/2014/main" id="{FB99DBB5-52AC-4645-99EA-1A292789486F}"/>
              </a:ext>
            </a:extLst>
          </p:cNvPr>
          <p:cNvSpPr>
            <a:spLocks noGrp="1"/>
          </p:cNvSpPr>
          <p:nvPr>
            <p:ph type="title"/>
          </p:nvPr>
        </p:nvSpPr>
        <p:spPr>
          <a:xfrm>
            <a:off x="838200" y="221934"/>
            <a:ext cx="10515600" cy="342845"/>
          </a:xfrm>
          <a:prstGeom prst="rect">
            <a:avLst/>
          </a:prstGeom>
          <a:ln>
            <a:noFill/>
          </a:ln>
        </p:spPr>
        <p:txBody>
          <a:bodyPr anchor="t">
            <a:normAutofit/>
          </a:bodyPr>
          <a:lstStyle>
            <a:lvl1pPr>
              <a:defRPr sz="1300" b="0">
                <a:solidFill>
                  <a:schemeClr val="tx1"/>
                </a:solidFill>
                <a:latin typeface="Helvetica" panose="020B0604020202020204" pitchFamily="34" charset="0"/>
                <a:cs typeface="Helvetica" panose="020B0604020202020204" pitchFamily="34" charset="0"/>
              </a:defRPr>
            </a:lvl1pPr>
          </a:lstStyle>
          <a:p>
            <a:r>
              <a:rPr lang="pl-PL" dirty="0"/>
              <a:t>Kliknij, aby edytować styl</a:t>
            </a:r>
          </a:p>
        </p:txBody>
      </p:sp>
      <p:cxnSp>
        <p:nvCxnSpPr>
          <p:cNvPr id="7" name="Łącznik prosty 6"/>
          <p:cNvCxnSpPr/>
          <p:nvPr userDrawn="1"/>
        </p:nvCxnSpPr>
        <p:spPr>
          <a:xfrm>
            <a:off x="936812" y="1507275"/>
            <a:ext cx="99194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2543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orównanie">
    <p:spTree>
      <p:nvGrpSpPr>
        <p:cNvPr id="1" name=""/>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EB19058A-5F30-4A51-B929-97D57DF83ED8}"/>
              </a:ext>
            </a:extLst>
          </p:cNvPr>
          <p:cNvSpPr>
            <a:spLocks noGrp="1"/>
          </p:cNvSpPr>
          <p:nvPr>
            <p:ph type="body" idx="1"/>
          </p:nvPr>
        </p:nvSpPr>
        <p:spPr>
          <a:xfrm>
            <a:off x="839788" y="1258469"/>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dirty="0"/>
              <a:t>Edytuj style wzorca tekstu</a:t>
            </a:r>
          </a:p>
        </p:txBody>
      </p:sp>
      <p:sp>
        <p:nvSpPr>
          <p:cNvPr id="4" name="Symbol zastępczy zawartości 3">
            <a:extLst>
              <a:ext uri="{FF2B5EF4-FFF2-40B4-BE49-F238E27FC236}">
                <a16:creationId xmlns:a16="http://schemas.microsoft.com/office/drawing/2014/main" id="{38BDC950-7FF7-4C46-9171-DA90E57AA555}"/>
              </a:ext>
            </a:extLst>
          </p:cNvPr>
          <p:cNvSpPr>
            <a:spLocks noGrp="1"/>
          </p:cNvSpPr>
          <p:nvPr>
            <p:ph sz="half" idx="2"/>
          </p:nvPr>
        </p:nvSpPr>
        <p:spPr>
          <a:xfrm>
            <a:off x="839788" y="2082381"/>
            <a:ext cx="5157787" cy="3961782"/>
          </a:xfrm>
          <a:prstGeom prst="rect">
            <a:avLst/>
          </a:prstGeom>
        </p:spPr>
        <p:txBody>
          <a:body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5" name="Symbol zastępczy tekstu 4">
            <a:extLst>
              <a:ext uri="{FF2B5EF4-FFF2-40B4-BE49-F238E27FC236}">
                <a16:creationId xmlns:a16="http://schemas.microsoft.com/office/drawing/2014/main" id="{EC371E1A-A17C-4B30-B0AF-2EF076E8CEB9}"/>
              </a:ext>
            </a:extLst>
          </p:cNvPr>
          <p:cNvSpPr>
            <a:spLocks noGrp="1"/>
          </p:cNvSpPr>
          <p:nvPr>
            <p:ph type="body" sz="quarter" idx="3"/>
          </p:nvPr>
        </p:nvSpPr>
        <p:spPr>
          <a:xfrm>
            <a:off x="6172200" y="1258469"/>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dirty="0"/>
              <a:t>Edytuj style wzorca tekstu</a:t>
            </a:r>
          </a:p>
        </p:txBody>
      </p:sp>
      <p:sp>
        <p:nvSpPr>
          <p:cNvPr id="6" name="Symbol zastępczy zawartości 5">
            <a:extLst>
              <a:ext uri="{FF2B5EF4-FFF2-40B4-BE49-F238E27FC236}">
                <a16:creationId xmlns:a16="http://schemas.microsoft.com/office/drawing/2014/main" id="{5BEEBFA6-0508-4968-9597-2121864BF7AC}"/>
              </a:ext>
            </a:extLst>
          </p:cNvPr>
          <p:cNvSpPr>
            <a:spLocks noGrp="1"/>
          </p:cNvSpPr>
          <p:nvPr>
            <p:ph sz="quarter" idx="4"/>
          </p:nvPr>
        </p:nvSpPr>
        <p:spPr>
          <a:xfrm>
            <a:off x="6172200" y="2082380"/>
            <a:ext cx="5183188" cy="3961781"/>
          </a:xfrm>
          <a:prstGeom prst="rect">
            <a:avLst/>
          </a:prstGeom>
        </p:spPr>
        <p:txBody>
          <a:body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17" name="Tytuł 1">
            <a:extLst>
              <a:ext uri="{FF2B5EF4-FFF2-40B4-BE49-F238E27FC236}">
                <a16:creationId xmlns:a16="http://schemas.microsoft.com/office/drawing/2014/main" id="{4E39DAAD-AFD4-4265-A30C-12ADA90E1CDA}"/>
              </a:ext>
            </a:extLst>
          </p:cNvPr>
          <p:cNvSpPr>
            <a:spLocks noGrp="1"/>
          </p:cNvSpPr>
          <p:nvPr>
            <p:ph type="title"/>
          </p:nvPr>
        </p:nvSpPr>
        <p:spPr>
          <a:xfrm>
            <a:off x="838200" y="132284"/>
            <a:ext cx="10515600" cy="885380"/>
          </a:xfrm>
          <a:prstGeom prst="rect">
            <a:avLst/>
          </a:prstGeom>
          <a:ln>
            <a:noFill/>
          </a:ln>
        </p:spPr>
        <p:txBody>
          <a:bodyPr anchor="t"/>
          <a:lstStyle>
            <a:lvl1pPr>
              <a:defRPr>
                <a:solidFill>
                  <a:schemeClr val="tx2"/>
                </a:solidFill>
              </a:defRPr>
            </a:lvl1pPr>
          </a:lstStyle>
          <a:p>
            <a:r>
              <a:rPr lang="pl-PL" dirty="0"/>
              <a:t>Kliknij, aby edytować styl</a:t>
            </a:r>
          </a:p>
        </p:txBody>
      </p:sp>
    </p:spTree>
    <p:extLst>
      <p:ext uri="{BB962C8B-B14F-4D97-AF65-F5344CB8AC3E}">
        <p14:creationId xmlns:p14="http://schemas.microsoft.com/office/powerpoint/2010/main" val="39851678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ylko tytuł">
    <p:spTree>
      <p:nvGrpSpPr>
        <p:cNvPr id="1" name=""/>
        <p:cNvGrpSpPr/>
        <p:nvPr/>
      </p:nvGrpSpPr>
      <p:grpSpPr>
        <a:xfrm>
          <a:off x="0" y="0"/>
          <a:ext cx="0" cy="0"/>
          <a:chOff x="0" y="0"/>
          <a:chExt cx="0" cy="0"/>
        </a:xfrm>
      </p:grpSpPr>
      <p:sp>
        <p:nvSpPr>
          <p:cNvPr id="13" name="Tytuł 1">
            <a:extLst>
              <a:ext uri="{FF2B5EF4-FFF2-40B4-BE49-F238E27FC236}">
                <a16:creationId xmlns:a16="http://schemas.microsoft.com/office/drawing/2014/main" id="{65639A10-00EF-46F5-933A-1422029C1949}"/>
              </a:ext>
            </a:extLst>
          </p:cNvPr>
          <p:cNvSpPr>
            <a:spLocks noGrp="1"/>
          </p:cNvSpPr>
          <p:nvPr>
            <p:ph type="title"/>
          </p:nvPr>
        </p:nvSpPr>
        <p:spPr>
          <a:xfrm>
            <a:off x="838200" y="132284"/>
            <a:ext cx="10515600" cy="885380"/>
          </a:xfrm>
          <a:prstGeom prst="rect">
            <a:avLst/>
          </a:prstGeom>
          <a:ln>
            <a:noFill/>
          </a:ln>
        </p:spPr>
        <p:txBody>
          <a:bodyPr anchor="t"/>
          <a:lstStyle>
            <a:lvl1pPr>
              <a:defRPr>
                <a:solidFill>
                  <a:schemeClr val="tx2"/>
                </a:solidFill>
                <a:latin typeface="Helvetica" panose="020B0604020202020204" pitchFamily="34" charset="0"/>
                <a:cs typeface="Helvetica" panose="020B0604020202020204" pitchFamily="34" charset="0"/>
              </a:defRPr>
            </a:lvl1pPr>
          </a:lstStyle>
          <a:p>
            <a:r>
              <a:rPr lang="pl-PL" dirty="0"/>
              <a:t>Kliknij, aby edytować styl</a:t>
            </a:r>
          </a:p>
        </p:txBody>
      </p:sp>
    </p:spTree>
    <p:extLst>
      <p:ext uri="{BB962C8B-B14F-4D97-AF65-F5344CB8AC3E}">
        <p14:creationId xmlns:p14="http://schemas.microsoft.com/office/powerpoint/2010/main" val="3486576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Nagłówek sekcji">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3E0E37B6-294B-48C4-BB92-0C2F2256B6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733" y="0"/>
            <a:ext cx="10191455" cy="6858000"/>
          </a:xfrm>
          <a:prstGeom prst="rect">
            <a:avLst/>
          </a:prstGeom>
        </p:spPr>
      </p:pic>
      <p:pic>
        <p:nvPicPr>
          <p:cNvPr id="2" name="Grafika 1">
            <a:extLst>
              <a:ext uri="{FF2B5EF4-FFF2-40B4-BE49-F238E27FC236}">
                <a16:creationId xmlns:a16="http://schemas.microsoft.com/office/drawing/2014/main" id="{431AC17C-D4C0-4EFC-AFCE-34FCA797861B}"/>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0" y="2365926"/>
            <a:ext cx="12192000" cy="4492074"/>
          </a:xfrm>
          <a:prstGeom prst="rect">
            <a:avLst/>
          </a:prstGeom>
        </p:spPr>
      </p:pic>
      <p:pic>
        <p:nvPicPr>
          <p:cNvPr id="9" name="Grafika 8">
            <a:extLst>
              <a:ext uri="{FF2B5EF4-FFF2-40B4-BE49-F238E27FC236}">
                <a16:creationId xmlns:a16="http://schemas.microsoft.com/office/drawing/2014/main" id="{B7BAB295-000B-4A68-94D3-FA031C6EF721}"/>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381732" y="411711"/>
            <a:ext cx="1049200" cy="390541"/>
          </a:xfrm>
          <a:prstGeom prst="rect">
            <a:avLst/>
          </a:prstGeom>
        </p:spPr>
      </p:pic>
      <p:sp>
        <p:nvSpPr>
          <p:cNvPr id="4" name="Prostokąt 3">
            <a:extLst>
              <a:ext uri="{FF2B5EF4-FFF2-40B4-BE49-F238E27FC236}">
                <a16:creationId xmlns:a16="http://schemas.microsoft.com/office/drawing/2014/main" id="{B3B6478D-D064-470E-A96D-081AD3DE3599}"/>
              </a:ext>
            </a:extLst>
          </p:cNvPr>
          <p:cNvSpPr/>
          <p:nvPr userDrawn="1"/>
        </p:nvSpPr>
        <p:spPr>
          <a:xfrm>
            <a:off x="0" y="5796951"/>
            <a:ext cx="12192000" cy="1061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a:t>v</a:t>
            </a:r>
          </a:p>
        </p:txBody>
      </p:sp>
      <p:pic>
        <p:nvPicPr>
          <p:cNvPr id="5" name="Grafika 4">
            <a:extLst>
              <a:ext uri="{FF2B5EF4-FFF2-40B4-BE49-F238E27FC236}">
                <a16:creationId xmlns:a16="http://schemas.microsoft.com/office/drawing/2014/main" id="{6456DBB4-0064-4994-BA4F-F85B78BE2D69}"/>
              </a:ext>
            </a:extLst>
          </p:cNvPr>
          <p:cNvPicPr>
            <a:picLocks noChangeAspect="1"/>
          </p:cNvPicPr>
          <p:nvPr userDrawn="1"/>
        </p:nvPicPr>
        <p:blipFill>
          <a:blip r:embed="rId7">
            <a:extLst>
              <a:ext uri="{96DAC541-7B7A-43D3-8B79-37D633B846F1}">
                <asvg:svgBlip xmlns:asvg="http://schemas.microsoft.com/office/drawing/2016/SVG/main" xmlns="" r:embed="rId12"/>
              </a:ext>
            </a:extLst>
          </a:blip>
          <a:stretch>
            <a:fillRect/>
          </a:stretch>
        </p:blipFill>
        <p:spPr>
          <a:xfrm>
            <a:off x="871269" y="4256475"/>
            <a:ext cx="9601200" cy="737541"/>
          </a:xfrm>
          <a:prstGeom prst="rect">
            <a:avLst/>
          </a:prstGeom>
        </p:spPr>
      </p:pic>
      <p:pic>
        <p:nvPicPr>
          <p:cNvPr id="7" name="Grafika 6">
            <a:extLst>
              <a:ext uri="{FF2B5EF4-FFF2-40B4-BE49-F238E27FC236}">
                <a16:creationId xmlns:a16="http://schemas.microsoft.com/office/drawing/2014/main" id="{AC19B355-E85D-447E-99EC-DC0F0C80AD2C}"/>
              </a:ext>
            </a:extLst>
          </p:cNvPr>
          <p:cNvPicPr>
            <a:picLocks noChangeAspect="1"/>
          </p:cNvPicPr>
          <p:nvPr userDrawn="1"/>
        </p:nvPicPr>
        <p:blipFill>
          <a:blip r:embed="rId13">
            <a:extLst>
              <a:ext uri="{96DAC541-7B7A-43D3-8B79-37D633B846F1}">
                <asvg:svgBlip xmlns:asvg="http://schemas.microsoft.com/office/drawing/2016/SVG/main" xmlns="" r:embed="rId14"/>
              </a:ext>
            </a:extLst>
          </a:blip>
          <a:stretch>
            <a:fillRect/>
          </a:stretch>
        </p:blipFill>
        <p:spPr>
          <a:xfrm>
            <a:off x="906332" y="5065785"/>
            <a:ext cx="4346564" cy="417939"/>
          </a:xfrm>
          <a:prstGeom prst="rect">
            <a:avLst/>
          </a:prstGeom>
        </p:spPr>
      </p:pic>
      <p:pic>
        <p:nvPicPr>
          <p:cNvPr id="11" name="Obrazek" descr="Obrazek"/>
          <p:cNvPicPr>
            <a:picLocks noChangeAspect="1"/>
          </p:cNvPicPr>
          <p:nvPr userDrawn="1"/>
        </p:nvPicPr>
        <p:blipFill>
          <a:blip r:embed="rId15">
            <a:extLst/>
          </a:blip>
          <a:stretch>
            <a:fillRect/>
          </a:stretch>
        </p:blipFill>
        <p:spPr>
          <a:xfrm>
            <a:off x="9699814" y="310228"/>
            <a:ext cx="1731807" cy="474094"/>
          </a:xfrm>
          <a:prstGeom prst="rect">
            <a:avLst/>
          </a:prstGeom>
          <a:ln w="12700">
            <a:miter lim="400000"/>
          </a:ln>
        </p:spPr>
      </p:pic>
      <p:pic>
        <p:nvPicPr>
          <p:cNvPr id="12" name="Obraz 11">
            <a:extLst>
              <a:ext uri="{FF2B5EF4-FFF2-40B4-BE49-F238E27FC236}">
                <a16:creationId xmlns:a16="http://schemas.microsoft.com/office/drawing/2014/main" id="{58D944D5-4BA0-4D04-A6A2-C0A823E3CDED}"/>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7464" y="5936999"/>
            <a:ext cx="12022373" cy="732613"/>
          </a:xfrm>
          <a:prstGeom prst="rect">
            <a:avLst/>
          </a:prstGeom>
        </p:spPr>
      </p:pic>
    </p:spTree>
    <p:extLst>
      <p:ext uri="{BB962C8B-B14F-4D97-AF65-F5344CB8AC3E}">
        <p14:creationId xmlns:p14="http://schemas.microsoft.com/office/powerpoint/2010/main" val="8422489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83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główek sekcji">
    <p:spTree>
      <p:nvGrpSpPr>
        <p:cNvPr id="1" name=""/>
        <p:cNvGrpSpPr/>
        <p:nvPr/>
      </p:nvGrpSpPr>
      <p:grpSpPr>
        <a:xfrm>
          <a:off x="0" y="0"/>
          <a:ext cx="0" cy="0"/>
          <a:chOff x="0" y="0"/>
          <a:chExt cx="0" cy="0"/>
        </a:xfrm>
      </p:grpSpPr>
      <p:pic>
        <p:nvPicPr>
          <p:cNvPr id="14" name="Biznes 3xP.psd" descr="Biznes 3xP.psd"/>
          <p:cNvPicPr>
            <a:picLocks noChangeAspect="1"/>
          </p:cNvPicPr>
          <p:nvPr userDrawn="1"/>
        </p:nvPicPr>
        <p:blipFill>
          <a:blip r:embed="rId2">
            <a:extLst/>
          </a:blip>
          <a:stretch>
            <a:fillRect/>
          </a:stretch>
        </p:blipFill>
        <p:spPr>
          <a:xfrm>
            <a:off x="5439576" y="-445168"/>
            <a:ext cx="13172532" cy="7641097"/>
          </a:xfrm>
          <a:prstGeom prst="rect">
            <a:avLst/>
          </a:prstGeom>
          <a:ln w="12700">
            <a:miter lim="400000"/>
          </a:ln>
        </p:spPr>
      </p:pic>
    </p:spTree>
    <p:extLst>
      <p:ext uri="{BB962C8B-B14F-4D97-AF65-F5344CB8AC3E}">
        <p14:creationId xmlns:p14="http://schemas.microsoft.com/office/powerpoint/2010/main" val="1169586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F03C9F9-2F08-47F0-9929-BCAC7F74C0F2}"/>
              </a:ext>
            </a:extLst>
          </p:cNvPr>
          <p:cNvSpPr>
            <a:spLocks noGrp="1"/>
          </p:cNvSpPr>
          <p:nvPr>
            <p:ph type="ctrTitle"/>
          </p:nvPr>
        </p:nvSpPr>
        <p:spPr>
          <a:xfrm>
            <a:off x="782515" y="1122363"/>
            <a:ext cx="10679172" cy="2387600"/>
          </a:xfrm>
        </p:spPr>
        <p:txBody>
          <a:bodyPr anchor="b">
            <a:normAutofit/>
          </a:bodyPr>
          <a:lstStyle>
            <a:lvl1pPr algn="l">
              <a:defRPr sz="4800">
                <a:solidFill>
                  <a:schemeClr val="tx2"/>
                </a:solidFill>
                <a:latin typeface="Helvetica" panose="020B0604020202020204" pitchFamily="34" charset="0"/>
                <a:cs typeface="Helvetica" panose="020B0604020202020204" pitchFamily="34" charset="0"/>
              </a:defRPr>
            </a:lvl1pPr>
          </a:lstStyle>
          <a:p>
            <a:r>
              <a:rPr lang="pl-PL" dirty="0"/>
              <a:t>Kliknij, aby edytować styl</a:t>
            </a:r>
          </a:p>
        </p:txBody>
      </p:sp>
      <p:sp>
        <p:nvSpPr>
          <p:cNvPr id="3" name="Podtytuł 2">
            <a:extLst>
              <a:ext uri="{FF2B5EF4-FFF2-40B4-BE49-F238E27FC236}">
                <a16:creationId xmlns:a16="http://schemas.microsoft.com/office/drawing/2014/main" id="{1BD5CCA2-A43F-4E9C-9170-F55C699C5A14}"/>
              </a:ext>
            </a:extLst>
          </p:cNvPr>
          <p:cNvSpPr>
            <a:spLocks noGrp="1"/>
          </p:cNvSpPr>
          <p:nvPr>
            <p:ph type="subTitle" idx="1"/>
          </p:nvPr>
        </p:nvSpPr>
        <p:spPr>
          <a:xfrm>
            <a:off x="782515" y="3602038"/>
            <a:ext cx="10679172" cy="1655762"/>
          </a:xfrm>
        </p:spPr>
        <p:txBody>
          <a:bodyPr/>
          <a:lstStyle>
            <a:lvl1pPr marL="0" indent="0" algn="l">
              <a:buNone/>
              <a:defRPr sz="2400">
                <a:latin typeface="Helvetica" panose="020B0604020202020204" pitchFamily="34" charset="0"/>
                <a:cs typeface="Helvetica"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dirty="0"/>
              <a:t>Kliknij, aby edytować styl wzorca podtytułu</a:t>
            </a:r>
          </a:p>
        </p:txBody>
      </p:sp>
    </p:spTree>
    <p:extLst>
      <p:ext uri="{BB962C8B-B14F-4D97-AF65-F5344CB8AC3E}">
        <p14:creationId xmlns:p14="http://schemas.microsoft.com/office/powerpoint/2010/main" val="517650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ytuł i zawartość">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9DB5C353-5B6F-49F9-AC6B-55BCDAD58CD7}"/>
              </a:ext>
            </a:extLst>
          </p:cNvPr>
          <p:cNvSpPr>
            <a:spLocks noGrp="1"/>
          </p:cNvSpPr>
          <p:nvPr>
            <p:ph idx="1"/>
          </p:nvPr>
        </p:nvSpPr>
        <p:spPr>
          <a:xfrm>
            <a:off x="838200" y="1195057"/>
            <a:ext cx="10515600" cy="4662535"/>
          </a:xfrm>
        </p:spPr>
        <p:txBody>
          <a:bodyPr/>
          <a:lstStyle>
            <a:lvl1pPr>
              <a:lnSpc>
                <a:spcPct val="100000"/>
              </a:lnSpc>
              <a:spcBef>
                <a:spcPts val="1800"/>
              </a:spcBef>
              <a:defRPr>
                <a:solidFill>
                  <a:schemeClr val="tx1">
                    <a:lumMod val="50000"/>
                  </a:schemeClr>
                </a:solidFill>
                <a:latin typeface="Helvetica" panose="020B0604020202020204" pitchFamily="34" charset="0"/>
                <a:cs typeface="Helvetica" panose="020B0604020202020204" pitchFamily="34" charset="0"/>
              </a:defRPr>
            </a:lvl1pPr>
            <a:lvl2pPr>
              <a:lnSpc>
                <a:spcPct val="100000"/>
              </a:lnSpc>
              <a:spcBef>
                <a:spcPts val="1800"/>
              </a:spcBef>
              <a:defRPr>
                <a:solidFill>
                  <a:schemeClr val="tx1">
                    <a:lumMod val="50000"/>
                  </a:schemeClr>
                </a:solidFill>
                <a:latin typeface="Helvetica" panose="020B0604020202020204" pitchFamily="34" charset="0"/>
                <a:cs typeface="Helvetica" panose="020B0604020202020204" pitchFamily="34" charset="0"/>
              </a:defRPr>
            </a:lvl2pPr>
            <a:lvl3pPr>
              <a:lnSpc>
                <a:spcPct val="100000"/>
              </a:lnSpc>
              <a:spcBef>
                <a:spcPts val="1800"/>
              </a:spcBef>
              <a:defRPr>
                <a:solidFill>
                  <a:schemeClr val="tx1">
                    <a:lumMod val="50000"/>
                  </a:schemeClr>
                </a:solidFill>
                <a:latin typeface="Helvetica" panose="020B0604020202020204" pitchFamily="34" charset="0"/>
                <a:cs typeface="Helvetica" panose="020B0604020202020204" pitchFamily="34" charset="0"/>
              </a:defRPr>
            </a:lvl3pPr>
            <a:lvl4pPr>
              <a:lnSpc>
                <a:spcPct val="100000"/>
              </a:lnSpc>
              <a:spcBef>
                <a:spcPts val="1800"/>
              </a:spcBef>
              <a:defRPr>
                <a:solidFill>
                  <a:schemeClr val="tx1">
                    <a:lumMod val="50000"/>
                  </a:schemeClr>
                </a:solidFill>
                <a:latin typeface="Helvetica" panose="020B0604020202020204" pitchFamily="34" charset="0"/>
                <a:cs typeface="Helvetica" panose="020B0604020202020204" pitchFamily="34" charset="0"/>
              </a:defRPr>
            </a:lvl4pPr>
            <a:lvl5pPr>
              <a:lnSpc>
                <a:spcPct val="100000"/>
              </a:lnSpc>
              <a:spcBef>
                <a:spcPts val="1800"/>
              </a:spcBef>
              <a:defRPr>
                <a:solidFill>
                  <a:schemeClr val="tx1">
                    <a:lumMod val="50000"/>
                  </a:schemeClr>
                </a:solidFill>
                <a:latin typeface="Helvetica" panose="020B0604020202020204" pitchFamily="34" charset="0"/>
                <a:cs typeface="Helvetica" panose="020B0604020202020204" pitchFamily="34" charset="0"/>
              </a:defRPr>
            </a:lvl5p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cxnSp>
        <p:nvCxnSpPr>
          <p:cNvPr id="13" name="Łącznik prosty 12">
            <a:extLst>
              <a:ext uri="{FF2B5EF4-FFF2-40B4-BE49-F238E27FC236}">
                <a16:creationId xmlns:a16="http://schemas.microsoft.com/office/drawing/2014/main" id="{7FA86904-EC56-4024-95DD-11C968BCECA7}"/>
              </a:ext>
            </a:extLst>
          </p:cNvPr>
          <p:cNvCxnSpPr/>
          <p:nvPr userDrawn="1"/>
        </p:nvCxnSpPr>
        <p:spPr>
          <a:xfrm>
            <a:off x="838200" y="1000408"/>
            <a:ext cx="1051560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ytuł 1">
            <a:extLst>
              <a:ext uri="{FF2B5EF4-FFF2-40B4-BE49-F238E27FC236}">
                <a16:creationId xmlns:a16="http://schemas.microsoft.com/office/drawing/2014/main" id="{85EBCD28-19B8-4D1A-8CF9-9C2E8282FA74}"/>
              </a:ext>
            </a:extLst>
          </p:cNvPr>
          <p:cNvSpPr>
            <a:spLocks noGrp="1"/>
          </p:cNvSpPr>
          <p:nvPr>
            <p:ph type="title"/>
          </p:nvPr>
        </p:nvSpPr>
        <p:spPr>
          <a:xfrm>
            <a:off x="838200" y="132284"/>
            <a:ext cx="10515600" cy="885380"/>
          </a:xfrm>
          <a:ln>
            <a:noFill/>
          </a:ln>
        </p:spPr>
        <p:txBody>
          <a:bodyPr anchor="t"/>
          <a:lstStyle>
            <a:lvl1pPr>
              <a:defRPr>
                <a:solidFill>
                  <a:schemeClr val="tx2"/>
                </a:solidFill>
                <a:latin typeface="Helvetica" panose="020B0604020202020204" pitchFamily="34" charset="0"/>
                <a:cs typeface="Helvetica" panose="020B0604020202020204" pitchFamily="34" charset="0"/>
              </a:defRPr>
            </a:lvl1pPr>
          </a:lstStyle>
          <a:p>
            <a:r>
              <a:rPr lang="pl-PL" dirty="0"/>
              <a:t>Kliknij, aby edytować styl</a:t>
            </a:r>
          </a:p>
        </p:txBody>
      </p:sp>
    </p:spTree>
    <p:extLst>
      <p:ext uri="{BB962C8B-B14F-4D97-AF65-F5344CB8AC3E}">
        <p14:creationId xmlns:p14="http://schemas.microsoft.com/office/powerpoint/2010/main" val="207866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ytuł i zawartość">
    <p:spTree>
      <p:nvGrpSpPr>
        <p:cNvPr id="1" name=""/>
        <p:cNvGrpSpPr/>
        <p:nvPr/>
      </p:nvGrpSpPr>
      <p:grpSpPr>
        <a:xfrm>
          <a:off x="0" y="0"/>
          <a:ext cx="0" cy="0"/>
          <a:chOff x="0" y="0"/>
          <a:chExt cx="0" cy="0"/>
        </a:xfrm>
      </p:grpSpPr>
      <p:pic>
        <p:nvPicPr>
          <p:cNvPr id="14" name="Grafika 13">
            <a:extLst>
              <a:ext uri="{FF2B5EF4-FFF2-40B4-BE49-F238E27FC236}">
                <a16:creationId xmlns:a16="http://schemas.microsoft.com/office/drawing/2014/main" id="{6840F610-94E8-4A2D-9D3E-F010FD9AD0D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38100" y="-8560"/>
            <a:ext cx="11772361" cy="666750"/>
          </a:xfrm>
          <a:prstGeom prst="rect">
            <a:avLst/>
          </a:prstGeom>
        </p:spPr>
      </p:pic>
      <p:sp>
        <p:nvSpPr>
          <p:cNvPr id="3" name="Symbol zastępczy zawartości 2">
            <a:extLst>
              <a:ext uri="{FF2B5EF4-FFF2-40B4-BE49-F238E27FC236}">
                <a16:creationId xmlns:a16="http://schemas.microsoft.com/office/drawing/2014/main" id="{9DB5C353-5B6F-49F9-AC6B-55BCDAD58CD7}"/>
              </a:ext>
            </a:extLst>
          </p:cNvPr>
          <p:cNvSpPr>
            <a:spLocks noGrp="1"/>
          </p:cNvSpPr>
          <p:nvPr>
            <p:ph idx="1"/>
          </p:nvPr>
        </p:nvSpPr>
        <p:spPr>
          <a:xfrm>
            <a:off x="838200" y="1195057"/>
            <a:ext cx="10515600" cy="4662535"/>
          </a:xfrm>
        </p:spPr>
        <p:txBody>
          <a:bodyPr/>
          <a:lstStyle>
            <a:lvl1pPr>
              <a:lnSpc>
                <a:spcPct val="100000"/>
              </a:lnSpc>
              <a:spcBef>
                <a:spcPts val="1800"/>
              </a:spcBef>
              <a:defRPr>
                <a:solidFill>
                  <a:schemeClr val="tx1">
                    <a:lumMod val="50000"/>
                  </a:schemeClr>
                </a:solidFill>
                <a:latin typeface="Helvetica" panose="020B0604020202020204" pitchFamily="34" charset="0"/>
                <a:cs typeface="Helvetica" panose="020B0604020202020204" pitchFamily="34" charset="0"/>
              </a:defRPr>
            </a:lvl1pPr>
            <a:lvl2pPr>
              <a:lnSpc>
                <a:spcPct val="100000"/>
              </a:lnSpc>
              <a:spcBef>
                <a:spcPts val="1800"/>
              </a:spcBef>
              <a:defRPr>
                <a:solidFill>
                  <a:schemeClr val="tx1">
                    <a:lumMod val="50000"/>
                  </a:schemeClr>
                </a:solidFill>
                <a:latin typeface="Helvetica" panose="020B0604020202020204" pitchFamily="34" charset="0"/>
                <a:cs typeface="Helvetica" panose="020B0604020202020204" pitchFamily="34" charset="0"/>
              </a:defRPr>
            </a:lvl2pPr>
            <a:lvl3pPr>
              <a:lnSpc>
                <a:spcPct val="100000"/>
              </a:lnSpc>
              <a:spcBef>
                <a:spcPts val="1800"/>
              </a:spcBef>
              <a:defRPr>
                <a:solidFill>
                  <a:schemeClr val="tx1">
                    <a:lumMod val="50000"/>
                  </a:schemeClr>
                </a:solidFill>
                <a:latin typeface="Helvetica" panose="020B0604020202020204" pitchFamily="34" charset="0"/>
                <a:cs typeface="Helvetica" panose="020B0604020202020204" pitchFamily="34" charset="0"/>
              </a:defRPr>
            </a:lvl3pPr>
            <a:lvl4pPr>
              <a:lnSpc>
                <a:spcPct val="100000"/>
              </a:lnSpc>
              <a:spcBef>
                <a:spcPts val="1800"/>
              </a:spcBef>
              <a:defRPr>
                <a:solidFill>
                  <a:schemeClr val="tx1">
                    <a:lumMod val="50000"/>
                  </a:schemeClr>
                </a:solidFill>
                <a:latin typeface="Helvetica" panose="020B0604020202020204" pitchFamily="34" charset="0"/>
                <a:cs typeface="Helvetica" panose="020B0604020202020204" pitchFamily="34" charset="0"/>
              </a:defRPr>
            </a:lvl4pPr>
            <a:lvl5pPr>
              <a:lnSpc>
                <a:spcPct val="100000"/>
              </a:lnSpc>
              <a:spcBef>
                <a:spcPts val="1800"/>
              </a:spcBef>
              <a:defRPr>
                <a:solidFill>
                  <a:schemeClr val="tx1">
                    <a:lumMod val="50000"/>
                  </a:schemeClr>
                </a:solidFill>
                <a:latin typeface="Helvetica" panose="020B0604020202020204" pitchFamily="34" charset="0"/>
                <a:cs typeface="Helvetica" panose="020B0604020202020204" pitchFamily="34" charset="0"/>
              </a:defRPr>
            </a:lvl5p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12" name="Tytuł 1">
            <a:extLst>
              <a:ext uri="{FF2B5EF4-FFF2-40B4-BE49-F238E27FC236}">
                <a16:creationId xmlns:a16="http://schemas.microsoft.com/office/drawing/2014/main" id="{E9B54B7F-D506-42A4-8953-0603C815DF60}"/>
              </a:ext>
            </a:extLst>
          </p:cNvPr>
          <p:cNvSpPr>
            <a:spLocks noGrp="1"/>
          </p:cNvSpPr>
          <p:nvPr>
            <p:ph type="title"/>
          </p:nvPr>
        </p:nvSpPr>
        <p:spPr>
          <a:xfrm>
            <a:off x="838200" y="242047"/>
            <a:ext cx="10515600" cy="610790"/>
          </a:xfrm>
          <a:ln>
            <a:noFill/>
          </a:ln>
        </p:spPr>
        <p:txBody>
          <a:bodyPr anchor="t">
            <a:normAutofit/>
          </a:bodyPr>
          <a:lstStyle>
            <a:lvl1pPr>
              <a:defRPr sz="2000">
                <a:solidFill>
                  <a:schemeClr val="bg1"/>
                </a:solidFill>
                <a:latin typeface="Helvetica" panose="020B0604020202020204" pitchFamily="34" charset="0"/>
                <a:cs typeface="Helvetica" panose="020B0604020202020204" pitchFamily="34" charset="0"/>
              </a:defRPr>
            </a:lvl1pPr>
          </a:lstStyle>
          <a:p>
            <a:r>
              <a:rPr lang="pl-PL" dirty="0"/>
              <a:t>Kliknij, aby edytować styl</a:t>
            </a:r>
          </a:p>
        </p:txBody>
      </p:sp>
    </p:spTree>
    <p:extLst>
      <p:ext uri="{BB962C8B-B14F-4D97-AF65-F5344CB8AC3E}">
        <p14:creationId xmlns:p14="http://schemas.microsoft.com/office/powerpoint/2010/main" val="3447418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ytuł i zawartość">
    <p:spTree>
      <p:nvGrpSpPr>
        <p:cNvPr id="1" name=""/>
        <p:cNvGrpSpPr/>
        <p:nvPr/>
      </p:nvGrpSpPr>
      <p:grpSpPr>
        <a:xfrm>
          <a:off x="0" y="0"/>
          <a:ext cx="0" cy="0"/>
          <a:chOff x="0" y="0"/>
          <a:chExt cx="0" cy="0"/>
        </a:xfrm>
      </p:grpSpPr>
      <p:pic>
        <p:nvPicPr>
          <p:cNvPr id="14" name="Grafika 13">
            <a:extLst>
              <a:ext uri="{FF2B5EF4-FFF2-40B4-BE49-F238E27FC236}">
                <a16:creationId xmlns:a16="http://schemas.microsoft.com/office/drawing/2014/main" id="{6840F610-94E8-4A2D-9D3E-F010FD9AD0D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38100" y="-8560"/>
            <a:ext cx="11772361" cy="666750"/>
          </a:xfrm>
          <a:prstGeom prst="rect">
            <a:avLst/>
          </a:prstGeom>
        </p:spPr>
      </p:pic>
      <p:sp>
        <p:nvSpPr>
          <p:cNvPr id="3" name="Symbol zastępczy zawartości 2">
            <a:extLst>
              <a:ext uri="{FF2B5EF4-FFF2-40B4-BE49-F238E27FC236}">
                <a16:creationId xmlns:a16="http://schemas.microsoft.com/office/drawing/2014/main" id="{9DB5C353-5B6F-49F9-AC6B-55BCDAD58CD7}"/>
              </a:ext>
            </a:extLst>
          </p:cNvPr>
          <p:cNvSpPr>
            <a:spLocks noGrp="1"/>
          </p:cNvSpPr>
          <p:nvPr>
            <p:ph idx="1"/>
          </p:nvPr>
        </p:nvSpPr>
        <p:spPr>
          <a:xfrm>
            <a:off x="838200" y="1195057"/>
            <a:ext cx="10515600" cy="4662535"/>
          </a:xfrm>
        </p:spPr>
        <p:txBody>
          <a:bodyPr/>
          <a:lstStyle>
            <a:lvl1pPr>
              <a:spcBef>
                <a:spcPts val="2000"/>
              </a:spcBef>
              <a:defRPr>
                <a:latin typeface="Helvetica" panose="020B0604020202020204" pitchFamily="34" charset="0"/>
                <a:cs typeface="Helvetica" panose="020B0604020202020204" pitchFamily="34" charset="0"/>
              </a:defRPr>
            </a:lvl1pPr>
            <a:lvl2pPr>
              <a:spcBef>
                <a:spcPts val="1000"/>
              </a:spcBef>
              <a:defRPr>
                <a:latin typeface="Helvetica" panose="020B0604020202020204" pitchFamily="34" charset="0"/>
                <a:cs typeface="Helvetica" panose="020B0604020202020204" pitchFamily="34" charset="0"/>
              </a:defRPr>
            </a:lvl2pPr>
            <a:lvl3pPr>
              <a:defRPr>
                <a:latin typeface="Helvetica" panose="020B0604020202020204" pitchFamily="34" charset="0"/>
                <a:cs typeface="Helvetica" panose="020B0604020202020204" pitchFamily="34" charset="0"/>
              </a:defRPr>
            </a:lvl3pPr>
            <a:lvl4pPr>
              <a:defRPr>
                <a:latin typeface="Helvetica" panose="020B0604020202020204" pitchFamily="34" charset="0"/>
                <a:cs typeface="Helvetica" panose="020B0604020202020204" pitchFamily="34" charset="0"/>
              </a:defRPr>
            </a:lvl4pPr>
            <a:lvl5pPr>
              <a:defRPr>
                <a:latin typeface="Helvetica" panose="020B0604020202020204" pitchFamily="34" charset="0"/>
                <a:cs typeface="Helvetica" panose="020B0604020202020204" pitchFamily="34" charset="0"/>
              </a:defRPr>
            </a:lvl5p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2" name="Prostokąt 1">
            <a:extLst>
              <a:ext uri="{FF2B5EF4-FFF2-40B4-BE49-F238E27FC236}">
                <a16:creationId xmlns:a16="http://schemas.microsoft.com/office/drawing/2014/main" id="{3F4D0446-1040-4B81-A2D5-9E6DC58A6D50}"/>
              </a:ext>
            </a:extLst>
          </p:cNvPr>
          <p:cNvSpPr/>
          <p:nvPr userDrawn="1"/>
        </p:nvSpPr>
        <p:spPr>
          <a:xfrm>
            <a:off x="0" y="5952226"/>
            <a:ext cx="12192000" cy="9057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 name="Grafika 5">
            <a:extLst>
              <a:ext uri="{FF2B5EF4-FFF2-40B4-BE49-F238E27FC236}">
                <a16:creationId xmlns:a16="http://schemas.microsoft.com/office/drawing/2014/main" id="{25ADEFA9-1C57-40D8-AE04-68BA70C8DDA7}"/>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381732" y="5979043"/>
            <a:ext cx="11428535" cy="696863"/>
          </a:xfrm>
          <a:prstGeom prst="rect">
            <a:avLst/>
          </a:prstGeom>
        </p:spPr>
      </p:pic>
      <p:sp>
        <p:nvSpPr>
          <p:cNvPr id="7" name="Tytuł 1">
            <a:extLst>
              <a:ext uri="{FF2B5EF4-FFF2-40B4-BE49-F238E27FC236}">
                <a16:creationId xmlns:a16="http://schemas.microsoft.com/office/drawing/2014/main" id="{E9B54B7F-D506-42A4-8953-0603C815DF60}"/>
              </a:ext>
            </a:extLst>
          </p:cNvPr>
          <p:cNvSpPr>
            <a:spLocks noGrp="1"/>
          </p:cNvSpPr>
          <p:nvPr>
            <p:ph type="title"/>
          </p:nvPr>
        </p:nvSpPr>
        <p:spPr>
          <a:xfrm>
            <a:off x="838200" y="242047"/>
            <a:ext cx="10515600" cy="610790"/>
          </a:xfrm>
          <a:ln>
            <a:noFill/>
          </a:ln>
        </p:spPr>
        <p:txBody>
          <a:bodyPr anchor="t">
            <a:normAutofit/>
          </a:bodyPr>
          <a:lstStyle>
            <a:lvl1pPr>
              <a:defRPr sz="2000">
                <a:solidFill>
                  <a:schemeClr val="bg1"/>
                </a:solidFill>
                <a:latin typeface="Helvetica" panose="020B0604020202020204" pitchFamily="34" charset="0"/>
                <a:cs typeface="Helvetica" panose="020B0604020202020204" pitchFamily="34" charset="0"/>
              </a:defRPr>
            </a:lvl1pPr>
          </a:lstStyle>
          <a:p>
            <a:r>
              <a:rPr lang="pl-PL" dirty="0"/>
              <a:t>Kliknij, aby edytować styl</a:t>
            </a:r>
          </a:p>
        </p:txBody>
      </p:sp>
    </p:spTree>
    <p:extLst>
      <p:ext uri="{BB962C8B-B14F-4D97-AF65-F5344CB8AC3E}">
        <p14:creationId xmlns:p14="http://schemas.microsoft.com/office/powerpoint/2010/main" val="943449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ytuł i zawartość">
    <p:spTree>
      <p:nvGrpSpPr>
        <p:cNvPr id="1" name=""/>
        <p:cNvGrpSpPr/>
        <p:nvPr/>
      </p:nvGrpSpPr>
      <p:grpSpPr>
        <a:xfrm>
          <a:off x="0" y="0"/>
          <a:ext cx="0" cy="0"/>
          <a:chOff x="0" y="0"/>
          <a:chExt cx="0" cy="0"/>
        </a:xfrm>
      </p:grpSpPr>
      <p:pic>
        <p:nvPicPr>
          <p:cNvPr id="15" name="Grafika 14">
            <a:extLst>
              <a:ext uri="{FF2B5EF4-FFF2-40B4-BE49-F238E27FC236}">
                <a16:creationId xmlns:a16="http://schemas.microsoft.com/office/drawing/2014/main" id="{0710C968-07D6-49ED-B3BF-063E804A976A}"/>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38100" y="-8560"/>
            <a:ext cx="11772361" cy="666750"/>
          </a:xfrm>
          <a:prstGeom prst="rect">
            <a:avLst/>
          </a:prstGeom>
        </p:spPr>
      </p:pic>
      <p:graphicFrame>
        <p:nvGraphicFramePr>
          <p:cNvPr id="14" name="Tabela 13">
            <a:extLst>
              <a:ext uri="{FF2B5EF4-FFF2-40B4-BE49-F238E27FC236}">
                <a16:creationId xmlns:a16="http://schemas.microsoft.com/office/drawing/2014/main" id="{5A7AE0D6-0400-4497-A9DD-BC24DBE732BC}"/>
              </a:ext>
            </a:extLst>
          </p:cNvPr>
          <p:cNvGraphicFramePr>
            <a:graphicFrameLocks noGrp="1"/>
          </p:cNvGraphicFramePr>
          <p:nvPr userDrawn="1">
            <p:extLst>
              <p:ext uri="{D42A27DB-BD31-4B8C-83A1-F6EECF244321}">
                <p14:modId xmlns:p14="http://schemas.microsoft.com/office/powerpoint/2010/main" val="2010833879"/>
              </p:ext>
            </p:extLst>
          </p:nvPr>
        </p:nvGraphicFramePr>
        <p:xfrm>
          <a:off x="838199" y="1173656"/>
          <a:ext cx="10515600" cy="468393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862678568"/>
                    </a:ext>
                  </a:extLst>
                </a:gridCol>
                <a:gridCol w="2103120">
                  <a:extLst>
                    <a:ext uri="{9D8B030D-6E8A-4147-A177-3AD203B41FA5}">
                      <a16:colId xmlns:a16="http://schemas.microsoft.com/office/drawing/2014/main" val="3441313776"/>
                    </a:ext>
                  </a:extLst>
                </a:gridCol>
                <a:gridCol w="2103120">
                  <a:extLst>
                    <a:ext uri="{9D8B030D-6E8A-4147-A177-3AD203B41FA5}">
                      <a16:colId xmlns:a16="http://schemas.microsoft.com/office/drawing/2014/main" val="4093618425"/>
                    </a:ext>
                  </a:extLst>
                </a:gridCol>
                <a:gridCol w="2103120">
                  <a:extLst>
                    <a:ext uri="{9D8B030D-6E8A-4147-A177-3AD203B41FA5}">
                      <a16:colId xmlns:a16="http://schemas.microsoft.com/office/drawing/2014/main" val="3314119494"/>
                    </a:ext>
                  </a:extLst>
                </a:gridCol>
                <a:gridCol w="2103120">
                  <a:extLst>
                    <a:ext uri="{9D8B030D-6E8A-4147-A177-3AD203B41FA5}">
                      <a16:colId xmlns:a16="http://schemas.microsoft.com/office/drawing/2014/main" val="3280736914"/>
                    </a:ext>
                  </a:extLst>
                </a:gridCol>
              </a:tblGrid>
              <a:tr h="780655">
                <a:tc>
                  <a:txBody>
                    <a:bodyPr/>
                    <a:lstStyle/>
                    <a:p>
                      <a:pPr algn="ctr"/>
                      <a:endParaRPr lang="pl-PL" dirty="0">
                        <a:latin typeface="Calibri" panose="020F0502020204030204" pitchFamily="34" charset="0"/>
                        <a:cs typeface="Calibri" panose="020F0502020204030204" pitchFamily="34" charset="0"/>
                      </a:endParaRPr>
                    </a:p>
                  </a:txBody>
                  <a:tcPr anchor="ctr">
                    <a:solidFill>
                      <a:schemeClr val="tx2"/>
                    </a:solidFill>
                  </a:tcPr>
                </a:tc>
                <a:tc>
                  <a:txBody>
                    <a:bodyPr/>
                    <a:lstStyle/>
                    <a:p>
                      <a:pPr algn="ctr"/>
                      <a:endParaRPr lang="pl-PL" dirty="0">
                        <a:latin typeface="Calibri" panose="020F0502020204030204" pitchFamily="34" charset="0"/>
                        <a:cs typeface="Calibri" panose="020F0502020204030204" pitchFamily="34" charset="0"/>
                      </a:endParaRPr>
                    </a:p>
                  </a:txBody>
                  <a:tcPr anchor="ctr">
                    <a:solidFill>
                      <a:schemeClr val="tx2"/>
                    </a:solidFill>
                  </a:tcPr>
                </a:tc>
                <a:tc>
                  <a:txBody>
                    <a:bodyPr/>
                    <a:lstStyle/>
                    <a:p>
                      <a:pPr algn="ctr"/>
                      <a:endParaRPr lang="pl-PL" dirty="0">
                        <a:latin typeface="Calibri" panose="020F0502020204030204" pitchFamily="34" charset="0"/>
                        <a:cs typeface="Calibri" panose="020F0502020204030204" pitchFamily="34" charset="0"/>
                      </a:endParaRPr>
                    </a:p>
                  </a:txBody>
                  <a:tcPr anchor="ctr">
                    <a:solidFill>
                      <a:schemeClr val="tx2"/>
                    </a:solidFill>
                  </a:tcPr>
                </a:tc>
                <a:tc>
                  <a:txBody>
                    <a:bodyPr/>
                    <a:lstStyle/>
                    <a:p>
                      <a:pPr algn="ctr"/>
                      <a:endParaRPr lang="pl-PL" dirty="0">
                        <a:latin typeface="Calibri" panose="020F0502020204030204" pitchFamily="34" charset="0"/>
                        <a:cs typeface="Calibri" panose="020F0502020204030204" pitchFamily="34" charset="0"/>
                      </a:endParaRPr>
                    </a:p>
                  </a:txBody>
                  <a:tcPr anchor="ctr">
                    <a:solidFill>
                      <a:schemeClr val="tx2"/>
                    </a:solidFill>
                  </a:tcPr>
                </a:tc>
                <a:tc>
                  <a:txBody>
                    <a:bodyPr/>
                    <a:lstStyle/>
                    <a:p>
                      <a:pPr algn="ctr"/>
                      <a:endParaRPr lang="pl-PL" dirty="0">
                        <a:latin typeface="Calibri" panose="020F0502020204030204" pitchFamily="34" charset="0"/>
                        <a:cs typeface="Calibri" panose="020F0502020204030204" pitchFamily="34" charset="0"/>
                      </a:endParaRPr>
                    </a:p>
                  </a:txBody>
                  <a:tcPr anchor="ctr">
                    <a:solidFill>
                      <a:schemeClr val="tx2"/>
                    </a:solidFill>
                  </a:tcPr>
                </a:tc>
                <a:extLst>
                  <a:ext uri="{0D108BD9-81ED-4DB2-BD59-A6C34878D82A}">
                    <a16:rowId xmlns:a16="http://schemas.microsoft.com/office/drawing/2014/main" val="2180942423"/>
                  </a:ext>
                </a:extLst>
              </a:tr>
              <a:tr h="780655">
                <a:tc>
                  <a:txBody>
                    <a:bodyPr/>
                    <a:lstStyle/>
                    <a:p>
                      <a:pPr lvl="0" algn="ctr"/>
                      <a:endParaRPr lang="pl-PL" sz="1600" dirty="0">
                        <a:latin typeface="Calibri" panose="020F0502020204030204" pitchFamily="34" charset="0"/>
                        <a:cs typeface="Calibri" panose="020F0502020204030204" pitchFamily="34" charset="0"/>
                      </a:endParaRPr>
                    </a:p>
                  </a:txBody>
                  <a:tcPr anchor="ctr"/>
                </a:tc>
                <a:tc>
                  <a:txBody>
                    <a:bodyPr/>
                    <a:lstStyle/>
                    <a:p>
                      <a:pPr lvl="0" algn="ctr"/>
                      <a:endParaRPr lang="pl-PL" sz="1600" dirty="0">
                        <a:latin typeface="Calibri" panose="020F0502020204030204" pitchFamily="34" charset="0"/>
                        <a:cs typeface="Calibri" panose="020F0502020204030204" pitchFamily="34" charset="0"/>
                      </a:endParaRPr>
                    </a:p>
                  </a:txBody>
                  <a:tcPr anchor="ctr"/>
                </a:tc>
                <a:tc>
                  <a:txBody>
                    <a:bodyPr/>
                    <a:lstStyle/>
                    <a:p>
                      <a:pPr lvl="0" algn="ctr"/>
                      <a:endParaRPr lang="pl-PL" sz="1600" dirty="0">
                        <a:latin typeface="Calibri" panose="020F0502020204030204" pitchFamily="34" charset="0"/>
                        <a:cs typeface="Calibri" panose="020F0502020204030204" pitchFamily="34" charset="0"/>
                      </a:endParaRPr>
                    </a:p>
                  </a:txBody>
                  <a:tcPr anchor="ctr"/>
                </a:tc>
                <a:tc>
                  <a:txBody>
                    <a:bodyPr/>
                    <a:lstStyle/>
                    <a:p>
                      <a:pPr lvl="0" algn="ctr"/>
                      <a:endParaRPr lang="pl-PL" sz="1600" dirty="0">
                        <a:latin typeface="Calibri" panose="020F0502020204030204" pitchFamily="34" charset="0"/>
                        <a:cs typeface="Calibri" panose="020F0502020204030204" pitchFamily="34" charset="0"/>
                      </a:endParaRPr>
                    </a:p>
                  </a:txBody>
                  <a:tcPr anchor="ctr"/>
                </a:tc>
                <a:tc>
                  <a:txBody>
                    <a:bodyPr/>
                    <a:lstStyle/>
                    <a:p>
                      <a:pPr lvl="0" algn="ctr"/>
                      <a:endParaRPr lang="pl-PL" sz="16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053409351"/>
                  </a:ext>
                </a:extLst>
              </a:tr>
              <a:tr h="780655">
                <a:tc>
                  <a:txBody>
                    <a:bodyPr/>
                    <a:lstStyle/>
                    <a:p>
                      <a:pPr lvl="0" algn="ctr"/>
                      <a:endParaRPr lang="pl-PL" sz="1600">
                        <a:latin typeface="Calibri" panose="020F0502020204030204" pitchFamily="34" charset="0"/>
                        <a:cs typeface="Calibri" panose="020F0502020204030204" pitchFamily="34" charset="0"/>
                      </a:endParaRPr>
                    </a:p>
                  </a:txBody>
                  <a:tcPr anchor="ctr"/>
                </a:tc>
                <a:tc>
                  <a:txBody>
                    <a:bodyPr/>
                    <a:lstStyle/>
                    <a:p>
                      <a:pPr lvl="0" algn="ctr"/>
                      <a:endParaRPr lang="pl-PL" sz="1600">
                        <a:latin typeface="Calibri" panose="020F0502020204030204" pitchFamily="34" charset="0"/>
                        <a:cs typeface="Calibri" panose="020F0502020204030204" pitchFamily="34" charset="0"/>
                      </a:endParaRPr>
                    </a:p>
                  </a:txBody>
                  <a:tcPr anchor="ctr"/>
                </a:tc>
                <a:tc>
                  <a:txBody>
                    <a:bodyPr/>
                    <a:lstStyle/>
                    <a:p>
                      <a:pPr lvl="0" algn="ctr"/>
                      <a:endParaRPr lang="pl-PL" sz="1600">
                        <a:latin typeface="Calibri" panose="020F0502020204030204" pitchFamily="34" charset="0"/>
                        <a:cs typeface="Calibri" panose="020F0502020204030204" pitchFamily="34" charset="0"/>
                      </a:endParaRPr>
                    </a:p>
                  </a:txBody>
                  <a:tcPr anchor="ctr"/>
                </a:tc>
                <a:tc>
                  <a:txBody>
                    <a:bodyPr/>
                    <a:lstStyle/>
                    <a:p>
                      <a:pPr lvl="0" algn="ctr"/>
                      <a:endParaRPr lang="pl-PL" sz="1600" dirty="0">
                        <a:latin typeface="Calibri" panose="020F0502020204030204" pitchFamily="34" charset="0"/>
                        <a:cs typeface="Calibri" panose="020F0502020204030204" pitchFamily="34" charset="0"/>
                      </a:endParaRPr>
                    </a:p>
                  </a:txBody>
                  <a:tcPr anchor="ctr"/>
                </a:tc>
                <a:tc>
                  <a:txBody>
                    <a:bodyPr/>
                    <a:lstStyle/>
                    <a:p>
                      <a:pPr lvl="0" algn="ctr"/>
                      <a:endParaRPr lang="pl-PL" sz="16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422022047"/>
                  </a:ext>
                </a:extLst>
              </a:tr>
              <a:tr h="780655">
                <a:tc>
                  <a:txBody>
                    <a:bodyPr/>
                    <a:lstStyle/>
                    <a:p>
                      <a:pPr lvl="0" algn="ctr"/>
                      <a:endParaRPr lang="pl-PL" sz="1600">
                        <a:latin typeface="Calibri" panose="020F0502020204030204" pitchFamily="34" charset="0"/>
                        <a:cs typeface="Calibri" panose="020F0502020204030204" pitchFamily="34" charset="0"/>
                      </a:endParaRPr>
                    </a:p>
                  </a:txBody>
                  <a:tcPr anchor="ctr"/>
                </a:tc>
                <a:tc>
                  <a:txBody>
                    <a:bodyPr/>
                    <a:lstStyle/>
                    <a:p>
                      <a:pPr lvl="0" algn="ctr"/>
                      <a:endParaRPr lang="pl-PL" sz="1600" dirty="0">
                        <a:latin typeface="Calibri" panose="020F0502020204030204" pitchFamily="34" charset="0"/>
                        <a:cs typeface="Calibri" panose="020F0502020204030204" pitchFamily="34" charset="0"/>
                      </a:endParaRPr>
                    </a:p>
                  </a:txBody>
                  <a:tcPr anchor="ctr"/>
                </a:tc>
                <a:tc>
                  <a:txBody>
                    <a:bodyPr/>
                    <a:lstStyle/>
                    <a:p>
                      <a:pPr lvl="0" algn="ctr"/>
                      <a:endParaRPr lang="pl-PL" sz="1600">
                        <a:latin typeface="Calibri" panose="020F0502020204030204" pitchFamily="34" charset="0"/>
                        <a:cs typeface="Calibri" panose="020F0502020204030204" pitchFamily="34" charset="0"/>
                      </a:endParaRPr>
                    </a:p>
                  </a:txBody>
                  <a:tcPr anchor="ctr"/>
                </a:tc>
                <a:tc>
                  <a:txBody>
                    <a:bodyPr/>
                    <a:lstStyle/>
                    <a:p>
                      <a:pPr lvl="0" algn="ctr"/>
                      <a:endParaRPr lang="pl-PL" sz="1600">
                        <a:latin typeface="Calibri" panose="020F0502020204030204" pitchFamily="34" charset="0"/>
                        <a:cs typeface="Calibri" panose="020F0502020204030204" pitchFamily="34" charset="0"/>
                      </a:endParaRPr>
                    </a:p>
                  </a:txBody>
                  <a:tcPr anchor="ctr"/>
                </a:tc>
                <a:tc>
                  <a:txBody>
                    <a:bodyPr/>
                    <a:lstStyle/>
                    <a:p>
                      <a:pPr lvl="0" algn="ctr"/>
                      <a:endParaRPr lang="pl-PL" sz="16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935247113"/>
                  </a:ext>
                </a:extLst>
              </a:tr>
              <a:tr h="780655">
                <a:tc>
                  <a:txBody>
                    <a:bodyPr/>
                    <a:lstStyle/>
                    <a:p>
                      <a:pPr lvl="0" algn="ctr"/>
                      <a:endParaRPr lang="pl-PL" sz="1600">
                        <a:latin typeface="Calibri" panose="020F0502020204030204" pitchFamily="34" charset="0"/>
                        <a:cs typeface="Calibri" panose="020F0502020204030204" pitchFamily="34" charset="0"/>
                      </a:endParaRPr>
                    </a:p>
                  </a:txBody>
                  <a:tcPr anchor="ctr"/>
                </a:tc>
                <a:tc>
                  <a:txBody>
                    <a:bodyPr/>
                    <a:lstStyle/>
                    <a:p>
                      <a:pPr lvl="0" algn="ctr"/>
                      <a:endParaRPr lang="pl-PL" sz="1600">
                        <a:latin typeface="Calibri" panose="020F0502020204030204" pitchFamily="34" charset="0"/>
                        <a:cs typeface="Calibri" panose="020F0502020204030204" pitchFamily="34" charset="0"/>
                      </a:endParaRPr>
                    </a:p>
                  </a:txBody>
                  <a:tcPr anchor="ctr"/>
                </a:tc>
                <a:tc>
                  <a:txBody>
                    <a:bodyPr/>
                    <a:lstStyle/>
                    <a:p>
                      <a:pPr lvl="0" algn="ctr"/>
                      <a:endParaRPr lang="pl-PL" sz="1600">
                        <a:latin typeface="Calibri" panose="020F0502020204030204" pitchFamily="34" charset="0"/>
                        <a:cs typeface="Calibri" panose="020F0502020204030204" pitchFamily="34" charset="0"/>
                      </a:endParaRPr>
                    </a:p>
                  </a:txBody>
                  <a:tcPr anchor="ctr"/>
                </a:tc>
                <a:tc>
                  <a:txBody>
                    <a:bodyPr/>
                    <a:lstStyle/>
                    <a:p>
                      <a:pPr lvl="0" algn="ctr"/>
                      <a:endParaRPr lang="pl-PL" sz="1600">
                        <a:latin typeface="Calibri" panose="020F0502020204030204" pitchFamily="34" charset="0"/>
                        <a:cs typeface="Calibri" panose="020F0502020204030204" pitchFamily="34" charset="0"/>
                      </a:endParaRPr>
                    </a:p>
                  </a:txBody>
                  <a:tcPr anchor="ctr"/>
                </a:tc>
                <a:tc>
                  <a:txBody>
                    <a:bodyPr/>
                    <a:lstStyle/>
                    <a:p>
                      <a:pPr lvl="0" algn="ctr"/>
                      <a:endParaRPr lang="pl-PL" sz="16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940470122"/>
                  </a:ext>
                </a:extLst>
              </a:tr>
              <a:tr h="780655">
                <a:tc>
                  <a:txBody>
                    <a:bodyPr/>
                    <a:lstStyle/>
                    <a:p>
                      <a:pPr lvl="0" algn="ctr"/>
                      <a:endParaRPr lang="pl-PL" sz="1600">
                        <a:latin typeface="Calibri" panose="020F0502020204030204" pitchFamily="34" charset="0"/>
                        <a:cs typeface="Calibri" panose="020F0502020204030204" pitchFamily="34" charset="0"/>
                      </a:endParaRPr>
                    </a:p>
                  </a:txBody>
                  <a:tcPr anchor="ctr"/>
                </a:tc>
                <a:tc>
                  <a:txBody>
                    <a:bodyPr/>
                    <a:lstStyle/>
                    <a:p>
                      <a:pPr lvl="0" algn="ctr"/>
                      <a:endParaRPr lang="pl-PL" sz="1600">
                        <a:latin typeface="Calibri" panose="020F0502020204030204" pitchFamily="34" charset="0"/>
                        <a:cs typeface="Calibri" panose="020F0502020204030204" pitchFamily="34" charset="0"/>
                      </a:endParaRPr>
                    </a:p>
                  </a:txBody>
                  <a:tcPr anchor="ctr"/>
                </a:tc>
                <a:tc>
                  <a:txBody>
                    <a:bodyPr/>
                    <a:lstStyle/>
                    <a:p>
                      <a:pPr lvl="0" algn="ctr"/>
                      <a:endParaRPr lang="pl-PL" sz="1600">
                        <a:latin typeface="Calibri" panose="020F0502020204030204" pitchFamily="34" charset="0"/>
                        <a:cs typeface="Calibri" panose="020F0502020204030204" pitchFamily="34" charset="0"/>
                      </a:endParaRPr>
                    </a:p>
                  </a:txBody>
                  <a:tcPr anchor="ctr"/>
                </a:tc>
                <a:tc>
                  <a:txBody>
                    <a:bodyPr/>
                    <a:lstStyle/>
                    <a:p>
                      <a:pPr lvl="0" algn="ctr"/>
                      <a:endParaRPr lang="pl-PL" sz="1600">
                        <a:latin typeface="Calibri" panose="020F0502020204030204" pitchFamily="34" charset="0"/>
                        <a:cs typeface="Calibri" panose="020F0502020204030204" pitchFamily="34" charset="0"/>
                      </a:endParaRPr>
                    </a:p>
                  </a:txBody>
                  <a:tcPr anchor="ctr"/>
                </a:tc>
                <a:tc>
                  <a:txBody>
                    <a:bodyPr/>
                    <a:lstStyle/>
                    <a:p>
                      <a:pPr lvl="0" algn="ctr"/>
                      <a:endParaRPr lang="pl-PL" sz="16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990950560"/>
                  </a:ext>
                </a:extLst>
              </a:tr>
            </a:tbl>
          </a:graphicData>
        </a:graphic>
      </p:graphicFrame>
      <p:sp>
        <p:nvSpPr>
          <p:cNvPr id="5" name="Tytuł 1">
            <a:extLst>
              <a:ext uri="{FF2B5EF4-FFF2-40B4-BE49-F238E27FC236}">
                <a16:creationId xmlns:a16="http://schemas.microsoft.com/office/drawing/2014/main" id="{E9B54B7F-D506-42A4-8953-0603C815DF60}"/>
              </a:ext>
            </a:extLst>
          </p:cNvPr>
          <p:cNvSpPr>
            <a:spLocks noGrp="1"/>
          </p:cNvSpPr>
          <p:nvPr>
            <p:ph type="title"/>
          </p:nvPr>
        </p:nvSpPr>
        <p:spPr>
          <a:xfrm>
            <a:off x="838200" y="242047"/>
            <a:ext cx="10515600" cy="610790"/>
          </a:xfrm>
          <a:ln>
            <a:noFill/>
          </a:ln>
        </p:spPr>
        <p:txBody>
          <a:bodyPr anchor="t">
            <a:normAutofit/>
          </a:bodyPr>
          <a:lstStyle>
            <a:lvl1pPr>
              <a:defRPr sz="2000">
                <a:solidFill>
                  <a:schemeClr val="bg1"/>
                </a:solidFill>
                <a:latin typeface="Helvetica" panose="020B0604020202020204" pitchFamily="34" charset="0"/>
                <a:cs typeface="Helvetica" panose="020B0604020202020204" pitchFamily="34" charset="0"/>
              </a:defRPr>
            </a:lvl1pPr>
          </a:lstStyle>
          <a:p>
            <a:r>
              <a:rPr lang="pl-PL" dirty="0"/>
              <a:t>Kliknij, aby edytować styl</a:t>
            </a:r>
          </a:p>
        </p:txBody>
      </p:sp>
    </p:spTree>
    <p:extLst>
      <p:ext uri="{BB962C8B-B14F-4D97-AF65-F5344CB8AC3E}">
        <p14:creationId xmlns:p14="http://schemas.microsoft.com/office/powerpoint/2010/main" val="825214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ytuł i zawartość">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9DB5C353-5B6F-49F9-AC6B-55BCDAD58CD7}"/>
              </a:ext>
            </a:extLst>
          </p:cNvPr>
          <p:cNvSpPr>
            <a:spLocks noGrp="1"/>
          </p:cNvSpPr>
          <p:nvPr>
            <p:ph idx="1"/>
          </p:nvPr>
        </p:nvSpPr>
        <p:spPr>
          <a:xfrm>
            <a:off x="838200" y="1745743"/>
            <a:ext cx="10515600" cy="4111849"/>
          </a:xfrm>
        </p:spPr>
        <p:txBody>
          <a:bodyPr>
            <a:normAutofit/>
          </a:bodyPr>
          <a:lstStyle>
            <a:lvl1pPr>
              <a:lnSpc>
                <a:spcPct val="100000"/>
              </a:lnSpc>
              <a:spcBef>
                <a:spcPts val="1800"/>
              </a:spcBef>
              <a:defRPr sz="2000">
                <a:solidFill>
                  <a:schemeClr val="tx1">
                    <a:lumMod val="50000"/>
                  </a:schemeClr>
                </a:solidFill>
                <a:latin typeface="Helvetica" panose="020B0604020202020204" pitchFamily="34" charset="0"/>
                <a:cs typeface="Helvetica" panose="020B0604020202020204" pitchFamily="34" charset="0"/>
              </a:defRPr>
            </a:lvl1pPr>
            <a:lvl2pPr>
              <a:lnSpc>
                <a:spcPct val="100000"/>
              </a:lnSpc>
              <a:spcBef>
                <a:spcPts val="1800"/>
              </a:spcBef>
              <a:defRPr sz="1800">
                <a:solidFill>
                  <a:schemeClr val="tx1">
                    <a:lumMod val="50000"/>
                  </a:schemeClr>
                </a:solidFill>
                <a:latin typeface="Helvetica" panose="020B0604020202020204" pitchFamily="34" charset="0"/>
                <a:cs typeface="Helvetica" panose="020B0604020202020204" pitchFamily="34" charset="0"/>
              </a:defRPr>
            </a:lvl2pPr>
            <a:lvl3pPr>
              <a:lnSpc>
                <a:spcPct val="100000"/>
              </a:lnSpc>
              <a:spcBef>
                <a:spcPts val="1800"/>
              </a:spcBef>
              <a:defRPr sz="1600">
                <a:solidFill>
                  <a:schemeClr val="tx1">
                    <a:lumMod val="50000"/>
                  </a:schemeClr>
                </a:solidFill>
                <a:latin typeface="Helvetica" panose="020B0604020202020204" pitchFamily="34" charset="0"/>
                <a:cs typeface="Helvetica" panose="020B0604020202020204" pitchFamily="34" charset="0"/>
              </a:defRPr>
            </a:lvl3pPr>
            <a:lvl4pPr>
              <a:lnSpc>
                <a:spcPct val="100000"/>
              </a:lnSpc>
              <a:spcBef>
                <a:spcPts val="1800"/>
              </a:spcBef>
              <a:defRPr sz="1400">
                <a:solidFill>
                  <a:schemeClr val="tx1">
                    <a:lumMod val="50000"/>
                  </a:schemeClr>
                </a:solidFill>
                <a:latin typeface="Helvetica" panose="020B0604020202020204" pitchFamily="34" charset="0"/>
                <a:cs typeface="Helvetica" panose="020B0604020202020204" pitchFamily="34" charset="0"/>
              </a:defRPr>
            </a:lvl4pPr>
            <a:lvl5pPr>
              <a:lnSpc>
                <a:spcPct val="100000"/>
              </a:lnSpc>
              <a:spcBef>
                <a:spcPts val="1800"/>
              </a:spcBef>
              <a:defRPr sz="1400">
                <a:solidFill>
                  <a:schemeClr val="tx1">
                    <a:lumMod val="50000"/>
                  </a:schemeClr>
                </a:solidFill>
                <a:latin typeface="Helvetica" panose="020B0604020202020204" pitchFamily="34" charset="0"/>
                <a:cs typeface="Helvetica" panose="020B0604020202020204" pitchFamily="34" charset="0"/>
              </a:defRPr>
            </a:lvl5p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6" name="Symbol zastępczy tekstu 5">
            <a:extLst>
              <a:ext uri="{FF2B5EF4-FFF2-40B4-BE49-F238E27FC236}">
                <a16:creationId xmlns:a16="http://schemas.microsoft.com/office/drawing/2014/main" id="{66B08DBD-74A7-4E31-BC0C-A2DC25AA9437}"/>
              </a:ext>
            </a:extLst>
          </p:cNvPr>
          <p:cNvSpPr>
            <a:spLocks noGrp="1"/>
          </p:cNvSpPr>
          <p:nvPr>
            <p:ph type="body" sz="quarter" idx="10"/>
          </p:nvPr>
        </p:nvSpPr>
        <p:spPr>
          <a:xfrm>
            <a:off x="828675" y="879838"/>
            <a:ext cx="10525125" cy="582612"/>
          </a:xfrm>
        </p:spPr>
        <p:txBody>
          <a:bodyPr>
            <a:noAutofit/>
          </a:bodyPr>
          <a:lstStyle>
            <a:lvl1pPr marL="0" indent="0">
              <a:buFontTx/>
              <a:buNone/>
              <a:defRPr sz="4000">
                <a:solidFill>
                  <a:schemeClr val="tx2"/>
                </a:solidFill>
                <a:latin typeface="Helvetica" panose="020B0604020202020204" pitchFamily="34" charset="0"/>
                <a:cs typeface="Helvetica" panose="020B0604020202020204" pitchFamily="34" charset="0"/>
              </a:defRPr>
            </a:lvl1pPr>
            <a:lvl2pPr marL="457200" indent="0">
              <a:buFontTx/>
              <a:buNone/>
              <a:defRPr sz="3600">
                <a:solidFill>
                  <a:schemeClr val="tx2"/>
                </a:solidFill>
              </a:defRPr>
            </a:lvl2pPr>
            <a:lvl3pPr marL="914400" indent="0">
              <a:buFontTx/>
              <a:buNone/>
              <a:defRPr sz="3200">
                <a:solidFill>
                  <a:schemeClr val="tx2"/>
                </a:solidFill>
              </a:defRPr>
            </a:lvl3pPr>
            <a:lvl4pPr marL="1371600" indent="0">
              <a:buFontTx/>
              <a:buNone/>
              <a:defRPr sz="2800">
                <a:solidFill>
                  <a:schemeClr val="tx2"/>
                </a:solidFill>
              </a:defRPr>
            </a:lvl4pPr>
            <a:lvl5pPr marL="1828800" indent="0">
              <a:buFontTx/>
              <a:buNone/>
              <a:defRPr sz="2800">
                <a:solidFill>
                  <a:schemeClr val="tx2"/>
                </a:solidFill>
              </a:defRPr>
            </a:lvl5pPr>
          </a:lstStyle>
          <a:p>
            <a:pPr lvl="0"/>
            <a:r>
              <a:rPr lang="pl-PL" dirty="0"/>
              <a:t>Edytuj style wzorca tekstu</a:t>
            </a:r>
          </a:p>
        </p:txBody>
      </p:sp>
      <p:sp>
        <p:nvSpPr>
          <p:cNvPr id="2" name="Prostokąt 1"/>
          <p:cNvSpPr/>
          <p:nvPr userDrawn="1"/>
        </p:nvSpPr>
        <p:spPr>
          <a:xfrm>
            <a:off x="0" y="221934"/>
            <a:ext cx="828675" cy="2442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Tytuł 1">
            <a:extLst>
              <a:ext uri="{FF2B5EF4-FFF2-40B4-BE49-F238E27FC236}">
                <a16:creationId xmlns:a16="http://schemas.microsoft.com/office/drawing/2014/main" id="{FB99DBB5-52AC-4645-99EA-1A292789486F}"/>
              </a:ext>
            </a:extLst>
          </p:cNvPr>
          <p:cNvSpPr>
            <a:spLocks noGrp="1"/>
          </p:cNvSpPr>
          <p:nvPr>
            <p:ph type="title"/>
          </p:nvPr>
        </p:nvSpPr>
        <p:spPr>
          <a:xfrm>
            <a:off x="838200" y="221934"/>
            <a:ext cx="10515600" cy="342845"/>
          </a:xfrm>
          <a:ln>
            <a:noFill/>
          </a:ln>
        </p:spPr>
        <p:txBody>
          <a:bodyPr anchor="t">
            <a:normAutofit/>
          </a:bodyPr>
          <a:lstStyle>
            <a:lvl1pPr>
              <a:defRPr sz="1300" b="0">
                <a:solidFill>
                  <a:schemeClr val="tx1"/>
                </a:solidFill>
                <a:latin typeface="Helvetica" panose="020B0604020202020204" pitchFamily="34" charset="0"/>
                <a:cs typeface="Helvetica" panose="020B0604020202020204" pitchFamily="34" charset="0"/>
              </a:defRPr>
            </a:lvl1pPr>
          </a:lstStyle>
          <a:p>
            <a:r>
              <a:rPr lang="pl-PL" dirty="0"/>
              <a:t>Kliknij, aby edytować styl</a:t>
            </a:r>
          </a:p>
        </p:txBody>
      </p:sp>
      <p:cxnSp>
        <p:nvCxnSpPr>
          <p:cNvPr id="7" name="Łącznik prosty 6"/>
          <p:cNvCxnSpPr/>
          <p:nvPr userDrawn="1"/>
        </p:nvCxnSpPr>
        <p:spPr>
          <a:xfrm>
            <a:off x="936812" y="1507275"/>
            <a:ext cx="99194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615858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logos.png" descr="logos.png"/>
          <p:cNvPicPr>
            <a:picLocks noChangeAspect="1"/>
          </p:cNvPicPr>
          <p:nvPr userDrawn="1"/>
        </p:nvPicPr>
        <p:blipFill>
          <a:blip r:embed="rId15">
            <a:extLst/>
          </a:blip>
          <a:stretch>
            <a:fillRect/>
          </a:stretch>
        </p:blipFill>
        <p:spPr>
          <a:xfrm>
            <a:off x="672353" y="6080968"/>
            <a:ext cx="3792071" cy="653737"/>
          </a:xfrm>
          <a:prstGeom prst="rect">
            <a:avLst/>
          </a:prstGeom>
          <a:ln w="12700">
            <a:miter lim="400000"/>
          </a:ln>
        </p:spPr>
      </p:pic>
      <p:sp>
        <p:nvSpPr>
          <p:cNvPr id="2" name="Symbol zastępczy tytułu 1">
            <a:extLst>
              <a:ext uri="{FF2B5EF4-FFF2-40B4-BE49-F238E27FC236}">
                <a16:creationId xmlns:a16="http://schemas.microsoft.com/office/drawing/2014/main" id="{4A3CAA67-37D6-4DBD-BC63-7590B8A537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dirty="0"/>
              <a:t>Kliknij, aby edytować styl</a:t>
            </a:r>
          </a:p>
        </p:txBody>
      </p:sp>
      <p:sp>
        <p:nvSpPr>
          <p:cNvPr id="3" name="Symbol zastępczy tekstu 2">
            <a:extLst>
              <a:ext uri="{FF2B5EF4-FFF2-40B4-BE49-F238E27FC236}">
                <a16:creationId xmlns:a16="http://schemas.microsoft.com/office/drawing/2014/main" id="{EF297E81-7ED8-47F9-9A12-2435D5A9C7E2}"/>
              </a:ext>
            </a:extLst>
          </p:cNvPr>
          <p:cNvSpPr>
            <a:spLocks noGrp="1"/>
          </p:cNvSpPr>
          <p:nvPr>
            <p:ph type="body" idx="1"/>
          </p:nvPr>
        </p:nvSpPr>
        <p:spPr>
          <a:xfrm>
            <a:off x="838200" y="1825625"/>
            <a:ext cx="10515600" cy="4218538"/>
          </a:xfrm>
          <a:prstGeom prst="rect">
            <a:avLst/>
          </a:prstGeom>
        </p:spPr>
        <p:txBody>
          <a:bodyPr vert="horz" lIns="91440" tIns="45720" rIns="91440" bIns="45720" rtlCol="0">
            <a:normAutofit/>
          </a:body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21" name="pole tekstowe 20">
            <a:extLst>
              <a:ext uri="{FF2B5EF4-FFF2-40B4-BE49-F238E27FC236}">
                <a16:creationId xmlns:a16="http://schemas.microsoft.com/office/drawing/2014/main" id="{3F0F2B7E-AED2-4423-A651-BBF6CC81BE6E}"/>
              </a:ext>
            </a:extLst>
          </p:cNvPr>
          <p:cNvSpPr txBox="1"/>
          <p:nvPr userDrawn="1"/>
        </p:nvSpPr>
        <p:spPr>
          <a:xfrm>
            <a:off x="8320618" y="6080789"/>
            <a:ext cx="2957208" cy="492443"/>
          </a:xfrm>
          <a:prstGeom prst="rect">
            <a:avLst/>
          </a:prstGeom>
          <a:noFill/>
        </p:spPr>
        <p:txBody>
          <a:bodyPr wrap="square" rtlCol="0">
            <a:spAutoFit/>
          </a:bodyPr>
          <a:lstStyle/>
          <a:p>
            <a:pPr algn="r"/>
            <a:r>
              <a:rPr lang="pl-PL" sz="1000" spc="50" baseline="0" dirty="0">
                <a:solidFill>
                  <a:srgbClr val="A3A2B4"/>
                </a:solidFill>
                <a:latin typeface="Helvetica" panose="020B0604020202020204" pitchFamily="34" charset="0"/>
                <a:cs typeface="Helvetica" panose="020B0604020202020204" pitchFamily="34" charset="0"/>
              </a:rPr>
              <a:t>PRAWO DO PRZEDSIĘBIORCZOŚCI</a:t>
            </a:r>
          </a:p>
          <a:p>
            <a:pPr algn="r"/>
            <a:r>
              <a:rPr lang="pl-PL" sz="1000" spc="50" baseline="0" dirty="0">
                <a:solidFill>
                  <a:srgbClr val="A3A2B4"/>
                </a:solidFill>
                <a:latin typeface="Helvetica" panose="020B0604020202020204" pitchFamily="34" charset="0"/>
                <a:cs typeface="Helvetica" panose="020B0604020202020204" pitchFamily="34" charset="0"/>
              </a:rPr>
              <a:t>małe firmy, wielkie </a:t>
            </a:r>
            <a:r>
              <a:rPr lang="pl-PL" sz="1000" spc="50" baseline="0" dirty="0" smtClean="0">
                <a:solidFill>
                  <a:srgbClr val="A3A2B4"/>
                </a:solidFill>
                <a:latin typeface="Helvetica" panose="020B0604020202020204" pitchFamily="34" charset="0"/>
                <a:cs typeface="Helvetica" panose="020B0604020202020204" pitchFamily="34" charset="0"/>
              </a:rPr>
              <a:t>zmiany</a:t>
            </a:r>
            <a:endParaRPr lang="pl-PL" sz="1000" spc="50" baseline="0" dirty="0">
              <a:solidFill>
                <a:srgbClr val="A3A2B4"/>
              </a:solidFill>
              <a:latin typeface="Helvetica" panose="020B0604020202020204" pitchFamily="34" charset="0"/>
              <a:cs typeface="Helvetica" panose="020B0604020202020204" pitchFamily="34" charset="0"/>
            </a:endParaRPr>
          </a:p>
          <a:p>
            <a:pPr algn="r"/>
            <a:endParaRPr lang="pl-PL" sz="600" spc="50" baseline="0" dirty="0" smtClean="0">
              <a:solidFill>
                <a:srgbClr val="A3A2B4"/>
              </a:solidFill>
              <a:latin typeface="Helvetica" panose="020B0604020202020204" pitchFamily="34" charset="0"/>
              <a:cs typeface="Helvetica" panose="020B0604020202020204" pitchFamily="34" charset="0"/>
            </a:endParaRPr>
          </a:p>
        </p:txBody>
      </p:sp>
      <p:sp>
        <p:nvSpPr>
          <p:cNvPr id="22" name="pole tekstowe 21">
            <a:extLst>
              <a:ext uri="{FF2B5EF4-FFF2-40B4-BE49-F238E27FC236}">
                <a16:creationId xmlns:a16="http://schemas.microsoft.com/office/drawing/2014/main" id="{31BF0F5B-D2D5-4B9C-B273-3CC12285D14D}"/>
              </a:ext>
            </a:extLst>
          </p:cNvPr>
          <p:cNvSpPr txBox="1"/>
          <p:nvPr userDrawn="1"/>
        </p:nvSpPr>
        <p:spPr>
          <a:xfrm>
            <a:off x="11363508" y="6071060"/>
            <a:ext cx="525293" cy="246221"/>
          </a:xfrm>
          <a:prstGeom prst="rect">
            <a:avLst/>
          </a:prstGeom>
          <a:noFill/>
        </p:spPr>
        <p:txBody>
          <a:bodyPr wrap="square" rtlCol="0">
            <a:spAutoFit/>
          </a:bodyPr>
          <a:lstStyle/>
          <a:p>
            <a:pPr algn="l"/>
            <a:fld id="{15E6D717-CDED-47A7-901F-43161DA73441}" type="slidenum">
              <a:rPr lang="pl-PL" sz="1000" spc="50" baseline="0" smtClean="0">
                <a:solidFill>
                  <a:srgbClr val="A3A2B4"/>
                </a:solidFill>
                <a:latin typeface="Calibri" panose="020F0502020204030204" pitchFamily="34" charset="0"/>
                <a:cs typeface="Calibri" panose="020F0502020204030204" pitchFamily="34" charset="0"/>
              </a:rPr>
              <a:pPr algn="l"/>
              <a:t>‹#›</a:t>
            </a:fld>
            <a:endParaRPr lang="pl-PL" sz="1000" spc="50" baseline="0" dirty="0">
              <a:solidFill>
                <a:srgbClr val="A3A2B4"/>
              </a:solidFill>
              <a:latin typeface="Calibri" panose="020F0502020204030204" pitchFamily="34" charset="0"/>
              <a:cs typeface="Calibri" panose="020F0502020204030204" pitchFamily="34" charset="0"/>
            </a:endParaRPr>
          </a:p>
        </p:txBody>
      </p:sp>
      <p:sp>
        <p:nvSpPr>
          <p:cNvPr id="23" name="Prostokąt 22">
            <a:extLst>
              <a:ext uri="{FF2B5EF4-FFF2-40B4-BE49-F238E27FC236}">
                <a16:creationId xmlns:a16="http://schemas.microsoft.com/office/drawing/2014/main" id="{F11B8EF4-E6AD-4D1D-BD4C-DDF63033D9F3}"/>
              </a:ext>
            </a:extLst>
          </p:cNvPr>
          <p:cNvSpPr/>
          <p:nvPr userDrawn="1"/>
        </p:nvSpPr>
        <p:spPr>
          <a:xfrm>
            <a:off x="11308081" y="6137376"/>
            <a:ext cx="45719" cy="7385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694419729"/>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51" r:id="rId3"/>
    <p:sldLayoutId id="2147483649" r:id="rId4"/>
    <p:sldLayoutId id="2147483650" r:id="rId5"/>
    <p:sldLayoutId id="2147483660" r:id="rId6"/>
    <p:sldLayoutId id="2147483665" r:id="rId7"/>
    <p:sldLayoutId id="2147483663" r:id="rId8"/>
    <p:sldLayoutId id="2147483661" r:id="rId9"/>
    <p:sldLayoutId id="2147483666" r:id="rId10"/>
    <p:sldLayoutId id="2147483653" r:id="rId11"/>
    <p:sldLayoutId id="2147483654" r:id="rId12"/>
    <p:sldLayoutId id="2147483655" r:id="rId13"/>
  </p:sldLayoutIdLst>
  <p:timing>
    <p:tnLst>
      <p:par>
        <p:cTn id="1" dur="indefinite" restart="never" nodeType="tmRoot"/>
      </p:par>
    </p:tnLst>
  </p:timing>
  <p:txStyles>
    <p:titleStyle>
      <a:lvl1pPr algn="l" defTabSz="914400" rtl="0" eaLnBrk="1" latinLnBrk="0" hangingPunct="1">
        <a:lnSpc>
          <a:spcPct val="90000"/>
        </a:lnSpc>
        <a:spcBef>
          <a:spcPct val="0"/>
        </a:spcBef>
        <a:buNone/>
        <a:defRPr sz="2800" kern="1200">
          <a:solidFill>
            <a:schemeClr val="tx1"/>
          </a:solidFill>
          <a:latin typeface="Helvetica" panose="020B0604020202020204" pitchFamily="34" charset="0"/>
          <a:ea typeface="+mj-ea"/>
          <a:cs typeface="Helvetica" panose="020B0604020202020204" pitchFamily="34" charset="0"/>
        </a:defRPr>
      </a:lvl1pPr>
    </p:titleStyle>
    <p:bodyStyle>
      <a:lvl1pPr marL="228600" indent="-228600" algn="l" defTabSz="914400" rtl="0" eaLnBrk="1" latinLnBrk="0" hangingPunct="1">
        <a:lnSpc>
          <a:spcPct val="90000"/>
        </a:lnSpc>
        <a:spcBef>
          <a:spcPts val="1200"/>
        </a:spcBef>
        <a:buClr>
          <a:schemeClr val="tx2"/>
        </a:buClr>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1200"/>
        </a:spcBef>
        <a:buClr>
          <a:schemeClr val="tx2"/>
        </a:buClr>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1200"/>
        </a:spcBef>
        <a:buClr>
          <a:schemeClr val="tx2"/>
        </a:buClr>
        <a:buFont typeface="Arial" panose="020B0604020202020204" pitchFamily="34" charset="0"/>
        <a:buChar char="•"/>
        <a:defRPr sz="16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1200"/>
        </a:spcBef>
        <a:buClr>
          <a:schemeClr val="tx2"/>
        </a:buClr>
        <a:buFont typeface="Arial" panose="020B0604020202020204" pitchFamily="34" charset="0"/>
        <a:buChar char="•"/>
        <a:defRPr sz="14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1200"/>
        </a:spcBef>
        <a:buClr>
          <a:schemeClr val="tx2"/>
        </a:buClr>
        <a:buFont typeface="Arial" panose="020B0604020202020204" pitchFamily="34" charset="0"/>
        <a:buChar char="•"/>
        <a:defRPr sz="14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117465"/>
      </p:ext>
    </p:extLst>
  </p:cSld>
  <p:clrMap bg1="lt1" tx1="dk1" bg2="lt2" tx2="dk2" accent1="accent1" accent2="accent2" accent3="accent3" accent4="accent4" accent5="accent5" accent6="accent6" hlink="hlink" folHlink="folHlink"/>
  <p:sldLayoutIdLst>
    <p:sldLayoutId id="2147483671" r:id="rId1"/>
    <p:sldLayoutId id="2147483675" r:id="rId2"/>
    <p:sldLayoutId id="2147483676" r:id="rId3"/>
    <p:sldLayoutId id="2147483677" r:id="rId4"/>
    <p:sldLayoutId id="2147483678" r:id="rId5"/>
    <p:sldLayoutId id="2147483679" r:id="rId6"/>
    <p:sldLayoutId id="2147483680"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2800" kern="1200">
          <a:solidFill>
            <a:schemeClr val="tx1"/>
          </a:solidFill>
          <a:latin typeface="Helvetica" panose="020B0604020202020204" pitchFamily="34" charset="0"/>
          <a:ea typeface="+mj-ea"/>
          <a:cs typeface="Helvetica" panose="020B0604020202020204" pitchFamily="34" charset="0"/>
        </a:defRPr>
      </a:lvl1pPr>
    </p:titleStyle>
    <p:bodyStyle>
      <a:lvl1pPr marL="228600" indent="-228600" algn="l" defTabSz="914400" rtl="0" eaLnBrk="1" latinLnBrk="0" hangingPunct="1">
        <a:lnSpc>
          <a:spcPct val="90000"/>
        </a:lnSpc>
        <a:spcBef>
          <a:spcPts val="1200"/>
        </a:spcBef>
        <a:buClr>
          <a:schemeClr val="tx2"/>
        </a:buClr>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1200"/>
        </a:spcBef>
        <a:buClr>
          <a:schemeClr val="tx2"/>
        </a:buClr>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1200"/>
        </a:spcBef>
        <a:buClr>
          <a:schemeClr val="tx2"/>
        </a:buClr>
        <a:buFont typeface="Arial" panose="020B0604020202020204" pitchFamily="34" charset="0"/>
        <a:buChar char="•"/>
        <a:defRPr sz="16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1200"/>
        </a:spcBef>
        <a:buClr>
          <a:schemeClr val="tx2"/>
        </a:buClr>
        <a:buFont typeface="Arial" panose="020B0604020202020204" pitchFamily="34" charset="0"/>
        <a:buChar char="•"/>
        <a:defRPr sz="14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1200"/>
        </a:spcBef>
        <a:buClr>
          <a:schemeClr val="tx2"/>
        </a:buClr>
        <a:buFont typeface="Arial" panose="020B0604020202020204" pitchFamily="34" charset="0"/>
        <a:buChar char="•"/>
        <a:defRPr sz="14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5.tif"/><Relationship Id="rId4" Type="http://schemas.openxmlformats.org/officeDocument/2006/relationships/image" Target="../media/image12.tif"/></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5.tif"/><Relationship Id="rId4" Type="http://schemas.openxmlformats.org/officeDocument/2006/relationships/image" Target="../media/image14.tif"/></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r>
              <a:rPr lang="pl-PL" dirty="0" smtClean="0"/>
              <a:t>3*P credo 1</a:t>
            </a:r>
            <a:endParaRPr lang="pl-PL" dirty="0"/>
          </a:p>
        </p:txBody>
      </p:sp>
      <p:sp>
        <p:nvSpPr>
          <p:cNvPr id="3" name="Podtytuł 2"/>
          <p:cNvSpPr>
            <a:spLocks noGrp="1"/>
          </p:cNvSpPr>
          <p:nvPr>
            <p:ph type="subTitle" idx="1"/>
          </p:nvPr>
        </p:nvSpPr>
        <p:spPr/>
        <p:txBody>
          <a:bodyPr/>
          <a:lstStyle/>
          <a:p>
            <a:r>
              <a:rPr lang="pl-PL" dirty="0" smtClean="0"/>
              <a:t> </a:t>
            </a:r>
            <a:endParaRPr lang="pl-PL" dirty="0"/>
          </a:p>
        </p:txBody>
      </p:sp>
      <p:pic>
        <p:nvPicPr>
          <p:cNvPr id="4" name="Biznes 3xP.psd" descr="Biznes 3xP.psd"/>
          <p:cNvPicPr>
            <a:picLocks noChangeAspect="1"/>
          </p:cNvPicPr>
          <p:nvPr/>
        </p:nvPicPr>
        <p:blipFill>
          <a:blip r:embed="rId3">
            <a:extLst/>
          </a:blip>
          <a:stretch>
            <a:fillRect/>
          </a:stretch>
        </p:blipFill>
        <p:spPr>
          <a:xfrm>
            <a:off x="-19877" y="-24189"/>
            <a:ext cx="12234227" cy="7096807"/>
          </a:xfrm>
          <a:prstGeom prst="rect">
            <a:avLst/>
          </a:prstGeom>
          <a:ln w="12700">
            <a:miter lim="400000"/>
          </a:ln>
        </p:spPr>
      </p:pic>
      <p:pic>
        <p:nvPicPr>
          <p:cNvPr id="5" name="Obrazek" descr="Obrazek"/>
          <p:cNvPicPr>
            <a:picLocks noChangeAspect="1"/>
          </p:cNvPicPr>
          <p:nvPr/>
        </p:nvPicPr>
        <p:blipFill>
          <a:blip r:embed="rId4">
            <a:extLst/>
          </a:blip>
          <a:stretch>
            <a:fillRect/>
          </a:stretch>
        </p:blipFill>
        <p:spPr>
          <a:xfrm>
            <a:off x="1234100" y="3779357"/>
            <a:ext cx="9447973" cy="2385852"/>
          </a:xfrm>
          <a:prstGeom prst="rect">
            <a:avLst/>
          </a:prstGeom>
          <a:ln w="12700">
            <a:miter lim="400000"/>
          </a:ln>
        </p:spPr>
      </p:pic>
      <p:pic>
        <p:nvPicPr>
          <p:cNvPr id="8" name="Obrazek" descr="Obrazek"/>
          <p:cNvPicPr>
            <a:picLocks noChangeAspect="1"/>
          </p:cNvPicPr>
          <p:nvPr/>
        </p:nvPicPr>
        <p:blipFill>
          <a:blip r:embed="rId5">
            <a:extLst/>
          </a:blip>
          <a:stretch>
            <a:fillRect/>
          </a:stretch>
        </p:blipFill>
        <p:spPr>
          <a:xfrm>
            <a:off x="1357670" y="359656"/>
            <a:ext cx="1731807" cy="474094"/>
          </a:xfrm>
          <a:prstGeom prst="rect">
            <a:avLst/>
          </a:prstGeom>
          <a:ln w="12700">
            <a:miter lim="400000"/>
          </a:ln>
        </p:spPr>
      </p:pic>
    </p:spTree>
    <p:extLst>
      <p:ext uri="{BB962C8B-B14F-4D97-AF65-F5344CB8AC3E}">
        <p14:creationId xmlns:p14="http://schemas.microsoft.com/office/powerpoint/2010/main" val="11058543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normAutofit/>
          </a:bodyPr>
          <a:lstStyle/>
          <a:p>
            <a:r>
              <a:rPr lang="pl-PL" altLang="pl-PL" dirty="0"/>
              <a:t>Co już działa  →  </a:t>
            </a:r>
            <a:r>
              <a:rPr lang="pl-PL" b="1" dirty="0"/>
              <a:t>Podatkowe zmiany ułatwiające firmom działanie</a:t>
            </a:r>
          </a:p>
        </p:txBody>
      </p:sp>
      <p:sp>
        <p:nvSpPr>
          <p:cNvPr id="4" name="Symbol zastępczy tekstu 3"/>
          <p:cNvSpPr>
            <a:spLocks noGrp="1"/>
          </p:cNvSpPr>
          <p:nvPr>
            <p:ph type="body" sz="quarter" idx="10"/>
          </p:nvPr>
        </p:nvSpPr>
        <p:spPr/>
        <p:txBody>
          <a:bodyPr/>
          <a:lstStyle/>
          <a:p>
            <a:pPr lvl="0"/>
            <a:r>
              <a:rPr lang="pl-PL" dirty="0"/>
              <a:t>Inne korzystne </a:t>
            </a:r>
            <a:r>
              <a:rPr lang="pl-PL" dirty="0" smtClean="0"/>
              <a:t>rozwiązania </a:t>
            </a:r>
            <a:r>
              <a:rPr lang="pl-PL" dirty="0"/>
              <a:t>w </a:t>
            </a:r>
            <a:r>
              <a:rPr lang="pl-PL" dirty="0" smtClean="0"/>
              <a:t>PIT</a:t>
            </a:r>
            <a:endParaRPr lang="pl-PL" sz="3800" dirty="0"/>
          </a:p>
        </p:txBody>
      </p:sp>
      <p:sp>
        <p:nvSpPr>
          <p:cNvPr id="5" name="Symbol zastępczy zawartości 1"/>
          <p:cNvSpPr>
            <a:spLocks noGrp="1"/>
          </p:cNvSpPr>
          <p:nvPr>
            <p:ph idx="1"/>
          </p:nvPr>
        </p:nvSpPr>
        <p:spPr>
          <a:xfrm>
            <a:off x="838199" y="2223245"/>
            <a:ext cx="10376647" cy="1712263"/>
          </a:xfrm>
        </p:spPr>
        <p:txBody>
          <a:bodyPr>
            <a:noAutofit/>
          </a:bodyPr>
          <a:lstStyle/>
          <a:p>
            <a:r>
              <a:rPr lang="pl-PL" sz="2400" dirty="0" smtClean="0"/>
              <a:t>zwiększyliśmy </a:t>
            </a:r>
            <a:r>
              <a:rPr lang="pl-PL" sz="2400" dirty="0"/>
              <a:t>z 150 </a:t>
            </a:r>
            <a:r>
              <a:rPr lang="pl-PL" sz="2400" dirty="0" smtClean="0"/>
              <a:t>000 do </a:t>
            </a:r>
            <a:r>
              <a:rPr lang="pl-PL" sz="3600" b="1" dirty="0"/>
              <a:t>250 </a:t>
            </a:r>
            <a:r>
              <a:rPr lang="pl-PL" sz="3600" b="1" dirty="0" smtClean="0"/>
              <a:t>000 euro </a:t>
            </a:r>
            <a:r>
              <a:rPr lang="pl-PL" sz="2400" b="1" dirty="0"/>
              <a:t>maksymalny</a:t>
            </a:r>
            <a:r>
              <a:rPr lang="pl-PL" sz="2400" dirty="0"/>
              <a:t> </a:t>
            </a:r>
            <a:r>
              <a:rPr lang="pl-PL" sz="2400" b="1" dirty="0"/>
              <a:t>roczny próg przychodów </a:t>
            </a:r>
            <a:r>
              <a:rPr lang="pl-PL" sz="2400" dirty="0"/>
              <a:t>uprawniający do korzystania w kolejnym roku podatkowym </a:t>
            </a:r>
            <a:r>
              <a:rPr lang="pl-PL" sz="2400" dirty="0" smtClean="0"/>
              <a:t>z </a:t>
            </a:r>
            <a:r>
              <a:rPr lang="pl-PL" sz="2400" dirty="0"/>
              <a:t>opodatkowania działalności gospodarczej </a:t>
            </a:r>
            <a:r>
              <a:rPr lang="pl-PL" sz="2400" b="1" dirty="0"/>
              <a:t>w formie ryczałtu</a:t>
            </a:r>
            <a:r>
              <a:rPr lang="pl-PL" sz="2400" dirty="0"/>
              <a:t> </a:t>
            </a:r>
            <a:r>
              <a:rPr lang="pl-PL" sz="2400" dirty="0" smtClean="0"/>
              <a:t>od </a:t>
            </a:r>
            <a:r>
              <a:rPr lang="pl-PL" sz="2400" dirty="0"/>
              <a:t>przychodów </a:t>
            </a:r>
            <a:r>
              <a:rPr lang="pl-PL" sz="2400" dirty="0" smtClean="0"/>
              <a:t>ewidencjonowanych  </a:t>
            </a:r>
            <a:endParaRPr lang="pl-PL" sz="2400" dirty="0"/>
          </a:p>
        </p:txBody>
      </p:sp>
      <p:cxnSp>
        <p:nvCxnSpPr>
          <p:cNvPr id="8" name="Łącznik prosty 7"/>
          <p:cNvCxnSpPr/>
          <p:nvPr/>
        </p:nvCxnSpPr>
        <p:spPr>
          <a:xfrm>
            <a:off x="936812" y="1507275"/>
            <a:ext cx="99194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pole tekstowe 6"/>
          <p:cNvSpPr txBox="1"/>
          <p:nvPr/>
        </p:nvSpPr>
        <p:spPr>
          <a:xfrm>
            <a:off x="1981201" y="4412186"/>
            <a:ext cx="9233645" cy="369332"/>
          </a:xfrm>
          <a:prstGeom prst="rect">
            <a:avLst/>
          </a:prstGeom>
          <a:noFill/>
        </p:spPr>
        <p:txBody>
          <a:bodyPr wrap="square" rtlCol="0">
            <a:spAutoFit/>
          </a:bodyPr>
          <a:lstStyle/>
          <a:p>
            <a:pPr lvl="0"/>
            <a:r>
              <a:rPr lang="pl-PL" dirty="0">
                <a:solidFill>
                  <a:schemeClr val="tx1">
                    <a:lumMod val="50000"/>
                  </a:schemeClr>
                </a:solidFill>
              </a:rPr>
              <a:t>e</a:t>
            </a:r>
            <a:r>
              <a:rPr lang="pl-PL" dirty="0" smtClean="0">
                <a:solidFill>
                  <a:schemeClr val="tx1">
                    <a:lumMod val="50000"/>
                  </a:schemeClr>
                </a:solidFill>
              </a:rPr>
              <a:t>widencja </a:t>
            </a:r>
            <a:r>
              <a:rPr lang="pl-PL" dirty="0">
                <a:solidFill>
                  <a:schemeClr val="tx1">
                    <a:lumMod val="50000"/>
                  </a:schemeClr>
                </a:solidFill>
              </a:rPr>
              <a:t>w ryczałcie </a:t>
            </a:r>
            <a:r>
              <a:rPr lang="pl-PL" dirty="0" smtClean="0">
                <a:solidFill>
                  <a:schemeClr val="tx1">
                    <a:lumMod val="50000"/>
                  </a:schemeClr>
                </a:solidFill>
              </a:rPr>
              <a:t>jest najprostszą ewidencją księgową</a:t>
            </a:r>
            <a:endParaRPr lang="pl-PL" dirty="0">
              <a:solidFill>
                <a:schemeClr val="tx1">
                  <a:lumMod val="50000"/>
                </a:schemeClr>
              </a:solidFill>
            </a:endParaRPr>
          </a:p>
        </p:txBody>
      </p:sp>
      <p:pic>
        <p:nvPicPr>
          <p:cNvPr id="9" name="Obrazek" descr="Obrazek"/>
          <p:cNvPicPr>
            <a:picLocks noChangeAspect="1"/>
          </p:cNvPicPr>
          <p:nvPr/>
        </p:nvPicPr>
        <p:blipFill>
          <a:blip r:embed="rId3">
            <a:extLst/>
          </a:blip>
          <a:stretch>
            <a:fillRect/>
          </a:stretch>
        </p:blipFill>
        <p:spPr>
          <a:xfrm>
            <a:off x="1739239" y="4473929"/>
            <a:ext cx="241962" cy="241962"/>
          </a:xfrm>
          <a:prstGeom prst="rect">
            <a:avLst/>
          </a:prstGeom>
          <a:ln w="12700">
            <a:miter lim="400000"/>
          </a:ln>
        </p:spPr>
      </p:pic>
    </p:spTree>
    <p:extLst>
      <p:ext uri="{BB962C8B-B14F-4D97-AF65-F5344CB8AC3E}">
        <p14:creationId xmlns:p14="http://schemas.microsoft.com/office/powerpoint/2010/main" val="30318853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normAutofit/>
          </a:bodyPr>
          <a:lstStyle/>
          <a:p>
            <a:r>
              <a:rPr lang="pl-PL" altLang="pl-PL" dirty="0"/>
              <a:t>Co już działa  →  </a:t>
            </a:r>
            <a:r>
              <a:rPr lang="pl-PL" b="1" dirty="0"/>
              <a:t>Podatkowe zmiany ułatwiające firmom działanie</a:t>
            </a:r>
          </a:p>
        </p:txBody>
      </p:sp>
      <p:sp>
        <p:nvSpPr>
          <p:cNvPr id="4" name="Symbol zastępczy tekstu 3"/>
          <p:cNvSpPr>
            <a:spLocks noGrp="1"/>
          </p:cNvSpPr>
          <p:nvPr>
            <p:ph type="body" sz="quarter" idx="10"/>
          </p:nvPr>
        </p:nvSpPr>
        <p:spPr/>
        <p:txBody>
          <a:bodyPr/>
          <a:lstStyle/>
          <a:p>
            <a:pPr lvl="0"/>
            <a:r>
              <a:rPr lang="pl-PL" dirty="0" smtClean="0"/>
              <a:t>Deregulacje</a:t>
            </a:r>
            <a:endParaRPr lang="pl-PL" sz="3800" dirty="0"/>
          </a:p>
        </p:txBody>
      </p:sp>
      <p:sp>
        <p:nvSpPr>
          <p:cNvPr id="5" name="Symbol zastępczy zawartości 1"/>
          <p:cNvSpPr>
            <a:spLocks noGrp="1"/>
          </p:cNvSpPr>
          <p:nvPr>
            <p:ph idx="1"/>
          </p:nvPr>
        </p:nvSpPr>
        <p:spPr>
          <a:xfrm>
            <a:off x="838199" y="3110752"/>
            <a:ext cx="9435353" cy="824755"/>
          </a:xfrm>
        </p:spPr>
        <p:txBody>
          <a:bodyPr>
            <a:noAutofit/>
          </a:bodyPr>
          <a:lstStyle/>
          <a:p>
            <a:pPr lvl="0"/>
            <a:r>
              <a:rPr lang="pl-PL" sz="2400" dirty="0"/>
              <a:t>weryfikujemy </a:t>
            </a:r>
            <a:r>
              <a:rPr lang="pl-PL" sz="2400" dirty="0" smtClean="0"/>
              <a:t>przepisy, by </a:t>
            </a:r>
            <a:r>
              <a:rPr lang="pl-PL" sz="2400" dirty="0"/>
              <a:t>wyeliminować „</a:t>
            </a:r>
            <a:r>
              <a:rPr lang="pl-PL" sz="2400" dirty="0" err="1" smtClean="0"/>
              <a:t>nadregulacje</a:t>
            </a:r>
            <a:r>
              <a:rPr lang="pl-PL" sz="2400" dirty="0" smtClean="0"/>
              <a:t>”, </a:t>
            </a:r>
            <a:r>
              <a:rPr lang="pl-PL" sz="2400" dirty="0"/>
              <a:t>czyli takie przepisy, które nie są już potrzebne, a stanowią jedynie obciążenie dla </a:t>
            </a:r>
            <a:r>
              <a:rPr lang="pl-PL" sz="2400" dirty="0" smtClean="0"/>
              <a:t>podatnika</a:t>
            </a:r>
            <a:endParaRPr lang="pl-PL" sz="2400" dirty="0"/>
          </a:p>
        </p:txBody>
      </p:sp>
      <p:cxnSp>
        <p:nvCxnSpPr>
          <p:cNvPr id="8" name="Łącznik prosty 7"/>
          <p:cNvCxnSpPr/>
          <p:nvPr/>
        </p:nvCxnSpPr>
        <p:spPr>
          <a:xfrm>
            <a:off x="936812" y="1507275"/>
            <a:ext cx="99194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80762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normAutofit/>
          </a:bodyPr>
          <a:lstStyle/>
          <a:p>
            <a:r>
              <a:rPr lang="pl-PL" altLang="pl-PL" dirty="0"/>
              <a:t>Co już </a:t>
            </a:r>
            <a:r>
              <a:rPr lang="pl-PL" altLang="pl-PL" dirty="0" smtClean="0"/>
              <a:t>działa  →  </a:t>
            </a:r>
            <a:r>
              <a:rPr lang="pl-PL" altLang="pl-PL" b="1" dirty="0" smtClean="0"/>
              <a:t>Mechanizmy wspierające</a:t>
            </a:r>
            <a:endParaRPr lang="pl-PL" b="1" dirty="0"/>
          </a:p>
        </p:txBody>
      </p:sp>
      <p:sp>
        <p:nvSpPr>
          <p:cNvPr id="4" name="Symbol zastępczy tekstu 3"/>
          <p:cNvSpPr>
            <a:spLocks noGrp="1"/>
          </p:cNvSpPr>
          <p:nvPr>
            <p:ph type="body" sz="quarter" idx="10"/>
          </p:nvPr>
        </p:nvSpPr>
        <p:spPr/>
        <p:txBody>
          <a:bodyPr/>
          <a:lstStyle/>
          <a:p>
            <a:pPr lvl="0"/>
            <a:r>
              <a:rPr lang="pl-PL" sz="3800" dirty="0"/>
              <a:t>Technologia w ochronie uczciwych podatników</a:t>
            </a:r>
          </a:p>
          <a:p>
            <a:endParaRPr lang="pl-PL" sz="3800" dirty="0"/>
          </a:p>
        </p:txBody>
      </p:sp>
      <p:sp>
        <p:nvSpPr>
          <p:cNvPr id="5" name="Symbol zastępczy zawartości 1"/>
          <p:cNvSpPr>
            <a:spLocks noGrp="1"/>
          </p:cNvSpPr>
          <p:nvPr>
            <p:ph idx="1"/>
          </p:nvPr>
        </p:nvSpPr>
        <p:spPr>
          <a:xfrm>
            <a:off x="838200" y="1957058"/>
            <a:ext cx="10515600" cy="1610895"/>
          </a:xfrm>
        </p:spPr>
        <p:txBody>
          <a:bodyPr>
            <a:noAutofit/>
          </a:bodyPr>
          <a:lstStyle/>
          <a:p>
            <a:pPr lvl="0"/>
            <a:r>
              <a:rPr lang="pl-PL" sz="2400" dirty="0"/>
              <a:t>wykorzystujemy technologię </a:t>
            </a:r>
            <a:r>
              <a:rPr lang="pl-PL" sz="2400" b="1" dirty="0"/>
              <a:t>BIG </a:t>
            </a:r>
            <a:r>
              <a:rPr lang="pl-PL" sz="2400" b="1" dirty="0" smtClean="0"/>
              <a:t>Data </a:t>
            </a:r>
          </a:p>
          <a:p>
            <a:pPr lvl="0"/>
            <a:r>
              <a:rPr lang="pl-PL" sz="2400" dirty="0" smtClean="0"/>
              <a:t>prowadzimy </a:t>
            </a:r>
            <a:r>
              <a:rPr lang="pl-PL" sz="2400" dirty="0"/>
              <a:t>pogłębioną analizę </a:t>
            </a:r>
            <a:r>
              <a:rPr lang="pl-PL" sz="2400" b="1" dirty="0" smtClean="0"/>
              <a:t>JPK</a:t>
            </a:r>
          </a:p>
          <a:p>
            <a:pPr lvl="0"/>
            <a:r>
              <a:rPr lang="pl-PL" sz="2400" dirty="0" smtClean="0"/>
              <a:t>stosujemy algorytmy</a:t>
            </a:r>
          </a:p>
        </p:txBody>
      </p:sp>
      <p:sp>
        <p:nvSpPr>
          <p:cNvPr id="6" name="pole tekstowe 5"/>
          <p:cNvSpPr txBox="1"/>
          <p:nvPr/>
        </p:nvSpPr>
        <p:spPr>
          <a:xfrm>
            <a:off x="1981202" y="3829479"/>
            <a:ext cx="8875058" cy="1938992"/>
          </a:xfrm>
          <a:prstGeom prst="rect">
            <a:avLst/>
          </a:prstGeom>
          <a:noFill/>
        </p:spPr>
        <p:txBody>
          <a:bodyPr wrap="square" rtlCol="0">
            <a:spAutoFit/>
          </a:bodyPr>
          <a:lstStyle/>
          <a:p>
            <a:pPr lvl="0">
              <a:spcBef>
                <a:spcPts val="1800"/>
              </a:spcBef>
            </a:pPr>
            <a:r>
              <a:rPr lang="pl-PL" dirty="0" smtClean="0">
                <a:solidFill>
                  <a:schemeClr val="tx1">
                    <a:lumMod val="50000"/>
                  </a:schemeClr>
                </a:solidFill>
              </a:rPr>
              <a:t>dzięki </a:t>
            </a:r>
            <a:r>
              <a:rPr lang="pl-PL" dirty="0">
                <a:solidFill>
                  <a:schemeClr val="tx1">
                    <a:lumMod val="50000"/>
                  </a:schemeClr>
                </a:solidFill>
              </a:rPr>
              <a:t>temu możemy z milionów informacji wychwycić </a:t>
            </a:r>
            <a:r>
              <a:rPr lang="pl-PL" dirty="0" smtClean="0">
                <a:solidFill>
                  <a:schemeClr val="tx1">
                    <a:lumMod val="50000"/>
                  </a:schemeClr>
                </a:solidFill>
              </a:rPr>
              <a:t>te, </a:t>
            </a:r>
            <a:r>
              <a:rPr lang="pl-PL" dirty="0">
                <a:solidFill>
                  <a:schemeClr val="tx1">
                    <a:lumMod val="50000"/>
                  </a:schemeClr>
                </a:solidFill>
              </a:rPr>
              <a:t>budzące podejrzenia </a:t>
            </a:r>
            <a:br>
              <a:rPr lang="pl-PL" dirty="0">
                <a:solidFill>
                  <a:schemeClr val="tx1">
                    <a:lumMod val="50000"/>
                  </a:schemeClr>
                </a:solidFill>
              </a:rPr>
            </a:br>
            <a:r>
              <a:rPr lang="pl-PL" dirty="0" smtClean="0">
                <a:solidFill>
                  <a:schemeClr val="tx1">
                    <a:lumMod val="50000"/>
                  </a:schemeClr>
                </a:solidFill>
              </a:rPr>
              <a:t>i </a:t>
            </a:r>
            <a:r>
              <a:rPr lang="pl-PL" dirty="0">
                <a:solidFill>
                  <a:schemeClr val="tx1">
                    <a:lumMod val="50000"/>
                  </a:schemeClr>
                </a:solidFill>
              </a:rPr>
              <a:t>określić grupę </a:t>
            </a:r>
            <a:r>
              <a:rPr lang="pl-PL" dirty="0" smtClean="0">
                <a:solidFill>
                  <a:schemeClr val="tx1">
                    <a:lumMod val="50000"/>
                  </a:schemeClr>
                </a:solidFill>
              </a:rPr>
              <a:t>podmiotów </a:t>
            </a:r>
            <a:r>
              <a:rPr lang="pl-PL" dirty="0">
                <a:solidFill>
                  <a:schemeClr val="tx1">
                    <a:lumMod val="50000"/>
                  </a:schemeClr>
                </a:solidFill>
              </a:rPr>
              <a:t>podwyższonego ryzyka, które powinny być </a:t>
            </a:r>
            <a:r>
              <a:rPr lang="pl-PL" dirty="0" smtClean="0">
                <a:solidFill>
                  <a:schemeClr val="tx1">
                    <a:lumMod val="50000"/>
                  </a:schemeClr>
                </a:solidFill>
              </a:rPr>
              <a:t>monitorowane</a:t>
            </a:r>
            <a:endParaRPr lang="pl-PL" dirty="0">
              <a:solidFill>
                <a:schemeClr val="tx1">
                  <a:lumMod val="50000"/>
                </a:schemeClr>
              </a:solidFill>
            </a:endParaRPr>
          </a:p>
          <a:p>
            <a:pPr lvl="0">
              <a:spcBef>
                <a:spcPts val="1800"/>
              </a:spcBef>
            </a:pPr>
            <a:r>
              <a:rPr lang="pl-PL" dirty="0" smtClean="0">
                <a:solidFill>
                  <a:schemeClr val="tx1">
                    <a:lumMod val="50000"/>
                  </a:schemeClr>
                </a:solidFill>
              </a:rPr>
              <a:t>kierujemy </a:t>
            </a:r>
            <a:r>
              <a:rPr lang="pl-PL" dirty="0">
                <a:solidFill>
                  <a:schemeClr val="tx1">
                    <a:lumMod val="50000"/>
                  </a:schemeClr>
                </a:solidFill>
              </a:rPr>
              <a:t>kontrolę tam, gdzie istnieją nieprawidłowości, a </a:t>
            </a:r>
            <a:r>
              <a:rPr lang="pl-PL" b="1" dirty="0">
                <a:solidFill>
                  <a:schemeClr val="tx2"/>
                </a:solidFill>
              </a:rPr>
              <a:t>uczciwi przedsiębiorcy śpią </a:t>
            </a:r>
            <a:r>
              <a:rPr lang="pl-PL" b="1" dirty="0" smtClean="0">
                <a:solidFill>
                  <a:schemeClr val="tx2"/>
                </a:solidFill>
              </a:rPr>
              <a:t>spokojnie</a:t>
            </a:r>
            <a:r>
              <a:rPr lang="pl-PL" dirty="0" smtClean="0">
                <a:solidFill>
                  <a:schemeClr val="tx1">
                    <a:lumMod val="50000"/>
                  </a:schemeClr>
                </a:solidFill>
              </a:rPr>
              <a:t> </a:t>
            </a:r>
            <a:endParaRPr lang="pl-PL" dirty="0">
              <a:solidFill>
                <a:schemeClr val="tx1">
                  <a:lumMod val="50000"/>
                </a:schemeClr>
              </a:solidFill>
            </a:endParaRPr>
          </a:p>
          <a:p>
            <a:pPr lvl="0">
              <a:spcBef>
                <a:spcPts val="1800"/>
              </a:spcBef>
            </a:pPr>
            <a:r>
              <a:rPr lang="pl-PL" dirty="0" smtClean="0">
                <a:solidFill>
                  <a:schemeClr val="tx1">
                    <a:lumMod val="50000"/>
                  </a:schemeClr>
                </a:solidFill>
              </a:rPr>
              <a:t>kontrole </a:t>
            </a:r>
            <a:r>
              <a:rPr lang="pl-PL" dirty="0">
                <a:solidFill>
                  <a:schemeClr val="tx1">
                    <a:lumMod val="50000"/>
                  </a:schemeClr>
                </a:solidFill>
              </a:rPr>
              <a:t>przebiegają zdalnie, </a:t>
            </a:r>
            <a:r>
              <a:rPr lang="pl-PL" b="1" dirty="0">
                <a:solidFill>
                  <a:schemeClr val="tx1">
                    <a:lumMod val="50000"/>
                  </a:schemeClr>
                </a:solidFill>
              </a:rPr>
              <a:t>nie angażując </a:t>
            </a:r>
            <a:r>
              <a:rPr lang="pl-PL" b="1" dirty="0" smtClean="0">
                <a:solidFill>
                  <a:schemeClr val="tx1">
                    <a:lumMod val="50000"/>
                  </a:schemeClr>
                </a:solidFill>
              </a:rPr>
              <a:t>kontrolowanych</a:t>
            </a:r>
            <a:endParaRPr lang="pl-PL" dirty="0">
              <a:solidFill>
                <a:schemeClr val="tx1">
                  <a:lumMod val="50000"/>
                </a:schemeClr>
              </a:solidFill>
            </a:endParaRPr>
          </a:p>
        </p:txBody>
      </p:sp>
      <p:cxnSp>
        <p:nvCxnSpPr>
          <p:cNvPr id="8" name="Łącznik prosty 7"/>
          <p:cNvCxnSpPr/>
          <p:nvPr/>
        </p:nvCxnSpPr>
        <p:spPr>
          <a:xfrm>
            <a:off x="936812" y="1507275"/>
            <a:ext cx="99194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Obrazek" descr="Obrazek"/>
          <p:cNvPicPr>
            <a:picLocks noChangeAspect="1"/>
          </p:cNvPicPr>
          <p:nvPr/>
        </p:nvPicPr>
        <p:blipFill>
          <a:blip r:embed="rId3">
            <a:extLst/>
          </a:blip>
          <a:stretch>
            <a:fillRect/>
          </a:stretch>
        </p:blipFill>
        <p:spPr>
          <a:xfrm>
            <a:off x="1739239" y="3916752"/>
            <a:ext cx="241962" cy="241962"/>
          </a:xfrm>
          <a:prstGeom prst="rect">
            <a:avLst/>
          </a:prstGeom>
          <a:ln w="12700">
            <a:miter lim="400000"/>
          </a:ln>
        </p:spPr>
      </p:pic>
      <p:pic>
        <p:nvPicPr>
          <p:cNvPr id="9" name="Obrazek" descr="Obrazek"/>
          <p:cNvPicPr>
            <a:picLocks noChangeAspect="1"/>
          </p:cNvPicPr>
          <p:nvPr/>
        </p:nvPicPr>
        <p:blipFill>
          <a:blip r:embed="rId3">
            <a:extLst/>
          </a:blip>
          <a:stretch>
            <a:fillRect/>
          </a:stretch>
        </p:blipFill>
        <p:spPr>
          <a:xfrm>
            <a:off x="1739239" y="4683111"/>
            <a:ext cx="241962" cy="241962"/>
          </a:xfrm>
          <a:prstGeom prst="rect">
            <a:avLst/>
          </a:prstGeom>
          <a:ln w="12700">
            <a:miter lim="400000"/>
          </a:ln>
        </p:spPr>
      </p:pic>
      <p:pic>
        <p:nvPicPr>
          <p:cNvPr id="10" name="Obrazek" descr="Obrazek"/>
          <p:cNvPicPr>
            <a:picLocks noChangeAspect="1"/>
          </p:cNvPicPr>
          <p:nvPr/>
        </p:nvPicPr>
        <p:blipFill>
          <a:blip r:embed="rId3">
            <a:extLst/>
          </a:blip>
          <a:stretch>
            <a:fillRect/>
          </a:stretch>
        </p:blipFill>
        <p:spPr>
          <a:xfrm>
            <a:off x="1739239" y="5467824"/>
            <a:ext cx="241962" cy="241962"/>
          </a:xfrm>
          <a:prstGeom prst="rect">
            <a:avLst/>
          </a:prstGeom>
          <a:ln w="12700">
            <a:miter lim="400000"/>
          </a:ln>
        </p:spPr>
      </p:pic>
    </p:spTree>
    <p:extLst>
      <p:ext uri="{BB962C8B-B14F-4D97-AF65-F5344CB8AC3E}">
        <p14:creationId xmlns:p14="http://schemas.microsoft.com/office/powerpoint/2010/main" val="38022622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normAutofit/>
          </a:bodyPr>
          <a:lstStyle/>
          <a:p>
            <a:r>
              <a:rPr lang="pl-PL" altLang="pl-PL" dirty="0"/>
              <a:t>Co już </a:t>
            </a:r>
            <a:r>
              <a:rPr lang="pl-PL" altLang="pl-PL" dirty="0" smtClean="0"/>
              <a:t>działa  →  </a:t>
            </a:r>
            <a:r>
              <a:rPr lang="pl-PL" altLang="pl-PL" b="1" dirty="0" smtClean="0"/>
              <a:t>Mechanizmy wspierające</a:t>
            </a:r>
            <a:endParaRPr lang="pl-PL" b="1" dirty="0"/>
          </a:p>
        </p:txBody>
      </p:sp>
      <p:sp>
        <p:nvSpPr>
          <p:cNvPr id="4" name="Symbol zastępczy tekstu 3"/>
          <p:cNvSpPr>
            <a:spLocks noGrp="1"/>
          </p:cNvSpPr>
          <p:nvPr>
            <p:ph type="body" sz="quarter" idx="10"/>
          </p:nvPr>
        </p:nvSpPr>
        <p:spPr/>
        <p:txBody>
          <a:bodyPr/>
          <a:lstStyle/>
          <a:p>
            <a:pPr lvl="0"/>
            <a:r>
              <a:rPr lang="pl-PL" sz="3600" dirty="0"/>
              <a:t>Należyta staranność w VAT a Metodyka</a:t>
            </a:r>
          </a:p>
          <a:p>
            <a:endParaRPr lang="pl-PL" sz="3800" dirty="0"/>
          </a:p>
        </p:txBody>
      </p:sp>
      <p:sp>
        <p:nvSpPr>
          <p:cNvPr id="5" name="Symbol zastępczy zawartości 1"/>
          <p:cNvSpPr>
            <a:spLocks noGrp="1"/>
          </p:cNvSpPr>
          <p:nvPr>
            <p:ph idx="1"/>
          </p:nvPr>
        </p:nvSpPr>
        <p:spPr>
          <a:xfrm>
            <a:off x="838200" y="1930511"/>
            <a:ext cx="10358718" cy="1551244"/>
          </a:xfrm>
        </p:spPr>
        <p:txBody>
          <a:bodyPr>
            <a:noAutofit/>
          </a:bodyPr>
          <a:lstStyle/>
          <a:p>
            <a:pPr lvl="0"/>
            <a:r>
              <a:rPr lang="pl-PL" sz="2400" dirty="0" smtClean="0"/>
              <a:t>przygotowaliśmy</a:t>
            </a:r>
            <a:r>
              <a:rPr lang="pl-PL" sz="2400" dirty="0"/>
              <a:t>, we współpracy ze środowiskiem przedsiębiorców, wskazówki dotyczące dochowania </a:t>
            </a:r>
            <a:r>
              <a:rPr lang="pl-PL" sz="2400" b="1" dirty="0"/>
              <a:t>należytej staranności w VAT </a:t>
            </a:r>
            <a:r>
              <a:rPr lang="pl-PL" sz="2400" dirty="0" smtClean="0"/>
              <a:t>– </a:t>
            </a:r>
            <a:r>
              <a:rPr lang="pl-PL" sz="2400" dirty="0"/>
              <a:t>„Metodykę w zakresie oceny dochowania należytej staranności </a:t>
            </a:r>
            <a:r>
              <a:rPr lang="pl-PL" sz="2400" dirty="0" smtClean="0"/>
              <a:t/>
            </a:r>
            <a:br>
              <a:rPr lang="pl-PL" sz="2400" dirty="0" smtClean="0"/>
            </a:br>
            <a:r>
              <a:rPr lang="pl-PL" sz="2400" dirty="0" smtClean="0"/>
              <a:t>przez </a:t>
            </a:r>
            <a:r>
              <a:rPr lang="pl-PL" sz="2400" dirty="0"/>
              <a:t>nabywców towarów w transakcjach krajowych</a:t>
            </a:r>
            <a:r>
              <a:rPr lang="pl-PL" sz="2400" dirty="0" smtClean="0"/>
              <a:t>”</a:t>
            </a:r>
            <a:endParaRPr lang="pl-PL" sz="2400" dirty="0"/>
          </a:p>
        </p:txBody>
      </p:sp>
      <p:cxnSp>
        <p:nvCxnSpPr>
          <p:cNvPr id="8" name="Łącznik prosty 7"/>
          <p:cNvCxnSpPr/>
          <p:nvPr/>
        </p:nvCxnSpPr>
        <p:spPr>
          <a:xfrm>
            <a:off x="936812" y="1507275"/>
            <a:ext cx="99194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pole tekstowe 8"/>
          <p:cNvSpPr txBox="1"/>
          <p:nvPr/>
        </p:nvSpPr>
        <p:spPr>
          <a:xfrm>
            <a:off x="1981201" y="3747418"/>
            <a:ext cx="8785411" cy="1785104"/>
          </a:xfrm>
          <a:prstGeom prst="rect">
            <a:avLst/>
          </a:prstGeom>
          <a:noFill/>
        </p:spPr>
        <p:txBody>
          <a:bodyPr wrap="square" rtlCol="0">
            <a:spAutoFit/>
          </a:bodyPr>
          <a:lstStyle/>
          <a:p>
            <a:pPr lvl="0">
              <a:spcBef>
                <a:spcPts val="1200"/>
              </a:spcBef>
            </a:pPr>
            <a:r>
              <a:rPr lang="pl-PL" b="1" dirty="0" smtClean="0">
                <a:solidFill>
                  <a:schemeClr val="tx1">
                    <a:lumMod val="50000"/>
                  </a:schemeClr>
                </a:solidFill>
              </a:rPr>
              <a:t>Metodyka</a:t>
            </a:r>
            <a:r>
              <a:rPr lang="pl-PL" dirty="0" smtClean="0">
                <a:solidFill>
                  <a:schemeClr val="tx1">
                    <a:lumMod val="50000"/>
                  </a:schemeClr>
                </a:solidFill>
              </a:rPr>
              <a:t> to:</a:t>
            </a:r>
          </a:p>
          <a:p>
            <a:pPr lvl="1">
              <a:spcBef>
                <a:spcPts val="1200"/>
              </a:spcBef>
            </a:pPr>
            <a:r>
              <a:rPr lang="pl-PL" dirty="0" smtClean="0">
                <a:solidFill>
                  <a:schemeClr val="tx1">
                    <a:lumMod val="50000"/>
                  </a:schemeClr>
                </a:solidFill>
              </a:rPr>
              <a:t>zbiór </a:t>
            </a:r>
            <a:r>
              <a:rPr lang="pl-PL" dirty="0">
                <a:solidFill>
                  <a:schemeClr val="tx1">
                    <a:lumMod val="50000"/>
                  </a:schemeClr>
                </a:solidFill>
              </a:rPr>
              <a:t>wskazówek dla </a:t>
            </a:r>
            <a:r>
              <a:rPr lang="pl-PL" dirty="0" smtClean="0">
                <a:solidFill>
                  <a:schemeClr val="tx1">
                    <a:lumMod val="50000"/>
                  </a:schemeClr>
                </a:solidFill>
              </a:rPr>
              <a:t>organów podatkowych do oceny dochowania należytej staranności w VAT przez przedsiębiorców</a:t>
            </a:r>
          </a:p>
          <a:p>
            <a:pPr lvl="1">
              <a:spcBef>
                <a:spcPts val="1200"/>
              </a:spcBef>
            </a:pPr>
            <a:r>
              <a:rPr lang="pl-PL" dirty="0" smtClean="0">
                <a:solidFill>
                  <a:schemeClr val="tx1">
                    <a:lumMod val="50000"/>
                  </a:schemeClr>
                </a:solidFill>
              </a:rPr>
              <a:t>„drogowskaz” dla przedsiębiorców wskazujący, czym w ocenie należytej staranności będą kierować się organy w pierwszej kolejności</a:t>
            </a:r>
            <a:endParaRPr lang="pl-PL" dirty="0">
              <a:solidFill>
                <a:schemeClr val="tx1">
                  <a:lumMod val="50000"/>
                </a:schemeClr>
              </a:solidFill>
            </a:endParaRPr>
          </a:p>
        </p:txBody>
      </p:sp>
      <p:pic>
        <p:nvPicPr>
          <p:cNvPr id="7" name="Obrazek" descr="Obrazek"/>
          <p:cNvPicPr>
            <a:picLocks noChangeAspect="1"/>
          </p:cNvPicPr>
          <p:nvPr/>
        </p:nvPicPr>
        <p:blipFill>
          <a:blip r:embed="rId3">
            <a:extLst/>
          </a:blip>
          <a:stretch>
            <a:fillRect/>
          </a:stretch>
        </p:blipFill>
        <p:spPr>
          <a:xfrm>
            <a:off x="2209886" y="4276038"/>
            <a:ext cx="241962" cy="241962"/>
          </a:xfrm>
          <a:prstGeom prst="rect">
            <a:avLst/>
          </a:prstGeom>
          <a:ln w="12700">
            <a:miter lim="400000"/>
          </a:ln>
        </p:spPr>
      </p:pic>
      <p:pic>
        <p:nvPicPr>
          <p:cNvPr id="10" name="Obrazek" descr="Obrazek"/>
          <p:cNvPicPr>
            <a:picLocks noChangeAspect="1"/>
          </p:cNvPicPr>
          <p:nvPr/>
        </p:nvPicPr>
        <p:blipFill>
          <a:blip r:embed="rId3">
            <a:extLst/>
          </a:blip>
          <a:stretch>
            <a:fillRect/>
          </a:stretch>
        </p:blipFill>
        <p:spPr>
          <a:xfrm>
            <a:off x="2209886" y="4947452"/>
            <a:ext cx="241962" cy="241962"/>
          </a:xfrm>
          <a:prstGeom prst="rect">
            <a:avLst/>
          </a:prstGeom>
          <a:ln w="12700">
            <a:miter lim="400000"/>
          </a:ln>
        </p:spPr>
      </p:pic>
    </p:spTree>
    <p:extLst>
      <p:ext uri="{BB962C8B-B14F-4D97-AF65-F5344CB8AC3E}">
        <p14:creationId xmlns:p14="http://schemas.microsoft.com/office/powerpoint/2010/main" val="23366001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normAutofit/>
          </a:bodyPr>
          <a:lstStyle/>
          <a:p>
            <a:r>
              <a:rPr lang="pl-PL" altLang="pl-PL" dirty="0"/>
              <a:t>Co już </a:t>
            </a:r>
            <a:r>
              <a:rPr lang="pl-PL" altLang="pl-PL" dirty="0" smtClean="0"/>
              <a:t>działa  →  </a:t>
            </a:r>
            <a:r>
              <a:rPr lang="pl-PL" altLang="pl-PL" b="1" dirty="0" smtClean="0"/>
              <a:t>Mechanizmy wspierające</a:t>
            </a:r>
            <a:endParaRPr lang="pl-PL" b="1" dirty="0"/>
          </a:p>
        </p:txBody>
      </p:sp>
      <p:sp>
        <p:nvSpPr>
          <p:cNvPr id="4" name="Symbol zastępczy tekstu 3"/>
          <p:cNvSpPr>
            <a:spLocks noGrp="1"/>
          </p:cNvSpPr>
          <p:nvPr>
            <p:ph type="body" sz="quarter" idx="10"/>
          </p:nvPr>
        </p:nvSpPr>
        <p:spPr/>
        <p:txBody>
          <a:bodyPr/>
          <a:lstStyle/>
          <a:p>
            <a:r>
              <a:rPr lang="pl-PL" dirty="0"/>
              <a:t>Mechanizm podzielonej płatności (MPP)</a:t>
            </a:r>
          </a:p>
          <a:p>
            <a:endParaRPr lang="pl-PL" sz="3800" dirty="0"/>
          </a:p>
        </p:txBody>
      </p:sp>
      <p:sp>
        <p:nvSpPr>
          <p:cNvPr id="5" name="Symbol zastępczy zawartości 1"/>
          <p:cNvSpPr>
            <a:spLocks noGrp="1"/>
          </p:cNvSpPr>
          <p:nvPr>
            <p:ph idx="1"/>
          </p:nvPr>
        </p:nvSpPr>
        <p:spPr>
          <a:xfrm>
            <a:off x="838200" y="1744396"/>
            <a:ext cx="10515600" cy="1693323"/>
          </a:xfrm>
        </p:spPr>
        <p:txBody>
          <a:bodyPr>
            <a:normAutofit/>
          </a:bodyPr>
          <a:lstStyle/>
          <a:p>
            <a:r>
              <a:rPr lang="pl-PL" sz="2400" dirty="0"/>
              <a:t>w</a:t>
            </a:r>
            <a:r>
              <a:rPr lang="pl-PL" sz="2400" dirty="0" smtClean="0"/>
              <a:t>prowadziliśmy</a:t>
            </a:r>
            <a:r>
              <a:rPr lang="pl-PL" sz="2400" b="1" dirty="0" smtClean="0"/>
              <a:t> mechanizm </a:t>
            </a:r>
            <a:r>
              <a:rPr lang="pl-PL" sz="2400" b="1" dirty="0"/>
              <a:t>podzielonej płatności</a:t>
            </a:r>
            <a:r>
              <a:rPr lang="pl-PL" sz="2400" dirty="0"/>
              <a:t>, który umożliwia podzielenie płatności za nabyty towar lub usługę na </a:t>
            </a:r>
            <a:r>
              <a:rPr lang="pl-PL" sz="2400" b="1" dirty="0"/>
              <a:t>kwotę netto </a:t>
            </a:r>
            <a:r>
              <a:rPr lang="pl-PL" sz="2400" dirty="0"/>
              <a:t>oraz </a:t>
            </a:r>
            <a:r>
              <a:rPr lang="pl-PL" sz="2400" b="1" dirty="0"/>
              <a:t>kwotę podatku VAT</a:t>
            </a:r>
            <a:r>
              <a:rPr lang="pl-PL" sz="2400" dirty="0"/>
              <a:t> </a:t>
            </a:r>
            <a:r>
              <a:rPr lang="pl-PL" sz="2400" b="1" dirty="0"/>
              <a:t>→</a:t>
            </a:r>
            <a:r>
              <a:rPr lang="pl-PL" sz="2400" dirty="0"/>
              <a:t> </a:t>
            </a:r>
            <a:r>
              <a:rPr lang="pl-PL" sz="2400" b="1" dirty="0">
                <a:solidFill>
                  <a:schemeClr val="tx2"/>
                </a:solidFill>
              </a:rPr>
              <a:t>kwota odpowiadająca kwocie podatku VAT </a:t>
            </a:r>
            <a:r>
              <a:rPr lang="pl-PL" sz="2400" b="1" dirty="0" smtClean="0">
                <a:solidFill>
                  <a:schemeClr val="tx2"/>
                </a:solidFill>
              </a:rPr>
              <a:t>trafia </a:t>
            </a:r>
            <a:r>
              <a:rPr lang="pl-PL" sz="2400" b="1" dirty="0">
                <a:solidFill>
                  <a:schemeClr val="tx2"/>
                </a:solidFill>
              </a:rPr>
              <a:t>na specjalny rachunek VAT dostawcy</a:t>
            </a:r>
          </a:p>
          <a:p>
            <a:pPr marL="0" lvl="0" indent="0">
              <a:buNone/>
            </a:pPr>
            <a:endParaRPr lang="pl-PL" dirty="0"/>
          </a:p>
        </p:txBody>
      </p:sp>
      <p:cxnSp>
        <p:nvCxnSpPr>
          <p:cNvPr id="8" name="Łącznik prosty 7"/>
          <p:cNvCxnSpPr/>
          <p:nvPr/>
        </p:nvCxnSpPr>
        <p:spPr>
          <a:xfrm>
            <a:off x="936812" y="1507275"/>
            <a:ext cx="99194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Obrazek" descr="Obrazek"/>
          <p:cNvPicPr>
            <a:picLocks noChangeAspect="1"/>
          </p:cNvPicPr>
          <p:nvPr/>
        </p:nvPicPr>
        <p:blipFill>
          <a:blip r:embed="rId3">
            <a:extLst/>
          </a:blip>
          <a:stretch>
            <a:fillRect/>
          </a:stretch>
        </p:blipFill>
        <p:spPr>
          <a:xfrm>
            <a:off x="1739238" y="3570893"/>
            <a:ext cx="241962" cy="241962"/>
          </a:xfrm>
          <a:prstGeom prst="rect">
            <a:avLst/>
          </a:prstGeom>
          <a:ln w="12700">
            <a:miter lim="400000"/>
          </a:ln>
        </p:spPr>
      </p:pic>
      <p:pic>
        <p:nvPicPr>
          <p:cNvPr id="12" name="Obrazek" descr="Obrazek"/>
          <p:cNvPicPr>
            <a:picLocks noChangeAspect="1"/>
          </p:cNvPicPr>
          <p:nvPr/>
        </p:nvPicPr>
        <p:blipFill>
          <a:blip r:embed="rId3">
            <a:extLst/>
          </a:blip>
          <a:stretch>
            <a:fillRect/>
          </a:stretch>
        </p:blipFill>
        <p:spPr>
          <a:xfrm>
            <a:off x="1739238" y="4869895"/>
            <a:ext cx="241962" cy="241962"/>
          </a:xfrm>
          <a:prstGeom prst="rect">
            <a:avLst/>
          </a:prstGeom>
          <a:ln w="12700">
            <a:miter lim="400000"/>
          </a:ln>
        </p:spPr>
      </p:pic>
      <p:pic>
        <p:nvPicPr>
          <p:cNvPr id="13" name="Obrazek" descr="Obrazek"/>
          <p:cNvPicPr>
            <a:picLocks noChangeAspect="1"/>
          </p:cNvPicPr>
          <p:nvPr/>
        </p:nvPicPr>
        <p:blipFill>
          <a:blip r:embed="rId3">
            <a:extLst/>
          </a:blip>
          <a:stretch>
            <a:fillRect/>
          </a:stretch>
        </p:blipFill>
        <p:spPr>
          <a:xfrm>
            <a:off x="1739238" y="5365421"/>
            <a:ext cx="241962" cy="241962"/>
          </a:xfrm>
          <a:prstGeom prst="rect">
            <a:avLst/>
          </a:prstGeom>
          <a:ln w="12700">
            <a:miter lim="400000"/>
          </a:ln>
        </p:spPr>
      </p:pic>
      <p:sp>
        <p:nvSpPr>
          <p:cNvPr id="14" name="pole tekstowe 13"/>
          <p:cNvSpPr txBox="1"/>
          <p:nvPr/>
        </p:nvSpPr>
        <p:spPr>
          <a:xfrm>
            <a:off x="1981200" y="3493659"/>
            <a:ext cx="9233645" cy="2215991"/>
          </a:xfrm>
          <a:prstGeom prst="rect">
            <a:avLst/>
          </a:prstGeom>
          <a:noFill/>
        </p:spPr>
        <p:txBody>
          <a:bodyPr wrap="square" rtlCol="0">
            <a:spAutoFit/>
          </a:bodyPr>
          <a:lstStyle/>
          <a:p>
            <a:pPr lvl="0">
              <a:spcBef>
                <a:spcPts val="1200"/>
              </a:spcBef>
            </a:pPr>
            <a:r>
              <a:rPr lang="pl-PL" dirty="0">
                <a:solidFill>
                  <a:schemeClr val="tx1">
                    <a:lumMod val="50000"/>
                  </a:schemeClr>
                </a:solidFill>
              </a:rPr>
              <a:t>środki na rachunku </a:t>
            </a:r>
            <a:r>
              <a:rPr lang="pl-PL" dirty="0" smtClean="0">
                <a:solidFill>
                  <a:schemeClr val="tx1">
                    <a:lumMod val="50000"/>
                  </a:schemeClr>
                </a:solidFill>
              </a:rPr>
              <a:t>VAT można przeznaczyć na </a:t>
            </a:r>
            <a:r>
              <a:rPr lang="pl-PL" dirty="0">
                <a:solidFill>
                  <a:schemeClr val="tx1">
                    <a:lumMod val="50000"/>
                  </a:schemeClr>
                </a:solidFill>
              </a:rPr>
              <a:t>ściśle określone </a:t>
            </a:r>
            <a:r>
              <a:rPr lang="pl-PL" dirty="0" smtClean="0">
                <a:solidFill>
                  <a:schemeClr val="tx1">
                    <a:lumMod val="50000"/>
                  </a:schemeClr>
                </a:solidFill>
              </a:rPr>
              <a:t>cele, m. in.:</a:t>
            </a:r>
          </a:p>
          <a:p>
            <a:pPr marL="540000" lvl="0" indent="-216000">
              <a:spcBef>
                <a:spcPts val="600"/>
              </a:spcBef>
              <a:buFont typeface="Wingdings" panose="05000000000000000000" pitchFamily="2" charset="2"/>
              <a:buChar char="§"/>
            </a:pPr>
            <a:r>
              <a:rPr lang="pl-PL" dirty="0">
                <a:solidFill>
                  <a:schemeClr val="tx1">
                    <a:lumMod val="50000"/>
                  </a:schemeClr>
                </a:solidFill>
              </a:rPr>
              <a:t>p</a:t>
            </a:r>
            <a:r>
              <a:rPr lang="pl-PL" dirty="0" smtClean="0">
                <a:solidFill>
                  <a:schemeClr val="tx1">
                    <a:lumMod val="50000"/>
                  </a:schemeClr>
                </a:solidFill>
              </a:rPr>
              <a:t>odatek VAT </a:t>
            </a:r>
            <a:r>
              <a:rPr lang="pl-PL" dirty="0">
                <a:solidFill>
                  <a:schemeClr val="tx1">
                    <a:lumMod val="50000"/>
                  </a:schemeClr>
                </a:solidFill>
              </a:rPr>
              <a:t>do urzędu </a:t>
            </a:r>
            <a:r>
              <a:rPr lang="pl-PL" dirty="0" smtClean="0">
                <a:solidFill>
                  <a:schemeClr val="tx1">
                    <a:lumMod val="50000"/>
                  </a:schemeClr>
                </a:solidFill>
              </a:rPr>
              <a:t>skarbowego</a:t>
            </a:r>
          </a:p>
          <a:p>
            <a:pPr marL="540000" lvl="0" indent="-216000">
              <a:spcBef>
                <a:spcPts val="600"/>
              </a:spcBef>
              <a:buFont typeface="Wingdings" panose="05000000000000000000" pitchFamily="2" charset="2"/>
              <a:buChar char="§"/>
            </a:pPr>
            <a:r>
              <a:rPr lang="pl-PL" dirty="0" smtClean="0">
                <a:solidFill>
                  <a:schemeClr val="tx1">
                    <a:lumMod val="50000"/>
                  </a:schemeClr>
                </a:solidFill>
              </a:rPr>
              <a:t>VAT na rzecz kontrahenta</a:t>
            </a:r>
          </a:p>
          <a:p>
            <a:pPr marL="324000" lvl="0"/>
            <a:endParaRPr lang="pl-PL" dirty="0">
              <a:solidFill>
                <a:schemeClr val="tx1">
                  <a:lumMod val="50000"/>
                </a:schemeClr>
              </a:solidFill>
            </a:endParaRPr>
          </a:p>
          <a:p>
            <a:pPr lvl="0">
              <a:spcBef>
                <a:spcPts val="600"/>
              </a:spcBef>
            </a:pPr>
            <a:r>
              <a:rPr lang="pl-PL" dirty="0" smtClean="0">
                <a:solidFill>
                  <a:schemeClr val="tx1">
                    <a:lumMod val="50000"/>
                  </a:schemeClr>
                </a:solidFill>
              </a:rPr>
              <a:t>MPP </a:t>
            </a:r>
            <a:r>
              <a:rPr lang="pl-PL" dirty="0">
                <a:solidFill>
                  <a:schemeClr val="tx1">
                    <a:lumMod val="50000"/>
                  </a:schemeClr>
                </a:solidFill>
              </a:rPr>
              <a:t>jest </a:t>
            </a:r>
            <a:r>
              <a:rPr lang="pl-PL" b="1" dirty="0">
                <a:solidFill>
                  <a:schemeClr val="tx1">
                    <a:lumMod val="50000"/>
                  </a:schemeClr>
                </a:solidFill>
              </a:rPr>
              <a:t>dobrowolny</a:t>
            </a:r>
            <a:r>
              <a:rPr lang="pl-PL" dirty="0">
                <a:solidFill>
                  <a:schemeClr val="tx1">
                    <a:lumMod val="50000"/>
                  </a:schemeClr>
                </a:solidFill>
              </a:rPr>
              <a:t>, o jego zastosowaniu decyduje </a:t>
            </a:r>
            <a:r>
              <a:rPr lang="pl-PL" dirty="0" smtClean="0">
                <a:solidFill>
                  <a:schemeClr val="tx1">
                    <a:lumMod val="50000"/>
                  </a:schemeClr>
                </a:solidFill>
              </a:rPr>
              <a:t>nabywca </a:t>
            </a:r>
            <a:endParaRPr lang="pl-PL" dirty="0">
              <a:solidFill>
                <a:schemeClr val="tx1">
                  <a:lumMod val="50000"/>
                </a:schemeClr>
              </a:solidFill>
            </a:endParaRPr>
          </a:p>
          <a:p>
            <a:pPr lvl="0">
              <a:spcBef>
                <a:spcPts val="1800"/>
              </a:spcBef>
            </a:pPr>
            <a:r>
              <a:rPr lang="pl-PL" dirty="0" smtClean="0">
                <a:solidFill>
                  <a:schemeClr val="tx1">
                    <a:lumMod val="50000"/>
                  </a:schemeClr>
                </a:solidFill>
              </a:rPr>
              <a:t>MPP stosuje </a:t>
            </a:r>
            <a:r>
              <a:rPr lang="pl-PL" dirty="0">
                <a:solidFill>
                  <a:schemeClr val="tx1">
                    <a:lumMod val="50000"/>
                  </a:schemeClr>
                </a:solidFill>
              </a:rPr>
              <a:t>się</a:t>
            </a:r>
            <a:r>
              <a:rPr lang="pl-PL" b="1" dirty="0">
                <a:solidFill>
                  <a:schemeClr val="tx1">
                    <a:lumMod val="50000"/>
                  </a:schemeClr>
                </a:solidFill>
              </a:rPr>
              <a:t> </a:t>
            </a:r>
            <a:r>
              <a:rPr lang="pl-PL" b="1" dirty="0" smtClean="0">
                <a:solidFill>
                  <a:schemeClr val="tx1">
                    <a:lumMod val="50000"/>
                  </a:schemeClr>
                </a:solidFill>
              </a:rPr>
              <a:t>tylko w transakcjach </a:t>
            </a:r>
            <a:r>
              <a:rPr lang="pl-PL" b="1" dirty="0">
                <a:solidFill>
                  <a:schemeClr val="tx1">
                    <a:lumMod val="50000"/>
                  </a:schemeClr>
                </a:solidFill>
              </a:rPr>
              <a:t>krajowych </a:t>
            </a:r>
            <a:r>
              <a:rPr lang="pl-PL" dirty="0">
                <a:solidFill>
                  <a:schemeClr val="tx1">
                    <a:lumMod val="50000"/>
                  </a:schemeClr>
                </a:solidFill>
              </a:rPr>
              <a:t>i </a:t>
            </a:r>
            <a:r>
              <a:rPr lang="pl-PL" b="1" dirty="0">
                <a:solidFill>
                  <a:schemeClr val="tx1">
                    <a:lumMod val="50000"/>
                  </a:schemeClr>
                </a:solidFill>
              </a:rPr>
              <a:t>B2B</a:t>
            </a:r>
          </a:p>
        </p:txBody>
      </p:sp>
    </p:spTree>
    <p:extLst>
      <p:ext uri="{BB962C8B-B14F-4D97-AF65-F5344CB8AC3E}">
        <p14:creationId xmlns:p14="http://schemas.microsoft.com/office/powerpoint/2010/main" val="9391589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normAutofit/>
          </a:bodyPr>
          <a:lstStyle/>
          <a:p>
            <a:r>
              <a:rPr lang="pl-PL" altLang="pl-PL" dirty="0"/>
              <a:t>Co już </a:t>
            </a:r>
            <a:r>
              <a:rPr lang="pl-PL" altLang="pl-PL" dirty="0" smtClean="0"/>
              <a:t>działa  →  </a:t>
            </a:r>
            <a:r>
              <a:rPr lang="pl-PL" altLang="pl-PL" b="1" dirty="0" smtClean="0"/>
              <a:t>Mechanizmy wspierające</a:t>
            </a:r>
            <a:endParaRPr lang="pl-PL" b="1" dirty="0"/>
          </a:p>
        </p:txBody>
      </p:sp>
      <p:sp>
        <p:nvSpPr>
          <p:cNvPr id="4" name="Symbol zastępczy tekstu 3"/>
          <p:cNvSpPr>
            <a:spLocks noGrp="1"/>
          </p:cNvSpPr>
          <p:nvPr>
            <p:ph type="body" sz="quarter" idx="10"/>
          </p:nvPr>
        </p:nvSpPr>
        <p:spPr/>
        <p:txBody>
          <a:bodyPr/>
          <a:lstStyle/>
          <a:p>
            <a:r>
              <a:rPr lang="pl-PL" dirty="0"/>
              <a:t>Mechanizm podzielonej płatności (MPP)</a:t>
            </a:r>
          </a:p>
          <a:p>
            <a:endParaRPr lang="pl-PL" sz="3800" dirty="0"/>
          </a:p>
        </p:txBody>
      </p:sp>
      <p:sp>
        <p:nvSpPr>
          <p:cNvPr id="5" name="Symbol zastępczy zawartości 1"/>
          <p:cNvSpPr>
            <a:spLocks noGrp="1"/>
          </p:cNvSpPr>
          <p:nvPr>
            <p:ph idx="1"/>
          </p:nvPr>
        </p:nvSpPr>
        <p:spPr>
          <a:xfrm>
            <a:off x="838200" y="1916652"/>
            <a:ext cx="10169769" cy="1463044"/>
          </a:xfrm>
        </p:spPr>
        <p:txBody>
          <a:bodyPr>
            <a:noAutofit/>
          </a:bodyPr>
          <a:lstStyle/>
          <a:p>
            <a:pPr lvl="0"/>
            <a:r>
              <a:rPr lang="pl-PL" sz="2400" dirty="0"/>
              <a:t>MPP chroni uczciwych podatników przed konsekwencjami, jakie może pociągnąć za </a:t>
            </a:r>
            <a:r>
              <a:rPr lang="pl-PL" sz="2400" dirty="0" smtClean="0"/>
              <a:t>sobą ich </a:t>
            </a:r>
            <a:r>
              <a:rPr lang="pl-PL" sz="2400" dirty="0"/>
              <a:t>nieświadomy udział w procesie wyłudzania podatku VAT</a:t>
            </a:r>
          </a:p>
          <a:p>
            <a:pPr lvl="0"/>
            <a:r>
              <a:rPr lang="pl-PL" sz="2400" dirty="0" smtClean="0"/>
              <a:t>Co zyska przedsiębiorca</a:t>
            </a:r>
            <a:r>
              <a:rPr lang="pl-PL" sz="2400" b="1" dirty="0" smtClean="0"/>
              <a:t>:</a:t>
            </a:r>
            <a:endParaRPr lang="pl-PL" sz="2400" dirty="0"/>
          </a:p>
          <a:p>
            <a:pPr marL="0" lvl="0" indent="0">
              <a:buNone/>
            </a:pPr>
            <a:endParaRPr lang="pl-PL" dirty="0"/>
          </a:p>
        </p:txBody>
      </p:sp>
      <p:cxnSp>
        <p:nvCxnSpPr>
          <p:cNvPr id="8" name="Łącznik prosty 7"/>
          <p:cNvCxnSpPr/>
          <p:nvPr/>
        </p:nvCxnSpPr>
        <p:spPr>
          <a:xfrm>
            <a:off x="936812" y="1507275"/>
            <a:ext cx="99194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Obrazek" descr="Obrazek"/>
          <p:cNvPicPr>
            <a:picLocks noChangeAspect="1"/>
          </p:cNvPicPr>
          <p:nvPr/>
        </p:nvPicPr>
        <p:blipFill>
          <a:blip r:embed="rId3">
            <a:extLst/>
          </a:blip>
          <a:stretch>
            <a:fillRect/>
          </a:stretch>
        </p:blipFill>
        <p:spPr>
          <a:xfrm>
            <a:off x="1739238" y="4248457"/>
            <a:ext cx="241962" cy="241962"/>
          </a:xfrm>
          <a:prstGeom prst="rect">
            <a:avLst/>
          </a:prstGeom>
          <a:ln w="12700">
            <a:miter lim="400000"/>
          </a:ln>
        </p:spPr>
      </p:pic>
      <p:pic>
        <p:nvPicPr>
          <p:cNvPr id="12" name="Obrazek" descr="Obrazek"/>
          <p:cNvPicPr>
            <a:picLocks noChangeAspect="1"/>
          </p:cNvPicPr>
          <p:nvPr/>
        </p:nvPicPr>
        <p:blipFill>
          <a:blip r:embed="rId3">
            <a:extLst/>
          </a:blip>
          <a:stretch>
            <a:fillRect/>
          </a:stretch>
        </p:blipFill>
        <p:spPr>
          <a:xfrm>
            <a:off x="1743271" y="5484028"/>
            <a:ext cx="241962" cy="241962"/>
          </a:xfrm>
          <a:prstGeom prst="rect">
            <a:avLst/>
          </a:prstGeom>
          <a:ln w="12700">
            <a:miter lim="400000"/>
          </a:ln>
        </p:spPr>
      </p:pic>
      <p:sp>
        <p:nvSpPr>
          <p:cNvPr id="10" name="pole tekstowe 9"/>
          <p:cNvSpPr txBox="1"/>
          <p:nvPr/>
        </p:nvSpPr>
        <p:spPr>
          <a:xfrm>
            <a:off x="1981200" y="3681227"/>
            <a:ext cx="9233645" cy="2118529"/>
          </a:xfrm>
          <a:prstGeom prst="rect">
            <a:avLst/>
          </a:prstGeom>
          <a:noFill/>
        </p:spPr>
        <p:txBody>
          <a:bodyPr wrap="square" rtlCol="0">
            <a:spAutoFit/>
          </a:bodyPr>
          <a:lstStyle/>
          <a:p>
            <a:pPr>
              <a:lnSpc>
                <a:spcPct val="150000"/>
              </a:lnSpc>
            </a:pPr>
            <a:r>
              <a:rPr lang="pl-PL" dirty="0">
                <a:solidFill>
                  <a:schemeClr val="tx1">
                    <a:lumMod val="50000"/>
                  </a:schemeClr>
                </a:solidFill>
              </a:rPr>
              <a:t>i</a:t>
            </a:r>
            <a:r>
              <a:rPr lang="pl-PL" dirty="0" smtClean="0">
                <a:solidFill>
                  <a:schemeClr val="tx1">
                    <a:lumMod val="50000"/>
                  </a:schemeClr>
                </a:solidFill>
              </a:rPr>
              <a:t>stotna przesłanka </a:t>
            </a:r>
            <a:r>
              <a:rPr lang="pl-PL" b="1" dirty="0" smtClean="0">
                <a:solidFill>
                  <a:schemeClr val="tx2"/>
                </a:solidFill>
              </a:rPr>
              <a:t>dochowania </a:t>
            </a:r>
            <a:r>
              <a:rPr lang="pl-PL" b="1" dirty="0">
                <a:solidFill>
                  <a:schemeClr val="tx2"/>
                </a:solidFill>
              </a:rPr>
              <a:t>należytej staranności</a:t>
            </a:r>
          </a:p>
          <a:p>
            <a:pPr>
              <a:lnSpc>
                <a:spcPct val="150000"/>
              </a:lnSpc>
            </a:pPr>
            <a:r>
              <a:rPr lang="pl-PL" dirty="0">
                <a:solidFill>
                  <a:schemeClr val="tx1">
                    <a:lumMod val="50000"/>
                  </a:schemeClr>
                </a:solidFill>
              </a:rPr>
              <a:t>b</a:t>
            </a:r>
            <a:r>
              <a:rPr lang="pl-PL" dirty="0" smtClean="0">
                <a:solidFill>
                  <a:schemeClr val="tx1">
                    <a:lumMod val="50000"/>
                  </a:schemeClr>
                </a:solidFill>
              </a:rPr>
              <a:t>rak odpowiedzialności solidarnej i dodatkowego zobowiązania podatkowego </a:t>
            </a:r>
            <a:endParaRPr lang="pl-PL" dirty="0">
              <a:solidFill>
                <a:schemeClr val="tx1">
                  <a:lumMod val="50000"/>
                </a:schemeClr>
              </a:solidFill>
            </a:endParaRPr>
          </a:p>
          <a:p>
            <a:pPr>
              <a:lnSpc>
                <a:spcPct val="150000"/>
              </a:lnSpc>
            </a:pPr>
            <a:r>
              <a:rPr lang="pl-PL" dirty="0" smtClean="0">
                <a:solidFill>
                  <a:schemeClr val="tx1">
                    <a:lumMod val="50000"/>
                  </a:schemeClr>
                </a:solidFill>
              </a:rPr>
              <a:t>niestosowanie150</a:t>
            </a:r>
            <a:r>
              <a:rPr lang="pl-PL" dirty="0">
                <a:solidFill>
                  <a:schemeClr val="tx1">
                    <a:lumMod val="50000"/>
                  </a:schemeClr>
                </a:solidFill>
              </a:rPr>
              <a:t>% stawki odsetek za zwłokę</a:t>
            </a:r>
          </a:p>
          <a:p>
            <a:pPr>
              <a:lnSpc>
                <a:spcPct val="150000"/>
              </a:lnSpc>
            </a:pPr>
            <a:r>
              <a:rPr lang="pl-PL" dirty="0" smtClean="0">
                <a:solidFill>
                  <a:schemeClr val="tx1">
                    <a:lumMod val="50000"/>
                  </a:schemeClr>
                </a:solidFill>
              </a:rPr>
              <a:t>obniżenie kwoty </a:t>
            </a:r>
            <a:r>
              <a:rPr lang="pl-PL" dirty="0">
                <a:solidFill>
                  <a:schemeClr val="tx1">
                    <a:lumMod val="50000"/>
                  </a:schemeClr>
                </a:solidFill>
              </a:rPr>
              <a:t>zobowiązania – tzw. </a:t>
            </a:r>
            <a:r>
              <a:rPr lang="pl-PL" b="1" dirty="0">
                <a:solidFill>
                  <a:schemeClr val="tx1">
                    <a:lumMod val="50000"/>
                  </a:schemeClr>
                </a:solidFill>
              </a:rPr>
              <a:t>skonto </a:t>
            </a:r>
          </a:p>
          <a:p>
            <a:pPr>
              <a:lnSpc>
                <a:spcPct val="150000"/>
              </a:lnSpc>
            </a:pPr>
            <a:r>
              <a:rPr lang="pl-PL" dirty="0" smtClean="0">
                <a:solidFill>
                  <a:schemeClr val="tx1">
                    <a:lumMod val="50000"/>
                  </a:schemeClr>
                </a:solidFill>
              </a:rPr>
              <a:t>zwrot różnicy </a:t>
            </a:r>
            <a:r>
              <a:rPr lang="pl-PL" dirty="0">
                <a:solidFill>
                  <a:schemeClr val="tx1">
                    <a:lumMod val="50000"/>
                  </a:schemeClr>
                </a:solidFill>
              </a:rPr>
              <a:t>podatku w przyspieszonym terminie – 25 dni</a:t>
            </a:r>
          </a:p>
        </p:txBody>
      </p:sp>
      <p:pic>
        <p:nvPicPr>
          <p:cNvPr id="15" name="Obrazek" descr="Obrazek"/>
          <p:cNvPicPr>
            <a:picLocks noChangeAspect="1"/>
          </p:cNvPicPr>
          <p:nvPr/>
        </p:nvPicPr>
        <p:blipFill>
          <a:blip r:embed="rId3">
            <a:extLst/>
          </a:blip>
          <a:stretch>
            <a:fillRect/>
          </a:stretch>
        </p:blipFill>
        <p:spPr>
          <a:xfrm>
            <a:off x="1739238" y="4661854"/>
            <a:ext cx="241962" cy="241962"/>
          </a:xfrm>
          <a:prstGeom prst="rect">
            <a:avLst/>
          </a:prstGeom>
          <a:ln w="12700">
            <a:miter lim="400000"/>
          </a:ln>
        </p:spPr>
      </p:pic>
      <p:pic>
        <p:nvPicPr>
          <p:cNvPr id="16" name="Obrazek" descr="Obrazek"/>
          <p:cNvPicPr>
            <a:picLocks noChangeAspect="1"/>
          </p:cNvPicPr>
          <p:nvPr/>
        </p:nvPicPr>
        <p:blipFill>
          <a:blip r:embed="rId3">
            <a:extLst/>
          </a:blip>
          <a:stretch>
            <a:fillRect/>
          </a:stretch>
        </p:blipFill>
        <p:spPr>
          <a:xfrm>
            <a:off x="1739238" y="5081314"/>
            <a:ext cx="241962" cy="241962"/>
          </a:xfrm>
          <a:prstGeom prst="rect">
            <a:avLst/>
          </a:prstGeom>
          <a:ln w="12700">
            <a:miter lim="400000"/>
          </a:ln>
        </p:spPr>
      </p:pic>
      <p:pic>
        <p:nvPicPr>
          <p:cNvPr id="17" name="Obrazek" descr="Obrazek"/>
          <p:cNvPicPr>
            <a:picLocks noChangeAspect="1"/>
          </p:cNvPicPr>
          <p:nvPr/>
        </p:nvPicPr>
        <p:blipFill>
          <a:blip r:embed="rId3">
            <a:extLst/>
          </a:blip>
          <a:stretch>
            <a:fillRect/>
          </a:stretch>
        </p:blipFill>
        <p:spPr>
          <a:xfrm>
            <a:off x="1739238" y="3823337"/>
            <a:ext cx="241962" cy="241962"/>
          </a:xfrm>
          <a:prstGeom prst="rect">
            <a:avLst/>
          </a:prstGeom>
          <a:ln w="12700">
            <a:miter lim="400000"/>
          </a:ln>
        </p:spPr>
      </p:pic>
    </p:spTree>
    <p:extLst>
      <p:ext uri="{BB962C8B-B14F-4D97-AF65-F5344CB8AC3E}">
        <p14:creationId xmlns:p14="http://schemas.microsoft.com/office/powerpoint/2010/main" val="34529048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txBox="1">
            <a:spLocks/>
          </p:cNvSpPr>
          <p:nvPr/>
        </p:nvSpPr>
        <p:spPr>
          <a:xfrm>
            <a:off x="3995353" y="2941655"/>
            <a:ext cx="5443921" cy="890331"/>
          </a:xfrm>
          <a:prstGeom prst="rect">
            <a:avLst/>
          </a:prstGeom>
        </p:spPr>
        <p:txBody>
          <a:bodyPr/>
          <a:lstStyle>
            <a:lvl1pPr algn="l" defTabSz="914400" rtl="0" eaLnBrk="1" latinLnBrk="0" hangingPunct="1">
              <a:lnSpc>
                <a:spcPct val="90000"/>
              </a:lnSpc>
              <a:spcBef>
                <a:spcPct val="0"/>
              </a:spcBef>
              <a:buNone/>
              <a:defRPr sz="2800" kern="1200">
                <a:solidFill>
                  <a:schemeClr val="tx1"/>
                </a:solidFill>
                <a:latin typeface="Helvetica" panose="020B0604020202020204" pitchFamily="34" charset="0"/>
                <a:ea typeface="+mj-ea"/>
                <a:cs typeface="Helvetica" panose="020B0604020202020204" pitchFamily="34" charset="0"/>
              </a:defRPr>
            </a:lvl1pPr>
          </a:lstStyle>
          <a:p>
            <a:r>
              <a:rPr lang="pl-PL" sz="3600" dirty="0">
                <a:solidFill>
                  <a:schemeClr val="tx1">
                    <a:lumMod val="50000"/>
                  </a:schemeClr>
                </a:solidFill>
              </a:rPr>
              <a:t>Co jeszcze planujemy</a:t>
            </a:r>
          </a:p>
        </p:txBody>
      </p:sp>
      <p:sp>
        <p:nvSpPr>
          <p:cNvPr id="6" name="Teleskop"/>
          <p:cNvSpPr/>
          <p:nvPr/>
        </p:nvSpPr>
        <p:spPr>
          <a:xfrm>
            <a:off x="879134" y="3397514"/>
            <a:ext cx="2916194" cy="3486250"/>
          </a:xfrm>
          <a:custGeom>
            <a:avLst/>
            <a:gdLst/>
            <a:ahLst/>
            <a:cxnLst>
              <a:cxn ang="0">
                <a:pos x="wd2" y="hd2"/>
              </a:cxn>
              <a:cxn ang="5400000">
                <a:pos x="wd2" y="hd2"/>
              </a:cxn>
              <a:cxn ang="10800000">
                <a:pos x="wd2" y="hd2"/>
              </a:cxn>
              <a:cxn ang="16200000">
                <a:pos x="wd2" y="hd2"/>
              </a:cxn>
            </a:cxnLst>
            <a:rect l="0" t="0" r="r" b="b"/>
            <a:pathLst>
              <a:path w="21600" h="21600" extrusionOk="0">
                <a:moveTo>
                  <a:pt x="19326" y="0"/>
                </a:moveTo>
                <a:lnTo>
                  <a:pt x="16276" y="1451"/>
                </a:lnTo>
                <a:lnTo>
                  <a:pt x="18550" y="4798"/>
                </a:lnTo>
                <a:lnTo>
                  <a:pt x="21600" y="3348"/>
                </a:lnTo>
                <a:lnTo>
                  <a:pt x="19326" y="0"/>
                </a:lnTo>
                <a:close/>
                <a:moveTo>
                  <a:pt x="15925" y="2086"/>
                </a:moveTo>
                <a:lnTo>
                  <a:pt x="2336" y="8535"/>
                </a:lnTo>
                <a:lnTo>
                  <a:pt x="2887" y="9345"/>
                </a:lnTo>
                <a:lnTo>
                  <a:pt x="1596" y="9345"/>
                </a:lnTo>
                <a:lnTo>
                  <a:pt x="1001" y="8453"/>
                </a:lnTo>
                <a:lnTo>
                  <a:pt x="0" y="8929"/>
                </a:lnTo>
                <a:lnTo>
                  <a:pt x="978" y="10383"/>
                </a:lnTo>
                <a:lnTo>
                  <a:pt x="3593" y="10383"/>
                </a:lnTo>
                <a:lnTo>
                  <a:pt x="4111" y="11144"/>
                </a:lnTo>
                <a:lnTo>
                  <a:pt x="9812" y="8436"/>
                </a:lnTo>
                <a:lnTo>
                  <a:pt x="9812" y="10059"/>
                </a:lnTo>
                <a:lnTo>
                  <a:pt x="13335" y="10059"/>
                </a:lnTo>
                <a:lnTo>
                  <a:pt x="13335" y="6762"/>
                </a:lnTo>
                <a:lnTo>
                  <a:pt x="17700" y="4696"/>
                </a:lnTo>
                <a:lnTo>
                  <a:pt x="15925" y="2086"/>
                </a:lnTo>
                <a:close/>
                <a:moveTo>
                  <a:pt x="7753" y="10636"/>
                </a:moveTo>
                <a:lnTo>
                  <a:pt x="7753" y="11932"/>
                </a:lnTo>
                <a:lnTo>
                  <a:pt x="8695" y="11932"/>
                </a:lnTo>
                <a:lnTo>
                  <a:pt x="3938" y="21600"/>
                </a:lnTo>
                <a:lnTo>
                  <a:pt x="4852" y="21600"/>
                </a:lnTo>
                <a:lnTo>
                  <a:pt x="10589" y="11932"/>
                </a:lnTo>
                <a:lnTo>
                  <a:pt x="10591" y="11932"/>
                </a:lnTo>
                <a:lnTo>
                  <a:pt x="10997" y="21600"/>
                </a:lnTo>
                <a:lnTo>
                  <a:pt x="11911" y="21600"/>
                </a:lnTo>
                <a:lnTo>
                  <a:pt x="12483" y="11983"/>
                </a:lnTo>
                <a:lnTo>
                  <a:pt x="18189" y="21600"/>
                </a:lnTo>
                <a:lnTo>
                  <a:pt x="19105" y="21600"/>
                </a:lnTo>
                <a:lnTo>
                  <a:pt x="14348" y="11932"/>
                </a:lnTo>
                <a:lnTo>
                  <a:pt x="15183" y="11932"/>
                </a:lnTo>
                <a:lnTo>
                  <a:pt x="15183" y="10636"/>
                </a:lnTo>
                <a:lnTo>
                  <a:pt x="7753" y="10636"/>
                </a:lnTo>
                <a:close/>
              </a:path>
            </a:pathLst>
          </a:custGeom>
          <a:solidFill>
            <a:schemeClr val="tx2"/>
          </a:solidFill>
          <a:ln w="12700">
            <a:miter lim="400000"/>
          </a:ln>
        </p:spPr>
        <p:txBody>
          <a:bodyPr lIns="0" tIns="0" rIns="0" bIns="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defRPr sz="3200" b="0">
                <a:solidFill>
                  <a:srgbClr val="FFFFFF"/>
                </a:solidFill>
                <a:latin typeface="+mn-lt"/>
                <a:ea typeface="+mn-ea"/>
                <a:cs typeface="+mn-cs"/>
                <a:sym typeface="Helvetica Neue Medium"/>
              </a:defRPr>
            </a:pPr>
            <a:endParaRPr/>
          </a:p>
        </p:txBody>
      </p:sp>
    </p:spTree>
    <p:extLst>
      <p:ext uri="{BB962C8B-B14F-4D97-AF65-F5344CB8AC3E}">
        <p14:creationId xmlns:p14="http://schemas.microsoft.com/office/powerpoint/2010/main" val="3859149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838199" y="2516074"/>
            <a:ext cx="8669215" cy="1575280"/>
          </a:xfrm>
        </p:spPr>
        <p:txBody>
          <a:bodyPr>
            <a:noAutofit/>
          </a:bodyPr>
          <a:lstStyle/>
          <a:p>
            <a:pPr marL="0" lvl="0" indent="0">
              <a:buNone/>
            </a:pPr>
            <a:r>
              <a:rPr lang="pl-PL" sz="2400" dirty="0" smtClean="0"/>
              <a:t>Wszystkie firmy przesyłają JPK_VAT, dlatego           </a:t>
            </a:r>
            <a:r>
              <a:rPr lang="pl-PL" sz="3600" b="1" dirty="0" smtClean="0"/>
              <a:t>możemy zrezygnować z deklaracji VAT</a:t>
            </a:r>
            <a:endParaRPr lang="pl-PL" sz="3200" b="1" dirty="0"/>
          </a:p>
        </p:txBody>
      </p:sp>
      <p:sp>
        <p:nvSpPr>
          <p:cNvPr id="3" name="Symbol zastępczy tekstu 2"/>
          <p:cNvSpPr>
            <a:spLocks noGrp="1"/>
          </p:cNvSpPr>
          <p:nvPr>
            <p:ph type="body" sz="quarter" idx="10"/>
          </p:nvPr>
        </p:nvSpPr>
        <p:spPr/>
        <p:txBody>
          <a:bodyPr/>
          <a:lstStyle/>
          <a:p>
            <a:pPr lvl="0"/>
            <a:r>
              <a:rPr lang="pl-PL" dirty="0" smtClean="0"/>
              <a:t>Rezygnacja z deklaracji VAT</a:t>
            </a:r>
            <a:endParaRPr lang="pl-PL" dirty="0"/>
          </a:p>
          <a:p>
            <a:endParaRPr lang="pl-PL" dirty="0"/>
          </a:p>
        </p:txBody>
      </p:sp>
      <p:sp>
        <p:nvSpPr>
          <p:cNvPr id="4" name="Tytuł 3"/>
          <p:cNvSpPr>
            <a:spLocks noGrp="1"/>
          </p:cNvSpPr>
          <p:nvPr>
            <p:ph type="title"/>
          </p:nvPr>
        </p:nvSpPr>
        <p:spPr/>
        <p:txBody>
          <a:bodyPr/>
          <a:lstStyle/>
          <a:p>
            <a:r>
              <a:rPr lang="pl-PL" altLang="pl-PL" dirty="0" smtClean="0"/>
              <a:t>Co jeszcze planujemy → </a:t>
            </a:r>
            <a:r>
              <a:rPr lang="pl-PL" b="1" dirty="0" smtClean="0"/>
              <a:t>Podatkowe </a:t>
            </a:r>
            <a:r>
              <a:rPr lang="pl-PL" b="1" dirty="0"/>
              <a:t>zmiany ułatwiające firmom działanie</a:t>
            </a:r>
            <a:endParaRPr lang="pl-PL" dirty="0"/>
          </a:p>
        </p:txBody>
      </p:sp>
      <p:sp>
        <p:nvSpPr>
          <p:cNvPr id="6" name="pole tekstowe 5"/>
          <p:cNvSpPr txBox="1"/>
          <p:nvPr/>
        </p:nvSpPr>
        <p:spPr>
          <a:xfrm>
            <a:off x="1981200" y="4275528"/>
            <a:ext cx="9233645" cy="369332"/>
          </a:xfrm>
          <a:prstGeom prst="rect">
            <a:avLst/>
          </a:prstGeom>
          <a:noFill/>
        </p:spPr>
        <p:txBody>
          <a:bodyPr wrap="square" rtlCol="0">
            <a:spAutoFit/>
          </a:bodyPr>
          <a:lstStyle/>
          <a:p>
            <a:pPr lvl="0">
              <a:spcBef>
                <a:spcPts val="1200"/>
              </a:spcBef>
            </a:pPr>
            <a:r>
              <a:rPr lang="pl-PL" dirty="0" smtClean="0">
                <a:solidFill>
                  <a:schemeClr val="tx1">
                    <a:lumMod val="50000"/>
                  </a:schemeClr>
                </a:solidFill>
              </a:rPr>
              <a:t>planujemy </a:t>
            </a:r>
            <a:r>
              <a:rPr lang="pl-PL" b="1" dirty="0" smtClean="0">
                <a:solidFill>
                  <a:schemeClr val="tx2"/>
                </a:solidFill>
              </a:rPr>
              <a:t>od 2019 r. zwolnić </a:t>
            </a:r>
            <a:r>
              <a:rPr lang="pl-PL" dirty="0" smtClean="0">
                <a:solidFill>
                  <a:schemeClr val="tx1">
                    <a:lumMod val="50000"/>
                  </a:schemeClr>
                </a:solidFill>
              </a:rPr>
              <a:t>firmy </a:t>
            </a:r>
            <a:r>
              <a:rPr lang="pl-PL" b="1" dirty="0" smtClean="0">
                <a:solidFill>
                  <a:schemeClr val="tx2"/>
                </a:solidFill>
              </a:rPr>
              <a:t>z tego obowiązku</a:t>
            </a:r>
            <a:endParaRPr lang="pl-PL" b="1" dirty="0">
              <a:solidFill>
                <a:schemeClr val="tx2"/>
              </a:solidFill>
            </a:endParaRPr>
          </a:p>
        </p:txBody>
      </p:sp>
      <p:pic>
        <p:nvPicPr>
          <p:cNvPr id="7" name="Obrazek" descr="Obrazek"/>
          <p:cNvPicPr>
            <a:picLocks noChangeAspect="1"/>
          </p:cNvPicPr>
          <p:nvPr/>
        </p:nvPicPr>
        <p:blipFill>
          <a:blip r:embed="rId3">
            <a:extLst/>
          </a:blip>
          <a:stretch>
            <a:fillRect/>
          </a:stretch>
        </p:blipFill>
        <p:spPr>
          <a:xfrm>
            <a:off x="1739238" y="4358993"/>
            <a:ext cx="241962" cy="241962"/>
          </a:xfrm>
          <a:prstGeom prst="rect">
            <a:avLst/>
          </a:prstGeom>
          <a:ln w="12700">
            <a:miter lim="400000"/>
          </a:ln>
        </p:spPr>
      </p:pic>
    </p:spTree>
    <p:extLst>
      <p:ext uri="{BB962C8B-B14F-4D97-AF65-F5344CB8AC3E}">
        <p14:creationId xmlns:p14="http://schemas.microsoft.com/office/powerpoint/2010/main" val="20096282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838199" y="1918200"/>
            <a:ext cx="10169769" cy="2919483"/>
          </a:xfrm>
        </p:spPr>
        <p:txBody>
          <a:bodyPr>
            <a:noAutofit/>
          </a:bodyPr>
          <a:lstStyle/>
          <a:p>
            <a:pPr marL="0" lvl="0" indent="0">
              <a:buNone/>
            </a:pPr>
            <a:r>
              <a:rPr lang="pl-PL" sz="2400" dirty="0" smtClean="0"/>
              <a:t>Pracujemy nad zmianami, które mają na celu uproszczenie systemu stawek VAT i obejmują:</a:t>
            </a:r>
          </a:p>
          <a:p>
            <a:pPr lvl="1">
              <a:spcBef>
                <a:spcPts val="1200"/>
              </a:spcBef>
            </a:pPr>
            <a:r>
              <a:rPr lang="pl-PL" sz="2400" dirty="0" smtClean="0"/>
              <a:t>zmianę sposobu identyfikowania towarów i usług na potrzeby VAT</a:t>
            </a:r>
          </a:p>
          <a:p>
            <a:pPr lvl="1">
              <a:spcBef>
                <a:spcPts val="1200"/>
              </a:spcBef>
            </a:pPr>
            <a:r>
              <a:rPr lang="pl-PL" sz="2400" dirty="0" smtClean="0"/>
              <a:t>stworzenie prostej i przejrzystej matrycy stawek VAT</a:t>
            </a:r>
          </a:p>
          <a:p>
            <a:pPr lvl="1">
              <a:spcBef>
                <a:spcPts val="1200"/>
              </a:spcBef>
            </a:pPr>
            <a:r>
              <a:rPr lang="pl-PL" sz="2400" dirty="0" smtClean="0"/>
              <a:t>wprowadzenie instrumentów zapewniających podatnikom ochronę               w zakresie stosowania przepisów dotyczących stawek VAT</a:t>
            </a:r>
          </a:p>
        </p:txBody>
      </p:sp>
      <p:sp>
        <p:nvSpPr>
          <p:cNvPr id="3" name="Symbol zastępczy tekstu 2"/>
          <p:cNvSpPr>
            <a:spLocks noGrp="1"/>
          </p:cNvSpPr>
          <p:nvPr>
            <p:ph type="body" sz="quarter" idx="10"/>
          </p:nvPr>
        </p:nvSpPr>
        <p:spPr/>
        <p:txBody>
          <a:bodyPr/>
          <a:lstStyle/>
          <a:p>
            <a:pPr lvl="0"/>
            <a:r>
              <a:rPr lang="pl-PL" dirty="0" smtClean="0"/>
              <a:t>Nowa matryca stawek VAT</a:t>
            </a:r>
            <a:endParaRPr lang="pl-PL" dirty="0"/>
          </a:p>
          <a:p>
            <a:endParaRPr lang="pl-PL" dirty="0"/>
          </a:p>
        </p:txBody>
      </p:sp>
      <p:sp>
        <p:nvSpPr>
          <p:cNvPr id="4" name="Tytuł 3"/>
          <p:cNvSpPr>
            <a:spLocks noGrp="1"/>
          </p:cNvSpPr>
          <p:nvPr>
            <p:ph type="title"/>
          </p:nvPr>
        </p:nvSpPr>
        <p:spPr/>
        <p:txBody>
          <a:bodyPr/>
          <a:lstStyle/>
          <a:p>
            <a:r>
              <a:rPr lang="pl-PL" altLang="pl-PL" dirty="0" smtClean="0"/>
              <a:t>Co jeszcze planujemy → </a:t>
            </a:r>
            <a:r>
              <a:rPr lang="pl-PL" b="1" dirty="0" smtClean="0"/>
              <a:t>Podatkowe </a:t>
            </a:r>
            <a:r>
              <a:rPr lang="pl-PL" b="1" dirty="0"/>
              <a:t>zmiany ułatwiające firmom działanie</a:t>
            </a:r>
            <a:endParaRPr lang="pl-PL" dirty="0"/>
          </a:p>
        </p:txBody>
      </p:sp>
      <p:sp>
        <p:nvSpPr>
          <p:cNvPr id="6" name="pole tekstowe 5"/>
          <p:cNvSpPr txBox="1"/>
          <p:nvPr/>
        </p:nvSpPr>
        <p:spPr>
          <a:xfrm>
            <a:off x="2614243" y="4861129"/>
            <a:ext cx="8358554" cy="923330"/>
          </a:xfrm>
          <a:prstGeom prst="rect">
            <a:avLst/>
          </a:prstGeom>
          <a:noFill/>
        </p:spPr>
        <p:txBody>
          <a:bodyPr wrap="square" rtlCol="0">
            <a:spAutoFit/>
          </a:bodyPr>
          <a:lstStyle/>
          <a:p>
            <a:pPr lvl="0">
              <a:spcBef>
                <a:spcPts val="1200"/>
              </a:spcBef>
            </a:pPr>
            <a:r>
              <a:rPr lang="pl-PL" dirty="0" smtClean="0">
                <a:solidFill>
                  <a:schemeClr val="tx1">
                    <a:lumMod val="50000"/>
                  </a:schemeClr>
                </a:solidFill>
              </a:rPr>
              <a:t>dzięki temu podatnicy będą mieli większą pewność, co do stosowania przepisów podatkowych. To ograniczy liczbę sporów w zakresie stosowania właściwych stawek podatku VAT</a:t>
            </a:r>
            <a:endParaRPr lang="pl-PL" b="1" dirty="0">
              <a:solidFill>
                <a:schemeClr val="tx2"/>
              </a:solidFill>
            </a:endParaRPr>
          </a:p>
        </p:txBody>
      </p:sp>
      <p:pic>
        <p:nvPicPr>
          <p:cNvPr id="7" name="Obrazek" descr="Obrazek"/>
          <p:cNvPicPr>
            <a:picLocks noChangeAspect="1"/>
          </p:cNvPicPr>
          <p:nvPr/>
        </p:nvPicPr>
        <p:blipFill>
          <a:blip r:embed="rId3">
            <a:extLst/>
          </a:blip>
          <a:stretch>
            <a:fillRect/>
          </a:stretch>
        </p:blipFill>
        <p:spPr>
          <a:xfrm>
            <a:off x="2325946" y="4923277"/>
            <a:ext cx="241962" cy="241962"/>
          </a:xfrm>
          <a:prstGeom prst="rect">
            <a:avLst/>
          </a:prstGeom>
          <a:ln w="12700">
            <a:miter lim="400000"/>
          </a:ln>
        </p:spPr>
      </p:pic>
    </p:spTree>
    <p:extLst>
      <p:ext uri="{BB962C8B-B14F-4D97-AF65-F5344CB8AC3E}">
        <p14:creationId xmlns:p14="http://schemas.microsoft.com/office/powerpoint/2010/main" val="37655551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838199" y="2133962"/>
            <a:ext cx="10040816" cy="1593975"/>
          </a:xfrm>
        </p:spPr>
        <p:txBody>
          <a:bodyPr>
            <a:normAutofit/>
          </a:bodyPr>
          <a:lstStyle/>
          <a:p>
            <a:pPr marL="0" lvl="0" indent="0">
              <a:buNone/>
            </a:pPr>
            <a:r>
              <a:rPr lang="pl-PL" sz="2400" dirty="0" smtClean="0"/>
              <a:t>Wprowadzamy </a:t>
            </a:r>
            <a:r>
              <a:rPr lang="pl-PL" sz="2400" dirty="0"/>
              <a:t>nowe rozwiązanie w systemie kas rejestrujących</a:t>
            </a:r>
            <a:r>
              <a:rPr lang="pl-PL" sz="2400" dirty="0" smtClean="0"/>
              <a:t>, </a:t>
            </a:r>
            <a:br>
              <a:rPr lang="pl-PL" sz="2400" dirty="0" smtClean="0"/>
            </a:br>
            <a:r>
              <a:rPr lang="pl-PL" sz="2400" dirty="0" smtClean="0"/>
              <a:t>tzw</a:t>
            </a:r>
            <a:r>
              <a:rPr lang="pl-PL" sz="2400" dirty="0"/>
              <a:t>. </a:t>
            </a:r>
            <a:r>
              <a:rPr lang="pl-PL" sz="2400" b="1" dirty="0"/>
              <a:t>kasy on-line</a:t>
            </a:r>
            <a:r>
              <a:rPr lang="pl-PL" sz="2400" dirty="0"/>
              <a:t>, które będą miały wbudowaną funkcjonalność umożliwiającą </a:t>
            </a:r>
            <a:r>
              <a:rPr lang="pl-PL" sz="2400" dirty="0" smtClean="0"/>
              <a:t>zautomatyzowany i </a:t>
            </a:r>
            <a:r>
              <a:rPr lang="pl-PL" sz="2400" dirty="0"/>
              <a:t>bezpośredni przesył danych </a:t>
            </a:r>
            <a:r>
              <a:rPr lang="pl-PL" sz="2400" dirty="0" smtClean="0"/>
              <a:t/>
            </a:r>
            <a:br>
              <a:rPr lang="pl-PL" sz="2400" dirty="0" smtClean="0"/>
            </a:br>
            <a:r>
              <a:rPr lang="pl-PL" sz="2400" dirty="0" smtClean="0"/>
              <a:t>z </a:t>
            </a:r>
            <a:r>
              <a:rPr lang="pl-PL" sz="2400" dirty="0"/>
              <a:t>kasy rejestrującej do Centralnego Repozytorium </a:t>
            </a:r>
            <a:r>
              <a:rPr lang="pl-PL" sz="2400" dirty="0" smtClean="0"/>
              <a:t>Kas</a:t>
            </a:r>
            <a:endParaRPr lang="pl-PL" sz="2400" dirty="0"/>
          </a:p>
          <a:p>
            <a:pPr marL="0" lvl="0" indent="0" algn="just">
              <a:buNone/>
            </a:pPr>
            <a:endParaRPr lang="pl-PL" dirty="0" smtClean="0"/>
          </a:p>
        </p:txBody>
      </p:sp>
      <p:sp>
        <p:nvSpPr>
          <p:cNvPr id="3" name="Symbol zastępczy tekstu 2"/>
          <p:cNvSpPr>
            <a:spLocks noGrp="1"/>
          </p:cNvSpPr>
          <p:nvPr>
            <p:ph type="body" sz="quarter" idx="10"/>
          </p:nvPr>
        </p:nvSpPr>
        <p:spPr/>
        <p:txBody>
          <a:bodyPr/>
          <a:lstStyle/>
          <a:p>
            <a:r>
              <a:rPr lang="pl-PL" dirty="0"/>
              <a:t>Kasy on-</a:t>
            </a:r>
            <a:r>
              <a:rPr lang="pl-PL" dirty="0" err="1"/>
              <a:t>line</a:t>
            </a:r>
            <a:endParaRPr lang="pl-PL" sz="3800" dirty="0"/>
          </a:p>
          <a:p>
            <a:endParaRPr lang="pl-PL" dirty="0"/>
          </a:p>
        </p:txBody>
      </p:sp>
      <p:sp>
        <p:nvSpPr>
          <p:cNvPr id="4" name="Tytuł 3"/>
          <p:cNvSpPr>
            <a:spLocks noGrp="1"/>
          </p:cNvSpPr>
          <p:nvPr>
            <p:ph type="title"/>
          </p:nvPr>
        </p:nvSpPr>
        <p:spPr/>
        <p:txBody>
          <a:bodyPr/>
          <a:lstStyle/>
          <a:p>
            <a:r>
              <a:rPr lang="pl-PL" altLang="pl-PL" dirty="0"/>
              <a:t>Co jeszcze planujemy → </a:t>
            </a:r>
            <a:r>
              <a:rPr lang="pl-PL" b="1" dirty="0"/>
              <a:t>Podatkowe zmiany ułatwiające firmom działanie</a:t>
            </a:r>
            <a:endParaRPr lang="pl-PL" dirty="0"/>
          </a:p>
        </p:txBody>
      </p:sp>
      <p:sp>
        <p:nvSpPr>
          <p:cNvPr id="6" name="pole tekstowe 5"/>
          <p:cNvSpPr txBox="1"/>
          <p:nvPr/>
        </p:nvSpPr>
        <p:spPr>
          <a:xfrm>
            <a:off x="1934308" y="4065452"/>
            <a:ext cx="7596554" cy="646331"/>
          </a:xfrm>
          <a:prstGeom prst="rect">
            <a:avLst/>
          </a:prstGeom>
          <a:noFill/>
        </p:spPr>
        <p:txBody>
          <a:bodyPr wrap="square" rtlCol="0">
            <a:spAutoFit/>
          </a:bodyPr>
          <a:lstStyle/>
          <a:p>
            <a:pPr lvl="0" algn="just"/>
            <a:r>
              <a:rPr lang="pl-PL" dirty="0">
                <a:solidFill>
                  <a:schemeClr val="tx1">
                    <a:lumMod val="50000"/>
                  </a:schemeClr>
                </a:solidFill>
              </a:rPr>
              <a:t>pozwoli to na </a:t>
            </a:r>
            <a:r>
              <a:rPr lang="pl-PL" dirty="0" smtClean="0">
                <a:solidFill>
                  <a:schemeClr val="tx1">
                    <a:lumMod val="50000"/>
                  </a:schemeClr>
                </a:solidFill>
              </a:rPr>
              <a:t>wyeliminowanie </a:t>
            </a:r>
            <a:r>
              <a:rPr lang="pl-PL" dirty="0">
                <a:solidFill>
                  <a:schemeClr val="tx1">
                    <a:lumMod val="50000"/>
                  </a:schemeClr>
                </a:solidFill>
              </a:rPr>
              <a:t>kas rejestrujących z kopią papierową, </a:t>
            </a:r>
            <a:endParaRPr lang="pl-PL" dirty="0" smtClean="0">
              <a:solidFill>
                <a:schemeClr val="tx1">
                  <a:lumMod val="50000"/>
                </a:schemeClr>
              </a:solidFill>
            </a:endParaRPr>
          </a:p>
          <a:p>
            <a:pPr lvl="0" algn="just"/>
            <a:r>
              <a:rPr lang="pl-PL" dirty="0" smtClean="0">
                <a:solidFill>
                  <a:schemeClr val="tx1">
                    <a:lumMod val="50000"/>
                  </a:schemeClr>
                </a:solidFill>
              </a:rPr>
              <a:t>a </a:t>
            </a:r>
            <a:r>
              <a:rPr lang="pl-PL" dirty="0">
                <a:solidFill>
                  <a:schemeClr val="tx1">
                    <a:lumMod val="50000"/>
                  </a:schemeClr>
                </a:solidFill>
              </a:rPr>
              <a:t>w dalszej perspektywie również kas z elektronicznym zapisem </a:t>
            </a:r>
            <a:r>
              <a:rPr lang="pl-PL" dirty="0" smtClean="0">
                <a:solidFill>
                  <a:schemeClr val="tx1">
                    <a:lumMod val="50000"/>
                  </a:schemeClr>
                </a:solidFill>
              </a:rPr>
              <a:t>kopii</a:t>
            </a:r>
            <a:endParaRPr lang="pl-PL" dirty="0">
              <a:solidFill>
                <a:schemeClr val="tx1">
                  <a:lumMod val="50000"/>
                </a:schemeClr>
              </a:solidFill>
            </a:endParaRPr>
          </a:p>
        </p:txBody>
      </p:sp>
      <p:pic>
        <p:nvPicPr>
          <p:cNvPr id="7" name="Obrazek" descr="Obrazek"/>
          <p:cNvPicPr>
            <a:picLocks noChangeAspect="1"/>
          </p:cNvPicPr>
          <p:nvPr/>
        </p:nvPicPr>
        <p:blipFill>
          <a:blip r:embed="rId3">
            <a:extLst/>
          </a:blip>
          <a:stretch>
            <a:fillRect/>
          </a:stretch>
        </p:blipFill>
        <p:spPr>
          <a:xfrm>
            <a:off x="1669458" y="4139332"/>
            <a:ext cx="241962" cy="241962"/>
          </a:xfrm>
          <a:prstGeom prst="rect">
            <a:avLst/>
          </a:prstGeom>
          <a:ln w="12700">
            <a:miter lim="400000"/>
          </a:ln>
        </p:spPr>
      </p:pic>
    </p:spTree>
    <p:extLst>
      <p:ext uri="{BB962C8B-B14F-4D97-AF65-F5344CB8AC3E}">
        <p14:creationId xmlns:p14="http://schemas.microsoft.com/office/powerpoint/2010/main" val="1030712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Uproszczenia_w_prawie_2.png" descr="Uproszczenia_w_prawie_2.png"/>
          <p:cNvPicPr>
            <a:picLocks noChangeAspect="1"/>
          </p:cNvPicPr>
          <p:nvPr/>
        </p:nvPicPr>
        <p:blipFill>
          <a:blip r:embed="rId3">
            <a:extLst/>
          </a:blip>
          <a:stretch>
            <a:fillRect/>
          </a:stretch>
        </p:blipFill>
        <p:spPr>
          <a:xfrm>
            <a:off x="-277784" y="-123569"/>
            <a:ext cx="12469784" cy="7611764"/>
          </a:xfrm>
          <a:prstGeom prst="rect">
            <a:avLst/>
          </a:prstGeom>
          <a:ln w="12700">
            <a:miter lim="400000"/>
          </a:ln>
        </p:spPr>
      </p:pic>
      <p:pic>
        <p:nvPicPr>
          <p:cNvPr id="4" name="Obrazek" descr="Obrazek"/>
          <p:cNvPicPr>
            <a:picLocks noChangeAspect="1"/>
          </p:cNvPicPr>
          <p:nvPr/>
        </p:nvPicPr>
        <p:blipFill>
          <a:blip r:embed="rId4">
            <a:extLst/>
          </a:blip>
          <a:stretch>
            <a:fillRect/>
          </a:stretch>
        </p:blipFill>
        <p:spPr>
          <a:xfrm>
            <a:off x="1053548" y="3574541"/>
            <a:ext cx="7593495" cy="2729767"/>
          </a:xfrm>
          <a:prstGeom prst="rect">
            <a:avLst/>
          </a:prstGeom>
          <a:ln w="12700">
            <a:miter lim="400000"/>
          </a:ln>
        </p:spPr>
      </p:pic>
      <p:pic>
        <p:nvPicPr>
          <p:cNvPr id="9" name="Obrazek" descr="Obrazek"/>
          <p:cNvPicPr>
            <a:picLocks noChangeAspect="1"/>
          </p:cNvPicPr>
          <p:nvPr/>
        </p:nvPicPr>
        <p:blipFill>
          <a:blip r:embed="rId5">
            <a:extLst/>
          </a:blip>
          <a:stretch>
            <a:fillRect/>
          </a:stretch>
        </p:blipFill>
        <p:spPr>
          <a:xfrm>
            <a:off x="1357670" y="359656"/>
            <a:ext cx="1731807" cy="474094"/>
          </a:xfrm>
          <a:prstGeom prst="rect">
            <a:avLst/>
          </a:prstGeom>
          <a:ln w="12700">
            <a:miter lim="400000"/>
          </a:ln>
        </p:spPr>
      </p:pic>
    </p:spTree>
    <p:extLst>
      <p:ext uri="{BB962C8B-B14F-4D97-AF65-F5344CB8AC3E}">
        <p14:creationId xmlns:p14="http://schemas.microsoft.com/office/powerpoint/2010/main" val="41144452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838200" y="2202940"/>
            <a:ext cx="10376645" cy="1618784"/>
          </a:xfrm>
        </p:spPr>
        <p:txBody>
          <a:bodyPr>
            <a:noAutofit/>
          </a:bodyPr>
          <a:lstStyle/>
          <a:p>
            <a:pPr marL="0" lvl="0" indent="0">
              <a:buNone/>
            </a:pPr>
            <a:r>
              <a:rPr lang="pl-PL" sz="2400" b="1" dirty="0"/>
              <a:t>O</a:t>
            </a:r>
            <a:r>
              <a:rPr lang="pl-PL" sz="2400" b="1" dirty="0" smtClean="0"/>
              <a:t>bniżamy stawkę </a:t>
            </a:r>
            <a:r>
              <a:rPr lang="pl-PL" sz="2400" b="1" dirty="0"/>
              <a:t>CIT do </a:t>
            </a:r>
            <a:r>
              <a:rPr lang="pl-PL" sz="5400" b="1" dirty="0" smtClean="0">
                <a:solidFill>
                  <a:schemeClr val="tx2"/>
                </a:solidFill>
              </a:rPr>
              <a:t>9%</a:t>
            </a:r>
            <a:r>
              <a:rPr lang="pl-PL" sz="2400" b="1" dirty="0" smtClean="0">
                <a:solidFill>
                  <a:schemeClr val="tx2"/>
                </a:solidFill>
              </a:rPr>
              <a:t> dla </a:t>
            </a:r>
            <a:r>
              <a:rPr lang="pl-PL" sz="2400" b="1" dirty="0">
                <a:solidFill>
                  <a:schemeClr val="tx2"/>
                </a:solidFill>
              </a:rPr>
              <a:t>najmniejszych </a:t>
            </a:r>
            <a:r>
              <a:rPr lang="pl-PL" sz="2400" b="1" dirty="0" smtClean="0">
                <a:solidFill>
                  <a:schemeClr val="tx2"/>
                </a:solidFill>
              </a:rPr>
              <a:t>przedsiębiorców</a:t>
            </a:r>
            <a:endParaRPr lang="pl-PL" sz="2400" dirty="0">
              <a:solidFill>
                <a:schemeClr val="tx2"/>
              </a:solidFill>
            </a:endParaRPr>
          </a:p>
        </p:txBody>
      </p:sp>
      <p:sp>
        <p:nvSpPr>
          <p:cNvPr id="3" name="Symbol zastępczy tekstu 2"/>
          <p:cNvSpPr>
            <a:spLocks noGrp="1"/>
          </p:cNvSpPr>
          <p:nvPr>
            <p:ph type="body" sz="quarter" idx="10"/>
          </p:nvPr>
        </p:nvSpPr>
        <p:spPr/>
        <p:txBody>
          <a:bodyPr/>
          <a:lstStyle/>
          <a:p>
            <a:pPr lvl="0"/>
            <a:r>
              <a:rPr lang="pl-PL" dirty="0" smtClean="0"/>
              <a:t>9% stawka podatku CIT</a:t>
            </a:r>
            <a:endParaRPr lang="pl-PL" dirty="0"/>
          </a:p>
          <a:p>
            <a:endParaRPr lang="pl-PL" dirty="0"/>
          </a:p>
        </p:txBody>
      </p:sp>
      <p:sp>
        <p:nvSpPr>
          <p:cNvPr id="4" name="Tytuł 3"/>
          <p:cNvSpPr>
            <a:spLocks noGrp="1"/>
          </p:cNvSpPr>
          <p:nvPr>
            <p:ph type="title"/>
          </p:nvPr>
        </p:nvSpPr>
        <p:spPr/>
        <p:txBody>
          <a:bodyPr/>
          <a:lstStyle/>
          <a:p>
            <a:r>
              <a:rPr lang="pl-PL" altLang="pl-PL" dirty="0" smtClean="0"/>
              <a:t>Co jeszcze planujemy → </a:t>
            </a:r>
            <a:r>
              <a:rPr lang="pl-PL" b="1" dirty="0" smtClean="0"/>
              <a:t>Podatkowe </a:t>
            </a:r>
            <a:r>
              <a:rPr lang="pl-PL" b="1" dirty="0"/>
              <a:t>zmiany ułatwiające firmom działanie</a:t>
            </a:r>
            <a:endParaRPr lang="pl-PL" dirty="0"/>
          </a:p>
        </p:txBody>
      </p:sp>
      <p:sp>
        <p:nvSpPr>
          <p:cNvPr id="6" name="pole tekstowe 5"/>
          <p:cNvSpPr txBox="1"/>
          <p:nvPr/>
        </p:nvSpPr>
        <p:spPr>
          <a:xfrm>
            <a:off x="1981200" y="3986024"/>
            <a:ext cx="8452337" cy="923330"/>
          </a:xfrm>
          <a:prstGeom prst="rect">
            <a:avLst/>
          </a:prstGeom>
          <a:noFill/>
        </p:spPr>
        <p:txBody>
          <a:bodyPr wrap="square" rtlCol="0">
            <a:spAutoFit/>
          </a:bodyPr>
          <a:lstStyle/>
          <a:p>
            <a:pPr lvl="0"/>
            <a:r>
              <a:rPr lang="pl-PL" dirty="0" smtClean="0">
                <a:solidFill>
                  <a:schemeClr val="tx1">
                    <a:lumMod val="50000"/>
                  </a:schemeClr>
                </a:solidFill>
              </a:rPr>
              <a:t>wspieramy podatników, </a:t>
            </a:r>
            <a:r>
              <a:rPr lang="pl-PL" dirty="0">
                <a:solidFill>
                  <a:schemeClr val="tx1">
                    <a:lumMod val="50000"/>
                  </a:schemeClr>
                </a:solidFill>
              </a:rPr>
              <a:t>dla których utrudnienia w pozyskiwaniu kapitału </a:t>
            </a:r>
            <a:r>
              <a:rPr lang="pl-PL" dirty="0" smtClean="0">
                <a:solidFill>
                  <a:schemeClr val="tx1">
                    <a:lumMod val="50000"/>
                  </a:schemeClr>
                </a:solidFill>
              </a:rPr>
              <a:t/>
            </a:r>
            <a:br>
              <a:rPr lang="pl-PL" dirty="0" smtClean="0">
                <a:solidFill>
                  <a:schemeClr val="tx1">
                    <a:lumMod val="50000"/>
                  </a:schemeClr>
                </a:solidFill>
              </a:rPr>
            </a:br>
            <a:r>
              <a:rPr lang="pl-PL" dirty="0" smtClean="0">
                <a:solidFill>
                  <a:schemeClr val="tx1">
                    <a:lumMod val="50000"/>
                  </a:schemeClr>
                </a:solidFill>
              </a:rPr>
              <a:t>na </a:t>
            </a:r>
            <a:r>
              <a:rPr lang="pl-PL" dirty="0">
                <a:solidFill>
                  <a:schemeClr val="tx1">
                    <a:lumMod val="50000"/>
                  </a:schemeClr>
                </a:solidFill>
              </a:rPr>
              <a:t>inwestycje czy zaburzone warunki konkurencji stanowią główną barierę </a:t>
            </a:r>
            <a:r>
              <a:rPr lang="pl-PL" dirty="0" smtClean="0">
                <a:solidFill>
                  <a:schemeClr val="tx1">
                    <a:lumMod val="50000"/>
                  </a:schemeClr>
                </a:solidFill>
              </a:rPr>
              <a:t/>
            </a:r>
            <a:br>
              <a:rPr lang="pl-PL" dirty="0" smtClean="0">
                <a:solidFill>
                  <a:schemeClr val="tx1">
                    <a:lumMod val="50000"/>
                  </a:schemeClr>
                </a:solidFill>
              </a:rPr>
            </a:br>
            <a:r>
              <a:rPr lang="pl-PL" dirty="0" smtClean="0">
                <a:solidFill>
                  <a:schemeClr val="tx1">
                    <a:lumMod val="50000"/>
                  </a:schemeClr>
                </a:solidFill>
              </a:rPr>
              <a:t>w </a:t>
            </a:r>
            <a:r>
              <a:rPr lang="pl-PL" dirty="0">
                <a:solidFill>
                  <a:schemeClr val="tx1">
                    <a:lumMod val="50000"/>
                  </a:schemeClr>
                </a:solidFill>
              </a:rPr>
              <a:t>prowadzeniu </a:t>
            </a:r>
            <a:r>
              <a:rPr lang="pl-PL" dirty="0" smtClean="0">
                <a:solidFill>
                  <a:schemeClr val="tx1">
                    <a:lumMod val="50000"/>
                  </a:schemeClr>
                </a:solidFill>
              </a:rPr>
              <a:t>i rozwijaniu </a:t>
            </a:r>
            <a:r>
              <a:rPr lang="pl-PL" dirty="0">
                <a:solidFill>
                  <a:schemeClr val="tx1">
                    <a:lumMod val="50000"/>
                  </a:schemeClr>
                </a:solidFill>
              </a:rPr>
              <a:t>przedsiębiorstw</a:t>
            </a:r>
          </a:p>
        </p:txBody>
      </p:sp>
      <p:pic>
        <p:nvPicPr>
          <p:cNvPr id="7" name="Obrazek" descr="Obrazek"/>
          <p:cNvPicPr>
            <a:picLocks noChangeAspect="1"/>
          </p:cNvPicPr>
          <p:nvPr/>
        </p:nvPicPr>
        <p:blipFill>
          <a:blip r:embed="rId3">
            <a:extLst/>
          </a:blip>
          <a:stretch>
            <a:fillRect/>
          </a:stretch>
        </p:blipFill>
        <p:spPr>
          <a:xfrm>
            <a:off x="1730271" y="4066707"/>
            <a:ext cx="241962" cy="241962"/>
          </a:xfrm>
          <a:prstGeom prst="rect">
            <a:avLst/>
          </a:prstGeom>
          <a:ln w="12700">
            <a:miter lim="400000"/>
          </a:ln>
        </p:spPr>
      </p:pic>
    </p:spTree>
    <p:extLst>
      <p:ext uri="{BB962C8B-B14F-4D97-AF65-F5344CB8AC3E}">
        <p14:creationId xmlns:p14="http://schemas.microsoft.com/office/powerpoint/2010/main" val="2999384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795337" y="1119865"/>
            <a:ext cx="10226187" cy="8409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solidFill>
            </a:endParaRPr>
          </a:p>
        </p:txBody>
      </p:sp>
      <p:sp>
        <p:nvSpPr>
          <p:cNvPr id="2" name="Symbol zastępczy zawartości 1"/>
          <p:cNvSpPr>
            <a:spLocks noGrp="1"/>
          </p:cNvSpPr>
          <p:nvPr>
            <p:ph idx="1"/>
          </p:nvPr>
        </p:nvSpPr>
        <p:spPr>
          <a:xfrm>
            <a:off x="828675" y="2044700"/>
            <a:ext cx="10122877" cy="3242408"/>
          </a:xfrm>
        </p:spPr>
        <p:txBody>
          <a:bodyPr>
            <a:noAutofit/>
          </a:bodyPr>
          <a:lstStyle/>
          <a:p>
            <a:pPr marL="0" lvl="0" indent="0">
              <a:buNone/>
            </a:pPr>
            <a:endParaRPr lang="pl-PL" sz="2400" b="1" dirty="0" smtClean="0"/>
          </a:p>
          <a:p>
            <a:pPr lvl="0"/>
            <a:r>
              <a:rPr lang="pl-PL" sz="2400" b="1" dirty="0" smtClean="0"/>
              <a:t>podwyższamy</a:t>
            </a:r>
            <a:r>
              <a:rPr lang="pl-PL" sz="2400" dirty="0" smtClean="0"/>
              <a:t> </a:t>
            </a:r>
            <a:r>
              <a:rPr lang="pl-PL" sz="2400" b="1" dirty="0" smtClean="0"/>
              <a:t>z 20 000 euro do </a:t>
            </a:r>
            <a:r>
              <a:rPr lang="pl-PL" sz="3600" b="1" dirty="0" smtClean="0">
                <a:solidFill>
                  <a:schemeClr val="tx2"/>
                </a:solidFill>
              </a:rPr>
              <a:t>150 000 zł</a:t>
            </a:r>
            <a:r>
              <a:rPr lang="pl-PL" sz="2400" dirty="0" smtClean="0"/>
              <a:t> limit wartości samochodu osobowego, do którego odpisy amortyzacyjne </a:t>
            </a:r>
            <a:br>
              <a:rPr lang="pl-PL" sz="2400" dirty="0" smtClean="0"/>
            </a:br>
            <a:r>
              <a:rPr lang="pl-PL" sz="2400" dirty="0" smtClean="0"/>
              <a:t>są zaliczane do kosztów uzyskania przychodów</a:t>
            </a:r>
          </a:p>
          <a:p>
            <a:pPr lvl="0"/>
            <a:r>
              <a:rPr lang="pl-PL" sz="2400" dirty="0" smtClean="0"/>
              <a:t>zrównujemy limit odpisów amortyzacyjnych samochodów osobowych </a:t>
            </a:r>
            <a:br>
              <a:rPr lang="pl-PL" sz="2400" dirty="0" smtClean="0"/>
            </a:br>
            <a:r>
              <a:rPr lang="pl-PL" sz="2400" dirty="0" smtClean="0"/>
              <a:t>z kosztami ich leasingu operacyjnego</a:t>
            </a:r>
            <a:endParaRPr lang="pl-PL" sz="2400" dirty="0"/>
          </a:p>
        </p:txBody>
      </p:sp>
      <p:sp>
        <p:nvSpPr>
          <p:cNvPr id="3" name="Symbol zastępczy tekstu 2"/>
          <p:cNvSpPr>
            <a:spLocks noGrp="1"/>
          </p:cNvSpPr>
          <p:nvPr>
            <p:ph type="body" sz="quarter" idx="10"/>
          </p:nvPr>
        </p:nvSpPr>
        <p:spPr/>
        <p:txBody>
          <a:bodyPr/>
          <a:lstStyle/>
          <a:p>
            <a:pPr lvl="0"/>
            <a:r>
              <a:rPr lang="pl-PL" dirty="0" smtClean="0"/>
              <a:t>Samochód osobowy w firmie – wyższy limit odpisu</a:t>
            </a:r>
            <a:endParaRPr lang="pl-PL" dirty="0"/>
          </a:p>
        </p:txBody>
      </p:sp>
      <p:sp>
        <p:nvSpPr>
          <p:cNvPr id="4" name="Tytuł 3"/>
          <p:cNvSpPr>
            <a:spLocks noGrp="1"/>
          </p:cNvSpPr>
          <p:nvPr>
            <p:ph type="title"/>
          </p:nvPr>
        </p:nvSpPr>
        <p:spPr/>
        <p:txBody>
          <a:bodyPr/>
          <a:lstStyle/>
          <a:p>
            <a:r>
              <a:rPr lang="pl-PL" altLang="pl-PL" dirty="0" smtClean="0"/>
              <a:t>Co jeszcze planujemy → </a:t>
            </a:r>
            <a:r>
              <a:rPr lang="pl-PL" b="1" dirty="0" smtClean="0"/>
              <a:t>Podatkowe </a:t>
            </a:r>
            <a:r>
              <a:rPr lang="pl-PL" b="1" dirty="0"/>
              <a:t>zmiany ułatwiające firmom działanie</a:t>
            </a:r>
            <a:endParaRPr lang="pl-PL" dirty="0"/>
          </a:p>
        </p:txBody>
      </p:sp>
      <p:cxnSp>
        <p:nvCxnSpPr>
          <p:cNvPr id="7" name="Łącznik prosty 6"/>
          <p:cNvCxnSpPr/>
          <p:nvPr/>
        </p:nvCxnSpPr>
        <p:spPr>
          <a:xfrm>
            <a:off x="931569" y="2118832"/>
            <a:ext cx="994117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97784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838201" y="2578078"/>
            <a:ext cx="9782908" cy="1524999"/>
          </a:xfrm>
        </p:spPr>
        <p:txBody>
          <a:bodyPr>
            <a:normAutofit/>
          </a:bodyPr>
          <a:lstStyle/>
          <a:p>
            <a:pPr marL="0" indent="0">
              <a:lnSpc>
                <a:spcPts val="3200"/>
              </a:lnSpc>
              <a:spcBef>
                <a:spcPts val="3600"/>
              </a:spcBef>
              <a:buNone/>
            </a:pPr>
            <a:r>
              <a:rPr lang="pl-PL" sz="2400" dirty="0" smtClean="0"/>
              <a:t>Wprowadzamy </a:t>
            </a:r>
            <a:r>
              <a:rPr lang="pl-PL" sz="2400" dirty="0"/>
              <a:t>rozwiązania pozwalające na </a:t>
            </a:r>
            <a:r>
              <a:rPr lang="pl-PL" sz="2400" b="1" dirty="0"/>
              <a:t>jednorazowe rozliczenie całości poniesionej straty</a:t>
            </a:r>
            <a:r>
              <a:rPr lang="pl-PL" sz="2400" dirty="0"/>
              <a:t>, jeżeli nie przekracza ona </a:t>
            </a:r>
            <a:r>
              <a:rPr lang="pl-PL" sz="3600" b="1" dirty="0">
                <a:solidFill>
                  <a:schemeClr val="tx2"/>
                </a:solidFill>
              </a:rPr>
              <a:t>5 mln zł </a:t>
            </a:r>
            <a:r>
              <a:rPr lang="pl-PL" sz="3600" b="1" dirty="0" smtClean="0">
                <a:solidFill>
                  <a:schemeClr val="tx2"/>
                </a:solidFill>
              </a:rPr>
              <a:t/>
            </a:r>
            <a:br>
              <a:rPr lang="pl-PL" sz="3600" b="1" dirty="0" smtClean="0">
                <a:solidFill>
                  <a:schemeClr val="tx2"/>
                </a:solidFill>
              </a:rPr>
            </a:br>
            <a:r>
              <a:rPr lang="pl-PL" sz="2400" dirty="0" smtClean="0"/>
              <a:t>w </a:t>
            </a:r>
            <a:r>
              <a:rPr lang="pl-PL" sz="2400" dirty="0"/>
              <a:t>jednym roku </a:t>
            </a:r>
            <a:r>
              <a:rPr lang="pl-PL" sz="2400" dirty="0" smtClean="0"/>
              <a:t>podatkowym</a:t>
            </a:r>
            <a:endParaRPr lang="pl-PL" sz="2400" dirty="0"/>
          </a:p>
        </p:txBody>
      </p:sp>
      <p:sp>
        <p:nvSpPr>
          <p:cNvPr id="3" name="Symbol zastępczy tekstu 2"/>
          <p:cNvSpPr>
            <a:spLocks noGrp="1"/>
          </p:cNvSpPr>
          <p:nvPr>
            <p:ph type="body" sz="quarter" idx="10"/>
          </p:nvPr>
        </p:nvSpPr>
        <p:spPr/>
        <p:txBody>
          <a:bodyPr/>
          <a:lstStyle/>
          <a:p>
            <a:pPr lvl="0"/>
            <a:r>
              <a:rPr lang="pl-PL" dirty="0" smtClean="0"/>
              <a:t>Jednorazowe rozliczenie straty</a:t>
            </a:r>
            <a:endParaRPr lang="pl-PL" dirty="0"/>
          </a:p>
          <a:p>
            <a:endParaRPr lang="pl-PL" dirty="0"/>
          </a:p>
        </p:txBody>
      </p:sp>
      <p:sp>
        <p:nvSpPr>
          <p:cNvPr id="4" name="Tytuł 3"/>
          <p:cNvSpPr>
            <a:spLocks noGrp="1"/>
          </p:cNvSpPr>
          <p:nvPr>
            <p:ph type="title"/>
          </p:nvPr>
        </p:nvSpPr>
        <p:spPr/>
        <p:txBody>
          <a:bodyPr/>
          <a:lstStyle/>
          <a:p>
            <a:r>
              <a:rPr lang="pl-PL" altLang="pl-PL" dirty="0" smtClean="0"/>
              <a:t>Co jeszcze planujemy → </a:t>
            </a:r>
            <a:r>
              <a:rPr lang="pl-PL" b="1" dirty="0" smtClean="0"/>
              <a:t>Podatkowe </a:t>
            </a:r>
            <a:r>
              <a:rPr lang="pl-PL" b="1" dirty="0"/>
              <a:t>zmiany ułatwiające firmom działanie</a:t>
            </a:r>
            <a:endParaRPr lang="pl-PL" dirty="0"/>
          </a:p>
        </p:txBody>
      </p:sp>
    </p:spTree>
    <p:extLst>
      <p:ext uri="{BB962C8B-B14F-4D97-AF65-F5344CB8AC3E}">
        <p14:creationId xmlns:p14="http://schemas.microsoft.com/office/powerpoint/2010/main" val="39139378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838200" y="1981476"/>
            <a:ext cx="10515600" cy="1221286"/>
          </a:xfrm>
        </p:spPr>
        <p:txBody>
          <a:bodyPr>
            <a:normAutofit/>
          </a:bodyPr>
          <a:lstStyle/>
          <a:p>
            <a:pPr lvl="0"/>
            <a:r>
              <a:rPr lang="pl-PL" sz="2400" b="1" dirty="0" smtClean="0"/>
              <a:t>podwyższamy próg </a:t>
            </a:r>
            <a:r>
              <a:rPr lang="pl-PL" sz="2400" b="1" dirty="0"/>
              <a:t>„małego podatnika” w PIT i CIT </a:t>
            </a:r>
            <a:r>
              <a:rPr lang="pl-PL" sz="2400" b="1" dirty="0" smtClean="0"/>
              <a:t/>
            </a:r>
            <a:br>
              <a:rPr lang="pl-PL" sz="2400" b="1" dirty="0" smtClean="0"/>
            </a:br>
            <a:r>
              <a:rPr lang="pl-PL" sz="2400" b="1" dirty="0" smtClean="0"/>
              <a:t>do </a:t>
            </a:r>
            <a:r>
              <a:rPr lang="pl-PL" sz="3600" b="1" dirty="0">
                <a:solidFill>
                  <a:schemeClr val="tx2"/>
                </a:solidFill>
              </a:rPr>
              <a:t>2 mln</a:t>
            </a:r>
            <a:r>
              <a:rPr lang="pl-PL" sz="3600" dirty="0">
                <a:solidFill>
                  <a:schemeClr val="tx2"/>
                </a:solidFill>
              </a:rPr>
              <a:t> </a:t>
            </a:r>
            <a:r>
              <a:rPr lang="pl-PL" sz="3600" b="1" dirty="0">
                <a:solidFill>
                  <a:schemeClr val="tx2"/>
                </a:solidFill>
              </a:rPr>
              <a:t>euro </a:t>
            </a:r>
            <a:r>
              <a:rPr lang="pl-PL" sz="2400" dirty="0" smtClean="0"/>
              <a:t>rocznej </a:t>
            </a:r>
            <a:r>
              <a:rPr lang="pl-PL" sz="2400" dirty="0"/>
              <a:t>wartości sprzedaży </a:t>
            </a:r>
          </a:p>
        </p:txBody>
      </p:sp>
      <p:sp>
        <p:nvSpPr>
          <p:cNvPr id="3" name="Symbol zastępczy tekstu 2"/>
          <p:cNvSpPr>
            <a:spLocks noGrp="1"/>
          </p:cNvSpPr>
          <p:nvPr>
            <p:ph type="body" sz="quarter" idx="10"/>
          </p:nvPr>
        </p:nvSpPr>
        <p:spPr>
          <a:xfrm>
            <a:off x="828676" y="879838"/>
            <a:ext cx="6213256" cy="582612"/>
          </a:xfrm>
        </p:spPr>
        <p:txBody>
          <a:bodyPr/>
          <a:lstStyle/>
          <a:p>
            <a:pPr lvl="0"/>
            <a:r>
              <a:rPr lang="pl-PL" dirty="0" smtClean="0"/>
              <a:t>Mały podatnik</a:t>
            </a:r>
            <a:endParaRPr lang="pl-PL" dirty="0"/>
          </a:p>
          <a:p>
            <a:endParaRPr lang="pl-PL" dirty="0"/>
          </a:p>
        </p:txBody>
      </p:sp>
      <p:sp>
        <p:nvSpPr>
          <p:cNvPr id="4" name="Tytuł 3"/>
          <p:cNvSpPr>
            <a:spLocks noGrp="1"/>
          </p:cNvSpPr>
          <p:nvPr>
            <p:ph type="title"/>
          </p:nvPr>
        </p:nvSpPr>
        <p:spPr/>
        <p:txBody>
          <a:bodyPr/>
          <a:lstStyle/>
          <a:p>
            <a:r>
              <a:rPr lang="pl-PL" altLang="pl-PL" dirty="0" smtClean="0"/>
              <a:t>Co jeszcze planujemy → </a:t>
            </a:r>
            <a:r>
              <a:rPr lang="pl-PL" b="1" dirty="0" smtClean="0"/>
              <a:t>Podatkowe </a:t>
            </a:r>
            <a:r>
              <a:rPr lang="pl-PL" b="1" dirty="0"/>
              <a:t>zmiany ułatwiające firmom działanie</a:t>
            </a:r>
            <a:endParaRPr lang="pl-PL" dirty="0"/>
          </a:p>
        </p:txBody>
      </p:sp>
      <p:sp>
        <p:nvSpPr>
          <p:cNvPr id="6" name="pole tekstowe 5"/>
          <p:cNvSpPr txBox="1"/>
          <p:nvPr/>
        </p:nvSpPr>
        <p:spPr>
          <a:xfrm>
            <a:off x="1981201" y="3268966"/>
            <a:ext cx="8206154" cy="646331"/>
          </a:xfrm>
          <a:prstGeom prst="rect">
            <a:avLst/>
          </a:prstGeom>
          <a:noFill/>
        </p:spPr>
        <p:txBody>
          <a:bodyPr wrap="square" rtlCol="0">
            <a:spAutoFit/>
          </a:bodyPr>
          <a:lstStyle/>
          <a:p>
            <a:r>
              <a:rPr lang="pl-PL" dirty="0">
                <a:solidFill>
                  <a:schemeClr val="tx1">
                    <a:lumMod val="50000"/>
                  </a:schemeClr>
                </a:solidFill>
              </a:rPr>
              <a:t>dzięki temu większa liczba przedsiębiorców skorzysta z bardziej korzystnych zasad amortyzacji, rozliczeń </a:t>
            </a:r>
            <a:r>
              <a:rPr lang="pl-PL" dirty="0" smtClean="0">
                <a:solidFill>
                  <a:schemeClr val="tx1">
                    <a:lumMod val="50000"/>
                  </a:schemeClr>
                </a:solidFill>
              </a:rPr>
              <a:t>kwartalnych</a:t>
            </a:r>
            <a:endParaRPr lang="pl-PL" dirty="0">
              <a:solidFill>
                <a:schemeClr val="tx1">
                  <a:lumMod val="50000"/>
                </a:schemeClr>
              </a:solidFill>
            </a:endParaRPr>
          </a:p>
        </p:txBody>
      </p:sp>
      <p:pic>
        <p:nvPicPr>
          <p:cNvPr id="7" name="Obrazek" descr="Obrazek"/>
          <p:cNvPicPr>
            <a:picLocks noChangeAspect="1"/>
          </p:cNvPicPr>
          <p:nvPr/>
        </p:nvPicPr>
        <p:blipFill>
          <a:blip r:embed="rId3">
            <a:extLst/>
          </a:blip>
          <a:stretch>
            <a:fillRect/>
          </a:stretch>
        </p:blipFill>
        <p:spPr>
          <a:xfrm>
            <a:off x="1739239" y="3348975"/>
            <a:ext cx="241962" cy="241962"/>
          </a:xfrm>
          <a:prstGeom prst="rect">
            <a:avLst/>
          </a:prstGeom>
          <a:ln w="12700">
            <a:miter lim="400000"/>
          </a:ln>
        </p:spPr>
      </p:pic>
      <p:sp>
        <p:nvSpPr>
          <p:cNvPr id="5" name="Prostokąt 4"/>
          <p:cNvSpPr/>
          <p:nvPr/>
        </p:nvSpPr>
        <p:spPr>
          <a:xfrm>
            <a:off x="828676" y="4203750"/>
            <a:ext cx="10172700" cy="1200329"/>
          </a:xfrm>
          <a:prstGeom prst="rect">
            <a:avLst/>
          </a:prstGeom>
        </p:spPr>
        <p:txBody>
          <a:bodyPr wrap="square">
            <a:spAutoFit/>
          </a:bodyPr>
          <a:lstStyle/>
          <a:p>
            <a:pPr marL="228600" indent="-228600">
              <a:spcBef>
                <a:spcPts val="1800"/>
              </a:spcBef>
              <a:buClr>
                <a:schemeClr val="tx2"/>
              </a:buClr>
              <a:buFont typeface="Arial" panose="020B0604020202020204" pitchFamily="34" charset="0"/>
              <a:buChar char="•"/>
            </a:pPr>
            <a:r>
              <a:rPr lang="pl-PL" sz="2400" dirty="0">
                <a:solidFill>
                  <a:schemeClr val="tx1">
                    <a:lumMod val="50000"/>
                  </a:schemeClr>
                </a:solidFill>
                <a:latin typeface="Helvetica" panose="020B0604020202020204" pitchFamily="34" charset="0"/>
                <a:cs typeface="Helvetica" panose="020B0604020202020204" pitchFamily="34" charset="0"/>
              </a:rPr>
              <a:t>d</a:t>
            </a:r>
            <a:r>
              <a:rPr lang="pl-PL" sz="2400" dirty="0" smtClean="0">
                <a:solidFill>
                  <a:schemeClr val="tx1">
                    <a:lumMod val="50000"/>
                  </a:schemeClr>
                </a:solidFill>
                <a:latin typeface="Helvetica" panose="020B0604020202020204" pitchFamily="34" charset="0"/>
                <a:cs typeface="Helvetica" panose="020B0604020202020204" pitchFamily="34" charset="0"/>
              </a:rPr>
              <a:t>ajemy możliwość </a:t>
            </a:r>
            <a:r>
              <a:rPr lang="pl-PL" sz="2400" b="1" dirty="0">
                <a:solidFill>
                  <a:schemeClr val="tx1">
                    <a:lumMod val="50000"/>
                  </a:schemeClr>
                </a:solidFill>
                <a:latin typeface="Helvetica" panose="020B0604020202020204" pitchFamily="34" charset="0"/>
                <a:cs typeface="Helvetica" panose="020B0604020202020204" pitchFamily="34" charset="0"/>
              </a:rPr>
              <a:t>zaliczenia do kosztów podatkowych </a:t>
            </a:r>
            <a:r>
              <a:rPr lang="pl-PL" sz="2400" b="1" dirty="0">
                <a:solidFill>
                  <a:schemeClr val="tx2"/>
                </a:solidFill>
                <a:latin typeface="Helvetica" panose="020B0604020202020204" pitchFamily="34" charset="0"/>
                <a:cs typeface="Helvetica" panose="020B0604020202020204" pitchFamily="34" charset="0"/>
              </a:rPr>
              <a:t>wynagrodzenia za pracę współpracującego małżonka</a:t>
            </a:r>
            <a:r>
              <a:rPr lang="pl-PL" sz="2400" dirty="0">
                <a:solidFill>
                  <a:schemeClr val="tx1">
                    <a:lumMod val="50000"/>
                  </a:schemeClr>
                </a:solidFill>
                <a:latin typeface="Helvetica" panose="020B0604020202020204" pitchFamily="34" charset="0"/>
                <a:cs typeface="Helvetica" panose="020B0604020202020204" pitchFamily="34" charset="0"/>
              </a:rPr>
              <a:t> </a:t>
            </a:r>
            <a:r>
              <a:rPr lang="pl-PL" sz="2400" dirty="0" smtClean="0">
                <a:solidFill>
                  <a:schemeClr val="tx1">
                    <a:lumMod val="50000"/>
                  </a:schemeClr>
                </a:solidFill>
                <a:latin typeface="Helvetica" panose="020B0604020202020204" pitchFamily="34" charset="0"/>
                <a:cs typeface="Helvetica" panose="020B0604020202020204" pitchFamily="34" charset="0"/>
              </a:rPr>
              <a:t/>
            </a:r>
            <a:br>
              <a:rPr lang="pl-PL" sz="2400" dirty="0" smtClean="0">
                <a:solidFill>
                  <a:schemeClr val="tx1">
                    <a:lumMod val="50000"/>
                  </a:schemeClr>
                </a:solidFill>
                <a:latin typeface="Helvetica" panose="020B0604020202020204" pitchFamily="34" charset="0"/>
                <a:cs typeface="Helvetica" panose="020B0604020202020204" pitchFamily="34" charset="0"/>
              </a:rPr>
            </a:br>
            <a:r>
              <a:rPr lang="pl-PL" sz="2400" dirty="0" smtClean="0">
                <a:solidFill>
                  <a:schemeClr val="tx1">
                    <a:lumMod val="50000"/>
                  </a:schemeClr>
                </a:solidFill>
                <a:latin typeface="Helvetica" panose="020B0604020202020204" pitchFamily="34" charset="0"/>
                <a:cs typeface="Helvetica" panose="020B0604020202020204" pitchFamily="34" charset="0"/>
              </a:rPr>
              <a:t>oraz </a:t>
            </a:r>
            <a:r>
              <a:rPr lang="pl-PL" sz="2400" dirty="0">
                <a:solidFill>
                  <a:schemeClr val="tx1">
                    <a:lumMod val="50000"/>
                  </a:schemeClr>
                </a:solidFill>
                <a:latin typeface="Helvetica" panose="020B0604020202020204" pitchFamily="34" charset="0"/>
                <a:cs typeface="Helvetica" panose="020B0604020202020204" pitchFamily="34" charset="0"/>
              </a:rPr>
              <a:t>małoletnich dzieci podatnika</a:t>
            </a:r>
          </a:p>
        </p:txBody>
      </p:sp>
    </p:spTree>
    <p:extLst>
      <p:ext uri="{BB962C8B-B14F-4D97-AF65-F5344CB8AC3E}">
        <p14:creationId xmlns:p14="http://schemas.microsoft.com/office/powerpoint/2010/main" val="41733192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rostokąt 9"/>
          <p:cNvSpPr/>
          <p:nvPr/>
        </p:nvSpPr>
        <p:spPr>
          <a:xfrm>
            <a:off x="795337" y="1119865"/>
            <a:ext cx="10226187" cy="8409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solidFill>
            </a:endParaRPr>
          </a:p>
        </p:txBody>
      </p:sp>
      <p:sp>
        <p:nvSpPr>
          <p:cNvPr id="2" name="Symbol zastępczy zawartości 1"/>
          <p:cNvSpPr>
            <a:spLocks noGrp="1"/>
          </p:cNvSpPr>
          <p:nvPr>
            <p:ph idx="1"/>
          </p:nvPr>
        </p:nvSpPr>
        <p:spPr>
          <a:xfrm>
            <a:off x="838200" y="2437400"/>
            <a:ext cx="10515600" cy="1325703"/>
          </a:xfrm>
        </p:spPr>
        <p:txBody>
          <a:bodyPr/>
          <a:lstStyle/>
          <a:p>
            <a:pPr marL="0" lvl="0" indent="0">
              <a:buNone/>
            </a:pPr>
            <a:r>
              <a:rPr lang="pl-PL" sz="2400" dirty="0" smtClean="0"/>
              <a:t>Planujemy </a:t>
            </a:r>
            <a:r>
              <a:rPr lang="pl-PL" sz="2400" b="1" dirty="0"/>
              <a:t>skrócić ze 150 do </a:t>
            </a:r>
            <a:r>
              <a:rPr lang="pl-PL" sz="3600" b="1" dirty="0"/>
              <a:t>120 dni </a:t>
            </a:r>
            <a:r>
              <a:rPr lang="pl-PL" sz="2400" b="1" dirty="0"/>
              <a:t>termin ulgi, </a:t>
            </a:r>
            <a:r>
              <a:rPr lang="pl-PL" sz="2400" dirty="0"/>
              <a:t>która umożliwia </a:t>
            </a:r>
            <a:r>
              <a:rPr lang="pl-PL" sz="2400" b="1" dirty="0"/>
              <a:t>wierzycielowi </a:t>
            </a:r>
            <a:r>
              <a:rPr lang="pl-PL" sz="2400" dirty="0"/>
              <a:t>zastosowanie przepisów </a:t>
            </a:r>
            <a:r>
              <a:rPr lang="pl-PL" sz="2400" dirty="0" smtClean="0"/>
              <a:t>dotyczących </a:t>
            </a:r>
            <a:r>
              <a:rPr lang="pl-PL" sz="2400" dirty="0"/>
              <a:t>„ulgi na złe długi” </a:t>
            </a:r>
          </a:p>
        </p:txBody>
      </p:sp>
      <p:sp>
        <p:nvSpPr>
          <p:cNvPr id="3" name="Symbol zastępczy tekstu 2"/>
          <p:cNvSpPr>
            <a:spLocks noGrp="1"/>
          </p:cNvSpPr>
          <p:nvPr>
            <p:ph type="body" sz="quarter" idx="10"/>
          </p:nvPr>
        </p:nvSpPr>
        <p:spPr>
          <a:xfrm>
            <a:off x="828675" y="879837"/>
            <a:ext cx="10525125" cy="1334825"/>
          </a:xfrm>
        </p:spPr>
        <p:txBody>
          <a:bodyPr/>
          <a:lstStyle/>
          <a:p>
            <a:pPr lvl="0">
              <a:lnSpc>
                <a:spcPct val="100000"/>
              </a:lnSpc>
            </a:pPr>
            <a:r>
              <a:rPr lang="pl-PL" dirty="0"/>
              <a:t>Skrócenie terminu w „uldze na złe długi</a:t>
            </a:r>
            <a:r>
              <a:rPr lang="pl-PL" dirty="0" smtClean="0"/>
              <a:t>” </a:t>
            </a:r>
            <a:br>
              <a:rPr lang="pl-PL" dirty="0" smtClean="0"/>
            </a:br>
            <a:r>
              <a:rPr lang="pl-PL" dirty="0" smtClean="0"/>
              <a:t>w VAT</a:t>
            </a:r>
            <a:endParaRPr lang="pl-PL" dirty="0"/>
          </a:p>
        </p:txBody>
      </p:sp>
      <p:sp>
        <p:nvSpPr>
          <p:cNvPr id="4" name="Tytuł 3"/>
          <p:cNvSpPr>
            <a:spLocks noGrp="1"/>
          </p:cNvSpPr>
          <p:nvPr>
            <p:ph type="title"/>
          </p:nvPr>
        </p:nvSpPr>
        <p:spPr/>
        <p:txBody>
          <a:bodyPr/>
          <a:lstStyle/>
          <a:p>
            <a:r>
              <a:rPr lang="pl-PL" altLang="pl-PL" dirty="0" smtClean="0"/>
              <a:t>Co jeszcze planujemy → </a:t>
            </a:r>
            <a:r>
              <a:rPr lang="pl-PL" b="1" dirty="0" smtClean="0"/>
              <a:t>Podatkowe </a:t>
            </a:r>
            <a:r>
              <a:rPr lang="pl-PL" b="1" dirty="0"/>
              <a:t>zmiany ułatwiające firmom działanie</a:t>
            </a:r>
            <a:endParaRPr lang="pl-PL" dirty="0"/>
          </a:p>
        </p:txBody>
      </p:sp>
      <p:sp>
        <p:nvSpPr>
          <p:cNvPr id="6" name="pole tekstowe 5"/>
          <p:cNvSpPr txBox="1"/>
          <p:nvPr/>
        </p:nvSpPr>
        <p:spPr>
          <a:xfrm>
            <a:off x="1981200" y="3634335"/>
            <a:ext cx="9233645" cy="1908215"/>
          </a:xfrm>
          <a:prstGeom prst="rect">
            <a:avLst/>
          </a:prstGeom>
          <a:noFill/>
        </p:spPr>
        <p:txBody>
          <a:bodyPr wrap="square" rtlCol="0">
            <a:spAutoFit/>
          </a:bodyPr>
          <a:lstStyle/>
          <a:p>
            <a:pPr lvl="0">
              <a:spcBef>
                <a:spcPts val="1200"/>
              </a:spcBef>
            </a:pPr>
            <a:r>
              <a:rPr lang="pl-PL" dirty="0">
                <a:solidFill>
                  <a:schemeClr val="tx1">
                    <a:lumMod val="50000"/>
                  </a:schemeClr>
                </a:solidFill>
              </a:rPr>
              <a:t>zmiany te pozwolą </a:t>
            </a:r>
            <a:r>
              <a:rPr lang="pl-PL" dirty="0" smtClean="0">
                <a:solidFill>
                  <a:schemeClr val="tx1">
                    <a:lumMod val="50000"/>
                  </a:schemeClr>
                </a:solidFill>
              </a:rPr>
              <a:t>zmniejszyć podstawę </a:t>
            </a:r>
            <a:r>
              <a:rPr lang="pl-PL" dirty="0">
                <a:solidFill>
                  <a:schemeClr val="tx1">
                    <a:lumMod val="50000"/>
                  </a:schemeClr>
                </a:solidFill>
              </a:rPr>
              <a:t>opodatkowania </a:t>
            </a:r>
            <a:r>
              <a:rPr lang="pl-PL" dirty="0" smtClean="0">
                <a:solidFill>
                  <a:schemeClr val="tx1">
                    <a:lumMod val="50000"/>
                  </a:schemeClr>
                </a:solidFill>
              </a:rPr>
              <a:t>i podatek należny </a:t>
            </a:r>
            <a:r>
              <a:rPr lang="pl-PL" dirty="0">
                <a:solidFill>
                  <a:schemeClr val="tx1">
                    <a:lumMod val="50000"/>
                  </a:schemeClr>
                </a:solidFill>
              </a:rPr>
              <a:t>z tytułu dostawy towarów lub świadczenia usług na terytorium kraju w przypadku niezapłaconych wierzytelności (które nie zostały także zbyte), od których terminu płatności upłynęło </a:t>
            </a:r>
            <a:r>
              <a:rPr lang="pl-PL" dirty="0" smtClean="0">
                <a:solidFill>
                  <a:schemeClr val="tx1">
                    <a:lumMod val="50000"/>
                  </a:schemeClr>
                </a:solidFill>
              </a:rPr>
              <a:t/>
            </a:r>
            <a:br>
              <a:rPr lang="pl-PL" dirty="0" smtClean="0">
                <a:solidFill>
                  <a:schemeClr val="tx1">
                    <a:lumMod val="50000"/>
                  </a:schemeClr>
                </a:solidFill>
              </a:rPr>
            </a:br>
            <a:r>
              <a:rPr lang="pl-PL" dirty="0" smtClean="0">
                <a:solidFill>
                  <a:schemeClr val="tx1">
                    <a:lumMod val="50000"/>
                  </a:schemeClr>
                </a:solidFill>
              </a:rPr>
              <a:t>już </a:t>
            </a:r>
            <a:r>
              <a:rPr lang="pl-PL" dirty="0">
                <a:solidFill>
                  <a:schemeClr val="tx1">
                    <a:lumMod val="50000"/>
                  </a:schemeClr>
                </a:solidFill>
              </a:rPr>
              <a:t>120 </a:t>
            </a:r>
            <a:r>
              <a:rPr lang="pl-PL" dirty="0" smtClean="0">
                <a:solidFill>
                  <a:schemeClr val="tx1">
                    <a:lumMod val="50000"/>
                  </a:schemeClr>
                </a:solidFill>
              </a:rPr>
              <a:t>dni</a:t>
            </a:r>
            <a:endParaRPr lang="pl-PL" dirty="0">
              <a:solidFill>
                <a:schemeClr val="tx1">
                  <a:lumMod val="50000"/>
                </a:schemeClr>
              </a:solidFill>
            </a:endParaRPr>
          </a:p>
          <a:p>
            <a:pPr lvl="0">
              <a:spcBef>
                <a:spcPts val="1200"/>
              </a:spcBef>
            </a:pPr>
            <a:r>
              <a:rPr lang="pl-PL" dirty="0">
                <a:solidFill>
                  <a:schemeClr val="tx1">
                    <a:lumMod val="50000"/>
                  </a:schemeClr>
                </a:solidFill>
              </a:rPr>
              <a:t>skrócenie terminu wpłynie pozytywnie na jego kondycję finansową dzięki uwolnieniu (wcześniej) dodatkowych środków </a:t>
            </a:r>
            <a:r>
              <a:rPr lang="pl-PL" dirty="0" smtClean="0">
                <a:solidFill>
                  <a:schemeClr val="tx1">
                    <a:lumMod val="50000"/>
                  </a:schemeClr>
                </a:solidFill>
              </a:rPr>
              <a:t>finansowych</a:t>
            </a:r>
            <a:endParaRPr lang="pl-PL" dirty="0">
              <a:solidFill>
                <a:schemeClr val="tx1">
                  <a:lumMod val="50000"/>
                </a:schemeClr>
              </a:solidFill>
            </a:endParaRPr>
          </a:p>
        </p:txBody>
      </p:sp>
      <p:pic>
        <p:nvPicPr>
          <p:cNvPr id="7" name="Obrazek" descr="Obrazek"/>
          <p:cNvPicPr>
            <a:picLocks noChangeAspect="1"/>
          </p:cNvPicPr>
          <p:nvPr/>
        </p:nvPicPr>
        <p:blipFill>
          <a:blip r:embed="rId3">
            <a:extLst/>
          </a:blip>
          <a:stretch>
            <a:fillRect/>
          </a:stretch>
        </p:blipFill>
        <p:spPr>
          <a:xfrm>
            <a:off x="1739238" y="3721261"/>
            <a:ext cx="241962" cy="241962"/>
          </a:xfrm>
          <a:prstGeom prst="rect">
            <a:avLst/>
          </a:prstGeom>
          <a:ln w="12700">
            <a:miter lim="400000"/>
          </a:ln>
        </p:spPr>
      </p:pic>
      <p:pic>
        <p:nvPicPr>
          <p:cNvPr id="8" name="Obrazek" descr="Obrazek"/>
          <p:cNvPicPr>
            <a:picLocks noChangeAspect="1"/>
          </p:cNvPicPr>
          <p:nvPr/>
        </p:nvPicPr>
        <p:blipFill>
          <a:blip r:embed="rId3">
            <a:extLst/>
          </a:blip>
          <a:stretch>
            <a:fillRect/>
          </a:stretch>
        </p:blipFill>
        <p:spPr>
          <a:xfrm>
            <a:off x="1739238" y="4963216"/>
            <a:ext cx="241962" cy="241962"/>
          </a:xfrm>
          <a:prstGeom prst="rect">
            <a:avLst/>
          </a:prstGeom>
          <a:ln w="12700">
            <a:miter lim="400000"/>
          </a:ln>
        </p:spPr>
      </p:pic>
      <p:cxnSp>
        <p:nvCxnSpPr>
          <p:cNvPr id="11" name="Łącznik prosty 10"/>
          <p:cNvCxnSpPr/>
          <p:nvPr/>
        </p:nvCxnSpPr>
        <p:spPr>
          <a:xfrm>
            <a:off x="936812" y="2169420"/>
            <a:ext cx="99194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51848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ostokąt 8"/>
          <p:cNvSpPr/>
          <p:nvPr/>
        </p:nvSpPr>
        <p:spPr>
          <a:xfrm>
            <a:off x="795337" y="1119865"/>
            <a:ext cx="10226187" cy="8409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solidFill>
            </a:endParaRPr>
          </a:p>
        </p:txBody>
      </p:sp>
      <p:sp>
        <p:nvSpPr>
          <p:cNvPr id="2" name="Symbol zastępczy zawartości 1"/>
          <p:cNvSpPr>
            <a:spLocks noGrp="1"/>
          </p:cNvSpPr>
          <p:nvPr>
            <p:ph idx="1"/>
          </p:nvPr>
        </p:nvSpPr>
        <p:spPr>
          <a:xfrm>
            <a:off x="838200" y="2496015"/>
            <a:ext cx="9501554" cy="1325703"/>
          </a:xfrm>
        </p:spPr>
        <p:txBody>
          <a:bodyPr>
            <a:noAutofit/>
          </a:bodyPr>
          <a:lstStyle/>
          <a:p>
            <a:pPr marL="0" lvl="0" indent="0">
              <a:buNone/>
            </a:pPr>
            <a:r>
              <a:rPr lang="pl-PL" sz="2400" dirty="0"/>
              <a:t>A</a:t>
            </a:r>
            <a:r>
              <a:rPr lang="pl-PL" sz="2400" dirty="0" smtClean="0"/>
              <a:t>nalogiczne </a:t>
            </a:r>
            <a:r>
              <a:rPr lang="pl-PL" sz="2400" dirty="0"/>
              <a:t>zmiany będą dotyczyć </a:t>
            </a:r>
            <a:r>
              <a:rPr lang="pl-PL" sz="2400" b="1" dirty="0"/>
              <a:t>obowiązku po stronie dłużnika </a:t>
            </a:r>
            <a:r>
              <a:rPr lang="pl-PL" sz="2400" b="1" dirty="0" smtClean="0"/>
              <a:t/>
            </a:r>
            <a:br>
              <a:rPr lang="pl-PL" sz="2400" b="1" dirty="0" smtClean="0"/>
            </a:br>
            <a:r>
              <a:rPr lang="pl-PL" sz="2400" dirty="0" smtClean="0"/>
              <a:t>–</a:t>
            </a:r>
            <a:r>
              <a:rPr lang="pl-PL" sz="2400" b="1" dirty="0" smtClean="0"/>
              <a:t> </a:t>
            </a:r>
            <a:r>
              <a:rPr lang="pl-PL" sz="2400" dirty="0"/>
              <a:t>skrócenie terminu </a:t>
            </a:r>
            <a:r>
              <a:rPr lang="pl-PL" sz="2400" b="1" dirty="0"/>
              <a:t>ze 150 do 120 dni </a:t>
            </a:r>
            <a:r>
              <a:rPr lang="pl-PL" sz="2400" dirty="0"/>
              <a:t>na obowiązkową korektę odliczonej kwoty podatku wynikającej </a:t>
            </a:r>
            <a:r>
              <a:rPr lang="pl-PL" sz="2400" dirty="0" smtClean="0"/>
              <a:t>z </a:t>
            </a:r>
            <a:r>
              <a:rPr lang="pl-PL" sz="2400" dirty="0"/>
              <a:t>faktury, w przypadku nieuregulowania należności wynikającej z tej </a:t>
            </a:r>
            <a:r>
              <a:rPr lang="pl-PL" sz="2400" dirty="0" smtClean="0"/>
              <a:t>faktury</a:t>
            </a:r>
            <a:endParaRPr lang="pl-PL" sz="2400" dirty="0"/>
          </a:p>
        </p:txBody>
      </p:sp>
      <p:sp>
        <p:nvSpPr>
          <p:cNvPr id="3" name="Symbol zastępczy tekstu 2"/>
          <p:cNvSpPr>
            <a:spLocks noGrp="1"/>
          </p:cNvSpPr>
          <p:nvPr>
            <p:ph type="body" sz="quarter" idx="10"/>
          </p:nvPr>
        </p:nvSpPr>
        <p:spPr>
          <a:xfrm>
            <a:off x="828675" y="879838"/>
            <a:ext cx="10525125" cy="1244352"/>
          </a:xfrm>
        </p:spPr>
        <p:txBody>
          <a:bodyPr/>
          <a:lstStyle/>
          <a:p>
            <a:pPr lvl="0">
              <a:lnSpc>
                <a:spcPct val="100000"/>
              </a:lnSpc>
            </a:pPr>
            <a:r>
              <a:rPr lang="pl-PL" dirty="0"/>
              <a:t>Skrócenie terminu w „uldze na złe długi</a:t>
            </a:r>
            <a:r>
              <a:rPr lang="pl-PL" dirty="0" smtClean="0"/>
              <a:t>” </a:t>
            </a:r>
            <a:br>
              <a:rPr lang="pl-PL" dirty="0" smtClean="0"/>
            </a:br>
            <a:r>
              <a:rPr lang="pl-PL" dirty="0" smtClean="0"/>
              <a:t>w VAT</a:t>
            </a:r>
            <a:endParaRPr lang="pl-PL" dirty="0"/>
          </a:p>
          <a:p>
            <a:endParaRPr lang="pl-PL" dirty="0"/>
          </a:p>
        </p:txBody>
      </p:sp>
      <p:sp>
        <p:nvSpPr>
          <p:cNvPr id="4" name="Tytuł 3"/>
          <p:cNvSpPr>
            <a:spLocks noGrp="1"/>
          </p:cNvSpPr>
          <p:nvPr>
            <p:ph type="title"/>
          </p:nvPr>
        </p:nvSpPr>
        <p:spPr/>
        <p:txBody>
          <a:bodyPr/>
          <a:lstStyle/>
          <a:p>
            <a:r>
              <a:rPr lang="pl-PL" altLang="pl-PL" dirty="0" smtClean="0"/>
              <a:t>Co jeszcze planujemy → </a:t>
            </a:r>
            <a:r>
              <a:rPr lang="pl-PL" b="1" dirty="0" smtClean="0"/>
              <a:t>Podatkowe </a:t>
            </a:r>
            <a:r>
              <a:rPr lang="pl-PL" b="1" dirty="0"/>
              <a:t>zmiany ułatwiające firmom działanie</a:t>
            </a:r>
            <a:endParaRPr lang="pl-PL" dirty="0"/>
          </a:p>
        </p:txBody>
      </p:sp>
      <p:sp>
        <p:nvSpPr>
          <p:cNvPr id="6" name="pole tekstowe 5"/>
          <p:cNvSpPr txBox="1"/>
          <p:nvPr/>
        </p:nvSpPr>
        <p:spPr>
          <a:xfrm>
            <a:off x="1981200" y="4296666"/>
            <a:ext cx="9233645" cy="923330"/>
          </a:xfrm>
          <a:prstGeom prst="rect">
            <a:avLst/>
          </a:prstGeom>
          <a:noFill/>
        </p:spPr>
        <p:txBody>
          <a:bodyPr wrap="square" rtlCol="0">
            <a:spAutoFit/>
          </a:bodyPr>
          <a:lstStyle/>
          <a:p>
            <a:pPr lvl="0">
              <a:spcBef>
                <a:spcPts val="1200"/>
              </a:spcBef>
            </a:pPr>
            <a:r>
              <a:rPr lang="pl-PL" dirty="0">
                <a:solidFill>
                  <a:schemeClr val="tx1">
                    <a:lumMod val="50000"/>
                  </a:schemeClr>
                </a:solidFill>
              </a:rPr>
              <a:t>skrócenie terminu w jego przypadku dodatkowo zmobilizuje do spłaty wierzytelności, </a:t>
            </a:r>
            <a:r>
              <a:rPr lang="pl-PL" dirty="0" smtClean="0">
                <a:solidFill>
                  <a:schemeClr val="tx1">
                    <a:lumMod val="50000"/>
                  </a:schemeClr>
                </a:solidFill>
              </a:rPr>
              <a:t/>
            </a:r>
            <a:br>
              <a:rPr lang="pl-PL" dirty="0" smtClean="0">
                <a:solidFill>
                  <a:schemeClr val="tx1">
                    <a:lumMod val="50000"/>
                  </a:schemeClr>
                </a:solidFill>
              </a:rPr>
            </a:br>
            <a:r>
              <a:rPr lang="pl-PL" dirty="0" smtClean="0">
                <a:solidFill>
                  <a:schemeClr val="tx1">
                    <a:lumMod val="50000"/>
                  </a:schemeClr>
                </a:solidFill>
              </a:rPr>
              <a:t>co </a:t>
            </a:r>
            <a:r>
              <a:rPr lang="pl-PL" dirty="0">
                <a:solidFill>
                  <a:schemeClr val="tx1">
                    <a:lumMod val="50000"/>
                  </a:schemeClr>
                </a:solidFill>
              </a:rPr>
              <a:t>w ostatecznym rozrachunku przełoży się na zmniejszenie zatorów płatniczych </a:t>
            </a:r>
            <a:r>
              <a:rPr lang="pl-PL" dirty="0" smtClean="0">
                <a:solidFill>
                  <a:schemeClr val="tx1">
                    <a:lumMod val="50000"/>
                  </a:schemeClr>
                </a:solidFill>
              </a:rPr>
              <a:t/>
            </a:r>
            <a:br>
              <a:rPr lang="pl-PL" dirty="0" smtClean="0">
                <a:solidFill>
                  <a:schemeClr val="tx1">
                    <a:lumMod val="50000"/>
                  </a:schemeClr>
                </a:solidFill>
              </a:rPr>
            </a:br>
            <a:r>
              <a:rPr lang="pl-PL" dirty="0" smtClean="0">
                <a:solidFill>
                  <a:schemeClr val="tx1">
                    <a:lumMod val="50000"/>
                  </a:schemeClr>
                </a:solidFill>
              </a:rPr>
              <a:t>w </a:t>
            </a:r>
            <a:r>
              <a:rPr lang="pl-PL" dirty="0">
                <a:solidFill>
                  <a:schemeClr val="tx1">
                    <a:lumMod val="50000"/>
                  </a:schemeClr>
                </a:solidFill>
              </a:rPr>
              <a:t>obrocie gospodarczym</a:t>
            </a:r>
          </a:p>
        </p:txBody>
      </p:sp>
      <p:pic>
        <p:nvPicPr>
          <p:cNvPr id="7" name="Obrazek" descr="Obrazek"/>
          <p:cNvPicPr>
            <a:picLocks noChangeAspect="1"/>
          </p:cNvPicPr>
          <p:nvPr/>
        </p:nvPicPr>
        <p:blipFill>
          <a:blip r:embed="rId3">
            <a:extLst/>
          </a:blip>
          <a:stretch>
            <a:fillRect/>
          </a:stretch>
        </p:blipFill>
        <p:spPr>
          <a:xfrm>
            <a:off x="1739238" y="4360242"/>
            <a:ext cx="241962" cy="241962"/>
          </a:xfrm>
          <a:prstGeom prst="rect">
            <a:avLst/>
          </a:prstGeom>
          <a:ln w="12700">
            <a:miter lim="400000"/>
          </a:ln>
        </p:spPr>
      </p:pic>
      <p:cxnSp>
        <p:nvCxnSpPr>
          <p:cNvPr id="10" name="Łącznik prosty 9"/>
          <p:cNvCxnSpPr/>
          <p:nvPr/>
        </p:nvCxnSpPr>
        <p:spPr>
          <a:xfrm>
            <a:off x="936812" y="2169426"/>
            <a:ext cx="99194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65755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sz="quarter" idx="10"/>
          </p:nvPr>
        </p:nvSpPr>
        <p:spPr/>
        <p:txBody>
          <a:bodyPr/>
          <a:lstStyle/>
          <a:p>
            <a:pPr lvl="0"/>
            <a:r>
              <a:rPr lang="pl-PL" sz="3700" dirty="0"/>
              <a:t>Ordynacja </a:t>
            </a:r>
            <a:r>
              <a:rPr lang="pl-PL" sz="3700" dirty="0" smtClean="0"/>
              <a:t>podatkowa,</a:t>
            </a:r>
            <a:r>
              <a:rPr lang="pl-PL" sz="2000" dirty="0" smtClean="0"/>
              <a:t> </a:t>
            </a:r>
            <a:r>
              <a:rPr lang="pl-PL" sz="2400" dirty="0"/>
              <a:t>nowa jakość w dialogu z podatnikami</a:t>
            </a:r>
          </a:p>
          <a:p>
            <a:endParaRPr lang="pl-PL" dirty="0"/>
          </a:p>
        </p:txBody>
      </p:sp>
      <p:sp>
        <p:nvSpPr>
          <p:cNvPr id="4" name="Tytuł 3"/>
          <p:cNvSpPr>
            <a:spLocks noGrp="1"/>
          </p:cNvSpPr>
          <p:nvPr>
            <p:ph type="title"/>
          </p:nvPr>
        </p:nvSpPr>
        <p:spPr/>
        <p:txBody>
          <a:bodyPr/>
          <a:lstStyle/>
          <a:p>
            <a:r>
              <a:rPr lang="pl-PL" altLang="pl-PL" dirty="0" smtClean="0"/>
              <a:t>Co jeszcze planujemy → </a:t>
            </a:r>
            <a:r>
              <a:rPr lang="pl-PL" b="1" dirty="0" smtClean="0"/>
              <a:t>Podatkowe </a:t>
            </a:r>
            <a:r>
              <a:rPr lang="pl-PL" b="1" dirty="0"/>
              <a:t>zmiany ułatwiające firmom działanie</a:t>
            </a:r>
            <a:endParaRPr lang="pl-PL" dirty="0"/>
          </a:p>
        </p:txBody>
      </p:sp>
      <p:sp>
        <p:nvSpPr>
          <p:cNvPr id="7" name="pole tekstowe 6"/>
          <p:cNvSpPr txBox="1"/>
          <p:nvPr/>
        </p:nvSpPr>
        <p:spPr>
          <a:xfrm>
            <a:off x="1981199" y="3670371"/>
            <a:ext cx="9372601" cy="938719"/>
          </a:xfrm>
          <a:prstGeom prst="rect">
            <a:avLst/>
          </a:prstGeom>
          <a:noFill/>
        </p:spPr>
        <p:txBody>
          <a:bodyPr wrap="square" rtlCol="0">
            <a:spAutoFit/>
          </a:bodyPr>
          <a:lstStyle/>
          <a:p>
            <a:pPr lvl="1">
              <a:spcBef>
                <a:spcPts val="1800"/>
              </a:spcBef>
            </a:pPr>
            <a:r>
              <a:rPr lang="pl-PL" sz="2000" dirty="0">
                <a:solidFill>
                  <a:schemeClr val="tx1">
                    <a:lumMod val="50000"/>
                  </a:schemeClr>
                </a:solidFill>
              </a:rPr>
              <a:t>jeszcze większą ochronę podatnika w </a:t>
            </a:r>
            <a:r>
              <a:rPr lang="pl-PL" sz="2000" dirty="0" smtClean="0">
                <a:solidFill>
                  <a:schemeClr val="tx1">
                    <a:lumMod val="50000"/>
                  </a:schemeClr>
                </a:solidFill>
              </a:rPr>
              <a:t>relacjach z </a:t>
            </a:r>
            <a:r>
              <a:rPr lang="pl-PL" sz="2000" dirty="0">
                <a:solidFill>
                  <a:schemeClr val="tx1">
                    <a:lumMod val="50000"/>
                  </a:schemeClr>
                </a:solidFill>
              </a:rPr>
              <a:t>organami </a:t>
            </a:r>
            <a:r>
              <a:rPr lang="pl-PL" sz="2000" dirty="0" smtClean="0">
                <a:solidFill>
                  <a:schemeClr val="tx1">
                    <a:lumMod val="50000"/>
                  </a:schemeClr>
                </a:solidFill>
              </a:rPr>
              <a:t>podatkowymi</a:t>
            </a:r>
            <a:endParaRPr lang="pl-PL" sz="2000" dirty="0">
              <a:solidFill>
                <a:schemeClr val="tx1">
                  <a:lumMod val="50000"/>
                </a:schemeClr>
              </a:solidFill>
            </a:endParaRPr>
          </a:p>
          <a:p>
            <a:pPr lvl="1">
              <a:spcBef>
                <a:spcPts val="1800"/>
              </a:spcBef>
            </a:pPr>
            <a:r>
              <a:rPr lang="pl-PL" sz="2000" dirty="0">
                <a:solidFill>
                  <a:schemeClr val="tx1">
                    <a:lumMod val="50000"/>
                  </a:schemeClr>
                </a:solidFill>
              </a:rPr>
              <a:t>wdrożenie rozwiązań przyjaznych przedsiębiorcom</a:t>
            </a:r>
          </a:p>
        </p:txBody>
      </p:sp>
      <p:sp>
        <p:nvSpPr>
          <p:cNvPr id="8" name="Symbol zastępczy zawartości 1"/>
          <p:cNvSpPr>
            <a:spLocks noGrp="1"/>
          </p:cNvSpPr>
          <p:nvPr>
            <p:ph idx="1"/>
          </p:nvPr>
        </p:nvSpPr>
        <p:spPr>
          <a:xfrm>
            <a:off x="838200" y="2537740"/>
            <a:ext cx="10515600" cy="469919"/>
          </a:xfrm>
        </p:spPr>
        <p:txBody>
          <a:bodyPr>
            <a:normAutofit/>
          </a:bodyPr>
          <a:lstStyle/>
          <a:p>
            <a:pPr marL="0" lvl="0" indent="0">
              <a:buNone/>
            </a:pPr>
            <a:r>
              <a:rPr lang="pl-PL" sz="2400" dirty="0" smtClean="0"/>
              <a:t>Pracujemy </a:t>
            </a:r>
            <a:r>
              <a:rPr lang="pl-PL" sz="2400" dirty="0"/>
              <a:t>nad nową </a:t>
            </a:r>
            <a:r>
              <a:rPr lang="pl-PL" sz="2400" b="1" dirty="0">
                <a:solidFill>
                  <a:schemeClr val="tx2"/>
                </a:solidFill>
              </a:rPr>
              <a:t>Ordynacją Podatkową</a:t>
            </a:r>
            <a:r>
              <a:rPr lang="pl-PL" sz="2400" dirty="0"/>
              <a:t>, która zapewni:</a:t>
            </a:r>
          </a:p>
        </p:txBody>
      </p:sp>
      <p:pic>
        <p:nvPicPr>
          <p:cNvPr id="6" name="Obrazek" descr="Obrazek"/>
          <p:cNvPicPr>
            <a:picLocks noChangeAspect="1"/>
          </p:cNvPicPr>
          <p:nvPr/>
        </p:nvPicPr>
        <p:blipFill>
          <a:blip r:embed="rId3">
            <a:extLst/>
          </a:blip>
          <a:stretch>
            <a:fillRect/>
          </a:stretch>
        </p:blipFill>
        <p:spPr>
          <a:xfrm>
            <a:off x="2169544" y="3769084"/>
            <a:ext cx="241962" cy="241962"/>
          </a:xfrm>
          <a:prstGeom prst="rect">
            <a:avLst/>
          </a:prstGeom>
          <a:ln w="12700">
            <a:miter lim="400000"/>
          </a:ln>
        </p:spPr>
      </p:pic>
      <p:pic>
        <p:nvPicPr>
          <p:cNvPr id="9" name="Obrazek" descr="Obrazek"/>
          <p:cNvPicPr>
            <a:picLocks noChangeAspect="1"/>
          </p:cNvPicPr>
          <p:nvPr/>
        </p:nvPicPr>
        <p:blipFill>
          <a:blip r:embed="rId3">
            <a:extLst/>
          </a:blip>
          <a:stretch>
            <a:fillRect/>
          </a:stretch>
        </p:blipFill>
        <p:spPr>
          <a:xfrm>
            <a:off x="2169544" y="4294882"/>
            <a:ext cx="241962" cy="241962"/>
          </a:xfrm>
          <a:prstGeom prst="rect">
            <a:avLst/>
          </a:prstGeom>
          <a:ln w="12700">
            <a:miter lim="400000"/>
          </a:ln>
        </p:spPr>
      </p:pic>
    </p:spTree>
    <p:extLst>
      <p:ext uri="{BB962C8B-B14F-4D97-AF65-F5344CB8AC3E}">
        <p14:creationId xmlns:p14="http://schemas.microsoft.com/office/powerpoint/2010/main" val="24818430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5">
            <a:extLst>
              <a:ext uri="{FF2B5EF4-FFF2-40B4-BE49-F238E27FC236}">
                <a16:creationId xmlns:a16="http://schemas.microsoft.com/office/drawing/2014/main" id="{F36059EE-7EAF-4AC1-9A07-8D3E8DC3F45C}"/>
              </a:ext>
            </a:extLst>
          </p:cNvPr>
          <p:cNvSpPr txBox="1">
            <a:spLocks/>
          </p:cNvSpPr>
          <p:nvPr/>
        </p:nvSpPr>
        <p:spPr>
          <a:xfrm>
            <a:off x="782515" y="4191000"/>
            <a:ext cx="10679172" cy="1085850"/>
          </a:xfrm>
          <a:prstGeom prst="rect">
            <a:avLst/>
          </a:prstGeom>
        </p:spPr>
        <p:txBody>
          <a:bodyPr/>
          <a:lstStyle>
            <a:lvl1pPr marL="228600" indent="-228600" algn="l" defTabSz="914400" rtl="0" eaLnBrk="1" latinLnBrk="0" hangingPunct="1">
              <a:lnSpc>
                <a:spcPct val="90000"/>
              </a:lnSpc>
              <a:spcBef>
                <a:spcPts val="1200"/>
              </a:spcBef>
              <a:buClr>
                <a:schemeClr val="tx2"/>
              </a:buClr>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1200"/>
              </a:spcBef>
              <a:buClr>
                <a:schemeClr val="tx2"/>
              </a:buClr>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1200"/>
              </a:spcBef>
              <a:buClr>
                <a:schemeClr val="tx2"/>
              </a:buClr>
              <a:buFont typeface="Arial" panose="020B0604020202020204" pitchFamily="34" charset="0"/>
              <a:buChar char="•"/>
              <a:defRPr sz="16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1200"/>
              </a:spcBef>
              <a:buClr>
                <a:schemeClr val="tx2"/>
              </a:buClr>
              <a:buFont typeface="Arial" panose="020B0604020202020204" pitchFamily="34" charset="0"/>
              <a:buChar char="•"/>
              <a:defRPr sz="14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1200"/>
              </a:spcBef>
              <a:buClr>
                <a:schemeClr val="tx2"/>
              </a:buClr>
              <a:buFont typeface="Arial" panose="020B0604020202020204" pitchFamily="34" charset="0"/>
              <a:buChar char="•"/>
              <a:defRPr sz="14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pl-PL" dirty="0" smtClean="0">
                <a:solidFill>
                  <a:schemeClr val="tx1">
                    <a:lumMod val="50000"/>
                  </a:schemeClr>
                </a:solidFill>
              </a:rPr>
              <a:t>mf.gov.pl</a:t>
            </a:r>
          </a:p>
          <a:p>
            <a:pPr algn="ctr">
              <a:defRPr/>
            </a:pPr>
            <a:endParaRPr lang="pl-PL" dirty="0"/>
          </a:p>
        </p:txBody>
      </p:sp>
      <p:sp>
        <p:nvSpPr>
          <p:cNvPr id="4" name="Tytuł 4">
            <a:extLst>
              <a:ext uri="{FF2B5EF4-FFF2-40B4-BE49-F238E27FC236}">
                <a16:creationId xmlns:a16="http://schemas.microsoft.com/office/drawing/2014/main" id="{858917B4-3249-47FF-A349-57A10CA2AF11}"/>
              </a:ext>
            </a:extLst>
          </p:cNvPr>
          <p:cNvSpPr txBox="1">
            <a:spLocks/>
          </p:cNvSpPr>
          <p:nvPr/>
        </p:nvSpPr>
        <p:spPr>
          <a:xfrm>
            <a:off x="782515" y="2676525"/>
            <a:ext cx="10679172" cy="676274"/>
          </a:xfrm>
          <a:prstGeom prst="rect">
            <a:avLst/>
          </a:prstGeom>
        </p:spPr>
        <p:txBody>
          <a:bodyPr/>
          <a:lstStyle>
            <a:lvl1pPr algn="l" defTabSz="914400" rtl="0" eaLnBrk="1" latinLnBrk="0" hangingPunct="1">
              <a:lnSpc>
                <a:spcPct val="90000"/>
              </a:lnSpc>
              <a:spcBef>
                <a:spcPct val="0"/>
              </a:spcBef>
              <a:buNone/>
              <a:defRPr sz="2800" kern="1200">
                <a:solidFill>
                  <a:schemeClr val="tx1"/>
                </a:solidFill>
                <a:latin typeface="Helvetica" panose="020B0604020202020204" pitchFamily="34" charset="0"/>
                <a:ea typeface="+mj-ea"/>
                <a:cs typeface="Helvetica" panose="020B0604020202020204" pitchFamily="34" charset="0"/>
              </a:defRPr>
            </a:lvl1pPr>
          </a:lstStyle>
          <a:p>
            <a:pPr algn="ctr"/>
            <a:r>
              <a:rPr lang="pl-PL" sz="4000" dirty="0" smtClean="0">
                <a:solidFill>
                  <a:schemeClr val="tx2"/>
                </a:solidFill>
              </a:rPr>
              <a:t>Dziękujemy </a:t>
            </a:r>
            <a:endParaRPr lang="pl-PL" sz="3600" dirty="0" smtClean="0">
              <a:solidFill>
                <a:schemeClr val="tx2"/>
              </a:solidFill>
            </a:endParaRPr>
          </a:p>
          <a:p>
            <a:pPr algn="ctr">
              <a:lnSpc>
                <a:spcPct val="100000"/>
              </a:lnSpc>
            </a:pPr>
            <a:r>
              <a:rPr lang="pl-PL" dirty="0" smtClean="0">
                <a:solidFill>
                  <a:schemeClr val="tx1">
                    <a:lumMod val="50000"/>
                  </a:schemeClr>
                </a:solidFill>
              </a:rPr>
              <a:t>zapraszamy do dyskusji</a:t>
            </a:r>
          </a:p>
        </p:txBody>
      </p:sp>
    </p:spTree>
    <p:extLst>
      <p:ext uri="{BB962C8B-B14F-4D97-AF65-F5344CB8AC3E}">
        <p14:creationId xmlns:p14="http://schemas.microsoft.com/office/powerpoint/2010/main" val="17419918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1"/>
          <p:cNvSpPr txBox="1">
            <a:spLocks/>
          </p:cNvSpPr>
          <p:nvPr/>
        </p:nvSpPr>
        <p:spPr>
          <a:xfrm>
            <a:off x="758686" y="1197408"/>
            <a:ext cx="9694349" cy="465151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chemeClr val="tx2"/>
              </a:buClr>
              <a:buFont typeface="Arial" panose="020B0604020202020204" pitchFamily="34" charset="0"/>
              <a:buNone/>
              <a:defRPr sz="2400" kern="1200">
                <a:solidFill>
                  <a:schemeClr val="tx1"/>
                </a:solidFill>
                <a:latin typeface="Helvetica light"/>
                <a:ea typeface="+mn-ea"/>
                <a:cs typeface="Helvetica" panose="020B0604020202020204" pitchFamily="34" charset="0"/>
              </a:defRPr>
            </a:lvl1pPr>
            <a:lvl2pPr marL="457200" indent="0" algn="ctr" defTabSz="914400" rtl="0" eaLnBrk="1" latinLnBrk="0" hangingPunct="1">
              <a:lnSpc>
                <a:spcPct val="90000"/>
              </a:lnSpc>
              <a:spcBef>
                <a:spcPts val="1200"/>
              </a:spcBef>
              <a:buClr>
                <a:schemeClr val="tx2"/>
              </a:buClr>
              <a:buFont typeface="Arial" panose="020B0604020202020204" pitchFamily="34" charset="0"/>
              <a:buNone/>
              <a:defRPr sz="2000" kern="1200">
                <a:solidFill>
                  <a:schemeClr val="tx1"/>
                </a:solidFill>
                <a:latin typeface="Helvetica" panose="020B0604020202020204" pitchFamily="34" charset="0"/>
                <a:ea typeface="+mn-ea"/>
                <a:cs typeface="Helvetica" panose="020B0604020202020204" pitchFamily="34" charset="0"/>
              </a:defRPr>
            </a:lvl2pPr>
            <a:lvl3pPr marL="914400" indent="0" algn="ctr" defTabSz="914400" rtl="0" eaLnBrk="1" latinLnBrk="0" hangingPunct="1">
              <a:lnSpc>
                <a:spcPct val="90000"/>
              </a:lnSpc>
              <a:spcBef>
                <a:spcPts val="1200"/>
              </a:spcBef>
              <a:buClr>
                <a:schemeClr val="tx2"/>
              </a:buClr>
              <a:buFont typeface="Arial" panose="020B0604020202020204" pitchFamily="34" charset="0"/>
              <a:buNone/>
              <a:defRPr sz="1800" kern="1200">
                <a:solidFill>
                  <a:schemeClr val="tx1"/>
                </a:solidFill>
                <a:latin typeface="Helvetica" panose="020B0604020202020204" pitchFamily="34" charset="0"/>
                <a:ea typeface="+mn-ea"/>
                <a:cs typeface="Helvetica" panose="020B0604020202020204" pitchFamily="34" charset="0"/>
              </a:defRPr>
            </a:lvl3pPr>
            <a:lvl4pPr marL="1371600" indent="0" algn="ctr" defTabSz="914400" rtl="0" eaLnBrk="1" latinLnBrk="0" hangingPunct="1">
              <a:lnSpc>
                <a:spcPct val="90000"/>
              </a:lnSpc>
              <a:spcBef>
                <a:spcPts val="1200"/>
              </a:spcBef>
              <a:buClr>
                <a:schemeClr val="tx2"/>
              </a:buClr>
              <a:buFont typeface="Arial" panose="020B0604020202020204" pitchFamily="34" charset="0"/>
              <a:buNone/>
              <a:defRPr sz="1600" kern="1200">
                <a:solidFill>
                  <a:schemeClr val="tx1"/>
                </a:solidFill>
                <a:latin typeface="Helvetica" panose="020B0604020202020204" pitchFamily="34" charset="0"/>
                <a:ea typeface="+mn-ea"/>
                <a:cs typeface="Helvetica" panose="020B0604020202020204" pitchFamily="34" charset="0"/>
              </a:defRPr>
            </a:lvl4pPr>
            <a:lvl5pPr marL="1828800" indent="0" algn="ctr" defTabSz="914400" rtl="0" eaLnBrk="1" latinLnBrk="0" hangingPunct="1">
              <a:lnSpc>
                <a:spcPct val="90000"/>
              </a:lnSpc>
              <a:spcBef>
                <a:spcPts val="1200"/>
              </a:spcBef>
              <a:buClr>
                <a:schemeClr val="tx2"/>
              </a:buClr>
              <a:buFont typeface="Arial" panose="020B0604020202020204" pitchFamily="34" charset="0"/>
              <a:buNone/>
              <a:defRPr sz="1600" kern="1200">
                <a:solidFill>
                  <a:schemeClr val="tx1"/>
                </a:solidFill>
                <a:latin typeface="Helvetica" panose="020B0604020202020204" pitchFamily="34" charset="0"/>
                <a:ea typeface="+mn-ea"/>
                <a:cs typeface="Helvetica"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nSpc>
                <a:spcPct val="100000"/>
              </a:lnSpc>
              <a:spcBef>
                <a:spcPts val="1800"/>
              </a:spcBef>
              <a:buFont typeface="Arial" panose="020B0604020202020204" pitchFamily="34" charset="0"/>
              <a:buChar char="•"/>
            </a:pPr>
            <a:r>
              <a:rPr lang="pl-PL" b="1" dirty="0" smtClean="0">
                <a:solidFill>
                  <a:schemeClr val="tx1">
                    <a:lumMod val="50000"/>
                  </a:schemeClr>
                </a:solidFill>
              </a:rPr>
              <a:t>zmieniamy się dla przedsiębiorców:</a:t>
            </a:r>
            <a:r>
              <a:rPr lang="pl-PL" dirty="0" smtClean="0">
                <a:solidFill>
                  <a:schemeClr val="tx1">
                    <a:lumMod val="50000"/>
                  </a:schemeClr>
                </a:solidFill>
              </a:rPr>
              <a:t> </a:t>
            </a:r>
            <a:r>
              <a:rPr lang="pl-PL" dirty="0">
                <a:solidFill>
                  <a:schemeClr val="tx1">
                    <a:lumMod val="50000"/>
                  </a:schemeClr>
                </a:solidFill>
              </a:rPr>
              <a:t>p</a:t>
            </a:r>
            <a:r>
              <a:rPr lang="pl-PL" dirty="0" smtClean="0">
                <a:solidFill>
                  <a:schemeClr val="tx1">
                    <a:lumMod val="50000"/>
                  </a:schemeClr>
                </a:solidFill>
              </a:rPr>
              <a:t>owstała Krajowa Administracja Skarbowa (KAS) – organizacja, która skutecznie egzekwuje podatki oraz wspiera uczciwych przedsiębiorców</a:t>
            </a:r>
          </a:p>
          <a:p>
            <a:pPr marL="342900" indent="-342900">
              <a:lnSpc>
                <a:spcPct val="100000"/>
              </a:lnSpc>
              <a:spcBef>
                <a:spcPts val="1800"/>
              </a:spcBef>
              <a:buFont typeface="Arial" panose="020B0604020202020204" pitchFamily="34" charset="0"/>
              <a:buChar char="•"/>
            </a:pPr>
            <a:r>
              <a:rPr lang="pl-PL" dirty="0" smtClean="0">
                <a:solidFill>
                  <a:schemeClr val="tx1">
                    <a:lumMod val="50000"/>
                  </a:schemeClr>
                </a:solidFill>
              </a:rPr>
              <a:t>nasze działania oparte są na </a:t>
            </a:r>
            <a:r>
              <a:rPr lang="pl-PL" b="1" dirty="0" smtClean="0">
                <a:solidFill>
                  <a:schemeClr val="tx1">
                    <a:lumMod val="50000"/>
                  </a:schemeClr>
                </a:solidFill>
              </a:rPr>
              <a:t>Konstytucji Biznesu</a:t>
            </a:r>
            <a:r>
              <a:rPr lang="pl-PL" dirty="0" smtClean="0">
                <a:solidFill>
                  <a:schemeClr val="tx1">
                    <a:lumMod val="50000"/>
                  </a:schemeClr>
                </a:solidFill>
              </a:rPr>
              <a:t> – urzędy skarbowe stosują zasadę domniemania uczciwości przedsiębiorcy </a:t>
            </a:r>
          </a:p>
          <a:p>
            <a:pPr marL="342900" indent="-342900">
              <a:lnSpc>
                <a:spcPct val="100000"/>
              </a:lnSpc>
              <a:spcBef>
                <a:spcPts val="1800"/>
              </a:spcBef>
              <a:buFont typeface="Arial" panose="020B0604020202020204" pitchFamily="34" charset="0"/>
              <a:buChar char="•"/>
            </a:pPr>
            <a:r>
              <a:rPr lang="pl-PL" dirty="0" smtClean="0">
                <a:solidFill>
                  <a:schemeClr val="tx1">
                    <a:lumMod val="50000"/>
                  </a:schemeClr>
                </a:solidFill>
              </a:rPr>
              <a:t>dbamy o </a:t>
            </a:r>
            <a:r>
              <a:rPr lang="pl-PL" b="1" dirty="0" smtClean="0">
                <a:solidFill>
                  <a:schemeClr val="tx1">
                    <a:lumMod val="50000"/>
                  </a:schemeClr>
                </a:solidFill>
              </a:rPr>
              <a:t>prosty język </a:t>
            </a:r>
            <a:r>
              <a:rPr lang="pl-PL" dirty="0" smtClean="0">
                <a:solidFill>
                  <a:schemeClr val="tx1">
                    <a:lumMod val="50000"/>
                  </a:schemeClr>
                </a:solidFill>
              </a:rPr>
              <a:t>w kontaktach z przedsiębiorcami</a:t>
            </a:r>
          </a:p>
          <a:p>
            <a:pPr marL="342900" indent="-342900">
              <a:lnSpc>
                <a:spcPct val="100000"/>
              </a:lnSpc>
              <a:spcBef>
                <a:spcPts val="1800"/>
              </a:spcBef>
              <a:buFont typeface="Arial" panose="020B0604020202020204" pitchFamily="34" charset="0"/>
              <a:buChar char="•"/>
            </a:pPr>
            <a:r>
              <a:rPr lang="pl-PL" dirty="0" smtClean="0">
                <a:solidFill>
                  <a:schemeClr val="tx1">
                    <a:lumMod val="50000"/>
                  </a:schemeClr>
                </a:solidFill>
              </a:rPr>
              <a:t>chronimy przedsiębiorcę przed negatywnymi konsekwencjami, </a:t>
            </a:r>
            <a:r>
              <a:rPr lang="pl-PL" dirty="0">
                <a:solidFill>
                  <a:schemeClr val="tx1">
                    <a:lumMod val="50000"/>
                  </a:schemeClr>
                </a:solidFill>
              </a:rPr>
              <a:t/>
            </a:r>
            <a:br>
              <a:rPr lang="pl-PL" dirty="0">
                <a:solidFill>
                  <a:schemeClr val="tx1">
                    <a:lumMod val="50000"/>
                  </a:schemeClr>
                </a:solidFill>
              </a:rPr>
            </a:br>
            <a:r>
              <a:rPr lang="pl-PL" dirty="0" smtClean="0">
                <a:solidFill>
                  <a:schemeClr val="tx1">
                    <a:lumMod val="50000"/>
                  </a:schemeClr>
                </a:solidFill>
              </a:rPr>
              <a:t>jeśli jego działania były zgodne z dotychczasową praktyką stosowania przepisów przez organ administracji</a:t>
            </a:r>
            <a:endParaRPr lang="pl-PL" dirty="0">
              <a:solidFill>
                <a:schemeClr val="tx1">
                  <a:lumMod val="50000"/>
                </a:schemeClr>
              </a:solidFill>
            </a:endParaRPr>
          </a:p>
        </p:txBody>
      </p:sp>
    </p:spTree>
    <p:extLst>
      <p:ext uri="{BB962C8B-B14F-4D97-AF65-F5344CB8AC3E}">
        <p14:creationId xmlns:p14="http://schemas.microsoft.com/office/powerpoint/2010/main" val="37069436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txBox="1">
            <a:spLocks/>
          </p:cNvSpPr>
          <p:nvPr/>
        </p:nvSpPr>
        <p:spPr>
          <a:xfrm>
            <a:off x="5252654" y="3084530"/>
            <a:ext cx="4062680" cy="890331"/>
          </a:xfrm>
          <a:prstGeom prst="rect">
            <a:avLst/>
          </a:prstGeom>
        </p:spPr>
        <p:txBody>
          <a:bodyPr/>
          <a:lstStyle>
            <a:lvl1pPr algn="l" defTabSz="914400" rtl="0" eaLnBrk="1" latinLnBrk="0" hangingPunct="1">
              <a:lnSpc>
                <a:spcPct val="90000"/>
              </a:lnSpc>
              <a:spcBef>
                <a:spcPct val="0"/>
              </a:spcBef>
              <a:buNone/>
              <a:defRPr sz="2800" kern="1200">
                <a:solidFill>
                  <a:schemeClr val="tx1"/>
                </a:solidFill>
                <a:latin typeface="Helvetica" panose="020B0604020202020204" pitchFamily="34" charset="0"/>
                <a:ea typeface="+mj-ea"/>
                <a:cs typeface="Helvetica" panose="020B0604020202020204" pitchFamily="34" charset="0"/>
              </a:defRPr>
            </a:lvl1pPr>
          </a:lstStyle>
          <a:p>
            <a:r>
              <a:rPr lang="pl-PL" sz="3600" dirty="0" smtClean="0">
                <a:solidFill>
                  <a:schemeClr val="tx1">
                    <a:lumMod val="50000"/>
                  </a:schemeClr>
                </a:solidFill>
              </a:rPr>
              <a:t>Co już działa</a:t>
            </a:r>
            <a:endParaRPr lang="pl-PL" sz="3600" dirty="0">
              <a:solidFill>
                <a:schemeClr val="tx1">
                  <a:lumMod val="50000"/>
                </a:schemeClr>
              </a:solidFill>
            </a:endParaRPr>
          </a:p>
        </p:txBody>
      </p:sp>
      <p:grpSp>
        <p:nvGrpSpPr>
          <p:cNvPr id="3" name="Grupuj"/>
          <p:cNvGrpSpPr/>
          <p:nvPr/>
        </p:nvGrpSpPr>
        <p:grpSpPr>
          <a:xfrm>
            <a:off x="3113900" y="2019281"/>
            <a:ext cx="2776813" cy="2330231"/>
            <a:chOff x="0" y="0"/>
            <a:chExt cx="8059938" cy="6763695"/>
          </a:xfrm>
          <a:solidFill>
            <a:schemeClr val="tx2"/>
          </a:solidFill>
        </p:grpSpPr>
        <p:sp>
          <p:nvSpPr>
            <p:cNvPr id="4" name="Koło zębate"/>
            <p:cNvSpPr/>
            <p:nvPr/>
          </p:nvSpPr>
          <p:spPr>
            <a:xfrm>
              <a:off x="5117268" y="0"/>
              <a:ext cx="2942670" cy="2943243"/>
            </a:xfrm>
            <a:custGeom>
              <a:avLst/>
              <a:gdLst/>
              <a:ahLst/>
              <a:cxnLst>
                <a:cxn ang="0">
                  <a:pos x="wd2" y="hd2"/>
                </a:cxn>
                <a:cxn ang="5400000">
                  <a:pos x="wd2" y="hd2"/>
                </a:cxn>
                <a:cxn ang="10800000">
                  <a:pos x="wd2" y="hd2"/>
                </a:cxn>
                <a:cxn ang="16200000">
                  <a:pos x="wd2" y="hd2"/>
                </a:cxn>
              </a:cxnLst>
              <a:rect l="0" t="0" r="r" b="b"/>
              <a:pathLst>
                <a:path w="21532" h="21555" extrusionOk="0">
                  <a:moveTo>
                    <a:pt x="12837" y="2"/>
                  </a:moveTo>
                  <a:cubicBezTo>
                    <a:pt x="12731" y="-11"/>
                    <a:pt x="12661" y="38"/>
                    <a:pt x="12588" y="172"/>
                  </a:cubicBezTo>
                  <a:cubicBezTo>
                    <a:pt x="12292" y="721"/>
                    <a:pt x="11969" y="1258"/>
                    <a:pt x="11661" y="1801"/>
                  </a:cubicBezTo>
                  <a:cubicBezTo>
                    <a:pt x="11547" y="2001"/>
                    <a:pt x="11418" y="2099"/>
                    <a:pt x="11153" y="2073"/>
                  </a:cubicBezTo>
                  <a:cubicBezTo>
                    <a:pt x="10691" y="2028"/>
                    <a:pt x="10220" y="2032"/>
                    <a:pt x="9759" y="2112"/>
                  </a:cubicBezTo>
                  <a:cubicBezTo>
                    <a:pt x="9550" y="2148"/>
                    <a:pt x="9432" y="2095"/>
                    <a:pt x="9318" y="1917"/>
                  </a:cubicBezTo>
                  <a:cubicBezTo>
                    <a:pt x="8969" y="1370"/>
                    <a:pt x="8594" y="841"/>
                    <a:pt x="8243" y="295"/>
                  </a:cubicBezTo>
                  <a:cubicBezTo>
                    <a:pt x="8145" y="142"/>
                    <a:pt x="8068" y="122"/>
                    <a:pt x="7905" y="198"/>
                  </a:cubicBezTo>
                  <a:cubicBezTo>
                    <a:pt x="6845" y="688"/>
                    <a:pt x="5781" y="1174"/>
                    <a:pt x="4712" y="1644"/>
                  </a:cubicBezTo>
                  <a:cubicBezTo>
                    <a:pt x="4517" y="1730"/>
                    <a:pt x="4517" y="1820"/>
                    <a:pt x="4567" y="1996"/>
                  </a:cubicBezTo>
                  <a:cubicBezTo>
                    <a:pt x="4742" y="2608"/>
                    <a:pt x="4890" y="3227"/>
                    <a:pt x="5065" y="3839"/>
                  </a:cubicBezTo>
                  <a:cubicBezTo>
                    <a:pt x="5122" y="4038"/>
                    <a:pt x="5098" y="4170"/>
                    <a:pt x="4932" y="4306"/>
                  </a:cubicBezTo>
                  <a:cubicBezTo>
                    <a:pt x="4561" y="4610"/>
                    <a:pt x="4227" y="4959"/>
                    <a:pt x="3950" y="5348"/>
                  </a:cubicBezTo>
                  <a:cubicBezTo>
                    <a:pt x="3802" y="5555"/>
                    <a:pt x="3648" y="5573"/>
                    <a:pt x="3439" y="5530"/>
                  </a:cubicBezTo>
                  <a:cubicBezTo>
                    <a:pt x="2827" y="5405"/>
                    <a:pt x="2213" y="5295"/>
                    <a:pt x="1605" y="5156"/>
                  </a:cubicBezTo>
                  <a:cubicBezTo>
                    <a:pt x="1409" y="5111"/>
                    <a:pt x="1325" y="5153"/>
                    <a:pt x="1257" y="5338"/>
                  </a:cubicBezTo>
                  <a:cubicBezTo>
                    <a:pt x="856" y="6423"/>
                    <a:pt x="449" y="7506"/>
                    <a:pt x="35" y="8586"/>
                  </a:cubicBezTo>
                  <a:cubicBezTo>
                    <a:pt x="-34" y="8767"/>
                    <a:pt x="-6" y="8857"/>
                    <a:pt x="173" y="8954"/>
                  </a:cubicBezTo>
                  <a:cubicBezTo>
                    <a:pt x="722" y="9251"/>
                    <a:pt x="1256" y="9574"/>
                    <a:pt x="1798" y="9882"/>
                  </a:cubicBezTo>
                  <a:cubicBezTo>
                    <a:pt x="2001" y="9997"/>
                    <a:pt x="2093" y="10127"/>
                    <a:pt x="2064" y="10392"/>
                  </a:cubicBezTo>
                  <a:cubicBezTo>
                    <a:pt x="2014" y="10855"/>
                    <a:pt x="2039" y="11326"/>
                    <a:pt x="2116" y="11788"/>
                  </a:cubicBezTo>
                  <a:cubicBezTo>
                    <a:pt x="2151" y="11998"/>
                    <a:pt x="2089" y="12115"/>
                    <a:pt x="1913" y="12228"/>
                  </a:cubicBezTo>
                  <a:cubicBezTo>
                    <a:pt x="1367" y="12578"/>
                    <a:pt x="837" y="12953"/>
                    <a:pt x="291" y="13303"/>
                  </a:cubicBezTo>
                  <a:cubicBezTo>
                    <a:pt x="136" y="13403"/>
                    <a:pt x="124" y="13482"/>
                    <a:pt x="199" y="13643"/>
                  </a:cubicBezTo>
                  <a:cubicBezTo>
                    <a:pt x="688" y="14705"/>
                    <a:pt x="1172" y="15768"/>
                    <a:pt x="1642" y="16837"/>
                  </a:cubicBezTo>
                  <a:cubicBezTo>
                    <a:pt x="1728" y="17034"/>
                    <a:pt x="1818" y="17032"/>
                    <a:pt x="1994" y="16982"/>
                  </a:cubicBezTo>
                  <a:cubicBezTo>
                    <a:pt x="2605" y="16807"/>
                    <a:pt x="3223" y="16651"/>
                    <a:pt x="3839" y="16489"/>
                  </a:cubicBezTo>
                  <a:cubicBezTo>
                    <a:pt x="3930" y="16465"/>
                    <a:pt x="4023" y="16451"/>
                    <a:pt x="4118" y="16432"/>
                  </a:cubicBezTo>
                  <a:cubicBezTo>
                    <a:pt x="4164" y="16485"/>
                    <a:pt x="4202" y="16532"/>
                    <a:pt x="4241" y="16576"/>
                  </a:cubicBezTo>
                  <a:cubicBezTo>
                    <a:pt x="4568" y="16944"/>
                    <a:pt x="4922" y="17287"/>
                    <a:pt x="5319" y="17573"/>
                  </a:cubicBezTo>
                  <a:cubicBezTo>
                    <a:pt x="5534" y="17728"/>
                    <a:pt x="5572" y="17885"/>
                    <a:pt x="5524" y="18114"/>
                  </a:cubicBezTo>
                  <a:cubicBezTo>
                    <a:pt x="5398" y="18725"/>
                    <a:pt x="5287" y="19339"/>
                    <a:pt x="5149" y="19947"/>
                  </a:cubicBezTo>
                  <a:cubicBezTo>
                    <a:pt x="5105" y="20142"/>
                    <a:pt x="5145" y="20229"/>
                    <a:pt x="5331" y="20297"/>
                  </a:cubicBezTo>
                  <a:cubicBezTo>
                    <a:pt x="6415" y="20698"/>
                    <a:pt x="7497" y="21106"/>
                    <a:pt x="8576" y="21520"/>
                  </a:cubicBezTo>
                  <a:cubicBezTo>
                    <a:pt x="8757" y="21589"/>
                    <a:pt x="8847" y="21563"/>
                    <a:pt x="8944" y="21383"/>
                  </a:cubicBezTo>
                  <a:cubicBezTo>
                    <a:pt x="9241" y="20834"/>
                    <a:pt x="9562" y="20299"/>
                    <a:pt x="9871" y="19757"/>
                  </a:cubicBezTo>
                  <a:cubicBezTo>
                    <a:pt x="9985" y="19558"/>
                    <a:pt x="10110" y="19452"/>
                    <a:pt x="10378" y="19481"/>
                  </a:cubicBezTo>
                  <a:cubicBezTo>
                    <a:pt x="10828" y="19528"/>
                    <a:pt x="11291" y="19534"/>
                    <a:pt x="11737" y="19445"/>
                  </a:cubicBezTo>
                  <a:cubicBezTo>
                    <a:pt x="12009" y="19391"/>
                    <a:pt x="12126" y="19505"/>
                    <a:pt x="12252" y="19698"/>
                  </a:cubicBezTo>
                  <a:cubicBezTo>
                    <a:pt x="12593" y="20221"/>
                    <a:pt x="12952" y="20733"/>
                    <a:pt x="13290" y="21259"/>
                  </a:cubicBezTo>
                  <a:cubicBezTo>
                    <a:pt x="13387" y="21411"/>
                    <a:pt x="13463" y="21432"/>
                    <a:pt x="13628" y="21356"/>
                  </a:cubicBezTo>
                  <a:cubicBezTo>
                    <a:pt x="14687" y="20866"/>
                    <a:pt x="15750" y="20382"/>
                    <a:pt x="16819" y="19912"/>
                  </a:cubicBezTo>
                  <a:cubicBezTo>
                    <a:pt x="17012" y="19827"/>
                    <a:pt x="17018" y="19738"/>
                    <a:pt x="16967" y="19560"/>
                  </a:cubicBezTo>
                  <a:cubicBezTo>
                    <a:pt x="16791" y="18948"/>
                    <a:pt x="16644" y="18329"/>
                    <a:pt x="16469" y="17716"/>
                  </a:cubicBezTo>
                  <a:cubicBezTo>
                    <a:pt x="16412" y="17519"/>
                    <a:pt x="16433" y="17386"/>
                    <a:pt x="16600" y="17250"/>
                  </a:cubicBezTo>
                  <a:cubicBezTo>
                    <a:pt x="16971" y="16946"/>
                    <a:pt x="17305" y="16598"/>
                    <a:pt x="17584" y="16209"/>
                  </a:cubicBezTo>
                  <a:cubicBezTo>
                    <a:pt x="17730" y="16006"/>
                    <a:pt x="17880" y="15980"/>
                    <a:pt x="18092" y="16024"/>
                  </a:cubicBezTo>
                  <a:cubicBezTo>
                    <a:pt x="18703" y="16151"/>
                    <a:pt x="19318" y="16260"/>
                    <a:pt x="19926" y="16398"/>
                  </a:cubicBezTo>
                  <a:cubicBezTo>
                    <a:pt x="20121" y="16442"/>
                    <a:pt x="20207" y="16404"/>
                    <a:pt x="20276" y="16218"/>
                  </a:cubicBezTo>
                  <a:cubicBezTo>
                    <a:pt x="20676" y="15133"/>
                    <a:pt x="21084" y="14050"/>
                    <a:pt x="21497" y="12970"/>
                  </a:cubicBezTo>
                  <a:cubicBezTo>
                    <a:pt x="21566" y="12790"/>
                    <a:pt x="21541" y="12697"/>
                    <a:pt x="21361" y="12600"/>
                  </a:cubicBezTo>
                  <a:cubicBezTo>
                    <a:pt x="20812" y="12303"/>
                    <a:pt x="20278" y="11982"/>
                    <a:pt x="19736" y="11674"/>
                  </a:cubicBezTo>
                  <a:cubicBezTo>
                    <a:pt x="19535" y="11559"/>
                    <a:pt x="19439" y="11431"/>
                    <a:pt x="19468" y="11163"/>
                  </a:cubicBezTo>
                  <a:cubicBezTo>
                    <a:pt x="19519" y="10701"/>
                    <a:pt x="19493" y="10230"/>
                    <a:pt x="19416" y="9768"/>
                  </a:cubicBezTo>
                  <a:cubicBezTo>
                    <a:pt x="19381" y="9559"/>
                    <a:pt x="19443" y="9442"/>
                    <a:pt x="19620" y="9328"/>
                  </a:cubicBezTo>
                  <a:cubicBezTo>
                    <a:pt x="20166" y="8978"/>
                    <a:pt x="20694" y="8603"/>
                    <a:pt x="21240" y="8252"/>
                  </a:cubicBezTo>
                  <a:cubicBezTo>
                    <a:pt x="21393" y="8154"/>
                    <a:pt x="21411" y="8075"/>
                    <a:pt x="21336" y="7912"/>
                  </a:cubicBezTo>
                  <a:cubicBezTo>
                    <a:pt x="20846" y="6851"/>
                    <a:pt x="20362" y="5788"/>
                    <a:pt x="19892" y="4718"/>
                  </a:cubicBezTo>
                  <a:cubicBezTo>
                    <a:pt x="19806" y="4523"/>
                    <a:pt x="19717" y="4523"/>
                    <a:pt x="19541" y="4574"/>
                  </a:cubicBezTo>
                  <a:cubicBezTo>
                    <a:pt x="18917" y="4751"/>
                    <a:pt x="18286" y="4905"/>
                    <a:pt x="17662" y="5080"/>
                  </a:cubicBezTo>
                  <a:cubicBezTo>
                    <a:pt x="17490" y="5129"/>
                    <a:pt x="17378" y="5103"/>
                    <a:pt x="17261" y="4959"/>
                  </a:cubicBezTo>
                  <a:cubicBezTo>
                    <a:pt x="16959" y="4585"/>
                    <a:pt x="16599" y="4263"/>
                    <a:pt x="16213" y="3983"/>
                  </a:cubicBezTo>
                  <a:cubicBezTo>
                    <a:pt x="16001" y="3828"/>
                    <a:pt x="15960" y="3672"/>
                    <a:pt x="16008" y="3442"/>
                  </a:cubicBezTo>
                  <a:cubicBezTo>
                    <a:pt x="16135" y="2831"/>
                    <a:pt x="16245" y="2217"/>
                    <a:pt x="16383" y="1609"/>
                  </a:cubicBezTo>
                  <a:cubicBezTo>
                    <a:pt x="16428" y="1413"/>
                    <a:pt x="16387" y="1327"/>
                    <a:pt x="16201" y="1258"/>
                  </a:cubicBezTo>
                  <a:cubicBezTo>
                    <a:pt x="15118" y="858"/>
                    <a:pt x="14036" y="450"/>
                    <a:pt x="12956" y="36"/>
                  </a:cubicBezTo>
                  <a:cubicBezTo>
                    <a:pt x="12911" y="19"/>
                    <a:pt x="12873" y="7"/>
                    <a:pt x="12837" y="2"/>
                  </a:cubicBezTo>
                  <a:close/>
                  <a:moveTo>
                    <a:pt x="10766" y="5818"/>
                  </a:moveTo>
                  <a:cubicBezTo>
                    <a:pt x="13503" y="5818"/>
                    <a:pt x="15722" y="8039"/>
                    <a:pt x="15722" y="10778"/>
                  </a:cubicBezTo>
                  <a:cubicBezTo>
                    <a:pt x="15722" y="13517"/>
                    <a:pt x="13503" y="15738"/>
                    <a:pt x="10766" y="15738"/>
                  </a:cubicBezTo>
                  <a:cubicBezTo>
                    <a:pt x="8030" y="15738"/>
                    <a:pt x="5810" y="13517"/>
                    <a:pt x="5810" y="10778"/>
                  </a:cubicBezTo>
                  <a:cubicBezTo>
                    <a:pt x="5810" y="8039"/>
                    <a:pt x="8030" y="5818"/>
                    <a:pt x="10766" y="5818"/>
                  </a:cubicBezTo>
                  <a:close/>
                </a:path>
              </a:pathLst>
            </a:custGeom>
            <a:grpFill/>
            <a:ln w="12700" cap="flat">
              <a:noFill/>
              <a:miter lim="400000"/>
            </a:ln>
            <a:effectLst/>
          </p:spPr>
          <p:txBody>
            <a:bodyPr wrap="square" lIns="0" tIns="0" rIns="0" bIns="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defRPr sz="3200" b="0">
                  <a:solidFill>
                    <a:srgbClr val="FFFFFF"/>
                  </a:solidFill>
                  <a:latin typeface="+mn-lt"/>
                  <a:ea typeface="+mn-ea"/>
                  <a:cs typeface="+mn-cs"/>
                  <a:sym typeface="Helvetica Neue Medium"/>
                </a:defRPr>
              </a:pPr>
              <a:endParaRPr/>
            </a:p>
          </p:txBody>
        </p:sp>
        <p:sp>
          <p:nvSpPr>
            <p:cNvPr id="5" name="Koło zębate"/>
            <p:cNvSpPr/>
            <p:nvPr/>
          </p:nvSpPr>
          <p:spPr>
            <a:xfrm>
              <a:off x="0" y="939402"/>
              <a:ext cx="5849682" cy="5824293"/>
            </a:xfrm>
            <a:custGeom>
              <a:avLst/>
              <a:gdLst/>
              <a:ahLst/>
              <a:cxnLst>
                <a:cxn ang="0">
                  <a:pos x="wd2" y="hd2"/>
                </a:cxn>
                <a:cxn ang="5400000">
                  <a:pos x="wd2" y="hd2"/>
                </a:cxn>
                <a:cxn ang="10800000">
                  <a:pos x="wd2" y="hd2"/>
                </a:cxn>
                <a:cxn ang="16200000">
                  <a:pos x="wd2" y="hd2"/>
                </a:cxn>
              </a:cxnLst>
              <a:rect l="0" t="0" r="r" b="b"/>
              <a:pathLst>
                <a:path w="21600" h="21599" extrusionOk="0">
                  <a:moveTo>
                    <a:pt x="9384" y="0"/>
                  </a:moveTo>
                  <a:cubicBezTo>
                    <a:pt x="9373" y="0"/>
                    <a:pt x="9237" y="27"/>
                    <a:pt x="9075" y="54"/>
                  </a:cubicBezTo>
                  <a:lnTo>
                    <a:pt x="7468" y="445"/>
                  </a:lnTo>
                  <a:cubicBezTo>
                    <a:pt x="7312" y="494"/>
                    <a:pt x="7177" y="531"/>
                    <a:pt x="7166" y="537"/>
                  </a:cubicBezTo>
                  <a:cubicBezTo>
                    <a:pt x="7161" y="542"/>
                    <a:pt x="7154" y="677"/>
                    <a:pt x="7154" y="840"/>
                  </a:cubicBezTo>
                  <a:lnTo>
                    <a:pt x="7166" y="1761"/>
                  </a:lnTo>
                  <a:cubicBezTo>
                    <a:pt x="7166" y="1924"/>
                    <a:pt x="7047" y="2119"/>
                    <a:pt x="6902" y="2190"/>
                  </a:cubicBezTo>
                  <a:lnTo>
                    <a:pt x="6151" y="2574"/>
                  </a:lnTo>
                  <a:cubicBezTo>
                    <a:pt x="6006" y="2655"/>
                    <a:pt x="5778" y="2644"/>
                    <a:pt x="5649" y="2547"/>
                  </a:cubicBezTo>
                  <a:lnTo>
                    <a:pt x="4900" y="2010"/>
                  </a:lnTo>
                  <a:cubicBezTo>
                    <a:pt x="4765" y="1913"/>
                    <a:pt x="4651" y="1842"/>
                    <a:pt x="4645" y="1848"/>
                  </a:cubicBezTo>
                  <a:cubicBezTo>
                    <a:pt x="4640" y="1853"/>
                    <a:pt x="4527" y="1941"/>
                    <a:pt x="4398" y="2044"/>
                  </a:cubicBezTo>
                  <a:lnTo>
                    <a:pt x="3162" y="3116"/>
                  </a:lnTo>
                  <a:cubicBezTo>
                    <a:pt x="3043" y="3230"/>
                    <a:pt x="2941" y="3327"/>
                    <a:pt x="2936" y="3333"/>
                  </a:cubicBezTo>
                  <a:cubicBezTo>
                    <a:pt x="2930" y="3338"/>
                    <a:pt x="2990" y="3462"/>
                    <a:pt x="3065" y="3609"/>
                  </a:cubicBezTo>
                  <a:lnTo>
                    <a:pt x="3490" y="4401"/>
                  </a:lnTo>
                  <a:cubicBezTo>
                    <a:pt x="3566" y="4548"/>
                    <a:pt x="3551" y="4769"/>
                    <a:pt x="3448" y="4899"/>
                  </a:cubicBezTo>
                  <a:lnTo>
                    <a:pt x="2909" y="5648"/>
                  </a:lnTo>
                  <a:cubicBezTo>
                    <a:pt x="2817" y="5783"/>
                    <a:pt x="2612" y="5879"/>
                    <a:pt x="2450" y="5858"/>
                  </a:cubicBezTo>
                  <a:lnTo>
                    <a:pt x="1548" y="5739"/>
                  </a:lnTo>
                  <a:cubicBezTo>
                    <a:pt x="1386" y="5717"/>
                    <a:pt x="1251" y="5707"/>
                    <a:pt x="1246" y="5712"/>
                  </a:cubicBezTo>
                  <a:cubicBezTo>
                    <a:pt x="1241" y="5717"/>
                    <a:pt x="1181" y="5848"/>
                    <a:pt x="1111" y="6000"/>
                  </a:cubicBezTo>
                  <a:lnTo>
                    <a:pt x="518" y="7483"/>
                  </a:lnTo>
                  <a:cubicBezTo>
                    <a:pt x="464" y="7640"/>
                    <a:pt x="420" y="7776"/>
                    <a:pt x="415" y="7781"/>
                  </a:cubicBezTo>
                  <a:cubicBezTo>
                    <a:pt x="415" y="7792"/>
                    <a:pt x="523" y="7874"/>
                    <a:pt x="658" y="7966"/>
                  </a:cubicBezTo>
                  <a:lnTo>
                    <a:pt x="1381" y="8454"/>
                  </a:lnTo>
                  <a:cubicBezTo>
                    <a:pt x="1516" y="8546"/>
                    <a:pt x="1602" y="8752"/>
                    <a:pt x="1570" y="8914"/>
                  </a:cubicBezTo>
                  <a:lnTo>
                    <a:pt x="1420" y="9944"/>
                  </a:lnTo>
                  <a:cubicBezTo>
                    <a:pt x="1404" y="10106"/>
                    <a:pt x="1263" y="10291"/>
                    <a:pt x="1106" y="10345"/>
                  </a:cubicBezTo>
                  <a:lnTo>
                    <a:pt x="280" y="10648"/>
                  </a:lnTo>
                  <a:cubicBezTo>
                    <a:pt x="123" y="10702"/>
                    <a:pt x="0" y="10758"/>
                    <a:pt x="0" y="10769"/>
                  </a:cubicBezTo>
                  <a:cubicBezTo>
                    <a:pt x="0" y="10779"/>
                    <a:pt x="6" y="10919"/>
                    <a:pt x="17" y="11082"/>
                  </a:cubicBezTo>
                  <a:lnTo>
                    <a:pt x="167" y="12626"/>
                  </a:lnTo>
                  <a:cubicBezTo>
                    <a:pt x="194" y="12789"/>
                    <a:pt x="210" y="12930"/>
                    <a:pt x="216" y="12941"/>
                  </a:cubicBezTo>
                  <a:cubicBezTo>
                    <a:pt x="216" y="12952"/>
                    <a:pt x="350" y="12974"/>
                    <a:pt x="518" y="12990"/>
                  </a:cubicBezTo>
                  <a:lnTo>
                    <a:pt x="1354" y="13082"/>
                  </a:lnTo>
                  <a:cubicBezTo>
                    <a:pt x="1516" y="13098"/>
                    <a:pt x="1688" y="13245"/>
                    <a:pt x="1737" y="13402"/>
                  </a:cubicBezTo>
                  <a:lnTo>
                    <a:pt x="2121" y="14501"/>
                  </a:lnTo>
                  <a:cubicBezTo>
                    <a:pt x="2181" y="14653"/>
                    <a:pt x="2142" y="14881"/>
                    <a:pt x="2028" y="15000"/>
                  </a:cubicBezTo>
                  <a:lnTo>
                    <a:pt x="1457" y="15624"/>
                  </a:lnTo>
                  <a:cubicBezTo>
                    <a:pt x="1349" y="15743"/>
                    <a:pt x="1258" y="15850"/>
                    <a:pt x="1263" y="15856"/>
                  </a:cubicBezTo>
                  <a:cubicBezTo>
                    <a:pt x="1268" y="15861"/>
                    <a:pt x="1338" y="15986"/>
                    <a:pt x="1425" y="16127"/>
                  </a:cubicBezTo>
                  <a:lnTo>
                    <a:pt x="2256" y="17380"/>
                  </a:lnTo>
                  <a:cubicBezTo>
                    <a:pt x="2353" y="17510"/>
                    <a:pt x="2440" y="17623"/>
                    <a:pt x="2445" y="17634"/>
                  </a:cubicBezTo>
                  <a:cubicBezTo>
                    <a:pt x="2450" y="17639"/>
                    <a:pt x="2579" y="17595"/>
                    <a:pt x="2730" y="17535"/>
                  </a:cubicBezTo>
                  <a:lnTo>
                    <a:pt x="3490" y="17232"/>
                  </a:lnTo>
                  <a:cubicBezTo>
                    <a:pt x="3641" y="17173"/>
                    <a:pt x="3863" y="17216"/>
                    <a:pt x="3976" y="17336"/>
                  </a:cubicBezTo>
                  <a:lnTo>
                    <a:pt x="4905" y="18192"/>
                  </a:lnTo>
                  <a:cubicBezTo>
                    <a:pt x="5029" y="18295"/>
                    <a:pt x="5100" y="18511"/>
                    <a:pt x="5062" y="18673"/>
                  </a:cubicBezTo>
                  <a:lnTo>
                    <a:pt x="4851" y="19476"/>
                  </a:lnTo>
                  <a:cubicBezTo>
                    <a:pt x="4808" y="19633"/>
                    <a:pt x="4780" y="19769"/>
                    <a:pt x="4785" y="19774"/>
                  </a:cubicBezTo>
                  <a:cubicBezTo>
                    <a:pt x="4791" y="19780"/>
                    <a:pt x="4915" y="19850"/>
                    <a:pt x="5055" y="19937"/>
                  </a:cubicBezTo>
                  <a:lnTo>
                    <a:pt x="6345" y="20631"/>
                  </a:lnTo>
                  <a:cubicBezTo>
                    <a:pt x="6491" y="20701"/>
                    <a:pt x="6621" y="20761"/>
                    <a:pt x="6632" y="20766"/>
                  </a:cubicBezTo>
                  <a:cubicBezTo>
                    <a:pt x="6637" y="20772"/>
                    <a:pt x="6735" y="20668"/>
                    <a:pt x="6843" y="20543"/>
                  </a:cubicBezTo>
                  <a:lnTo>
                    <a:pt x="7370" y="19932"/>
                  </a:lnTo>
                  <a:cubicBezTo>
                    <a:pt x="7478" y="19807"/>
                    <a:pt x="7694" y="19742"/>
                    <a:pt x="7851" y="19791"/>
                  </a:cubicBezTo>
                  <a:lnTo>
                    <a:pt x="9136" y="20116"/>
                  </a:lnTo>
                  <a:cubicBezTo>
                    <a:pt x="9298" y="20149"/>
                    <a:pt x="9459" y="20306"/>
                    <a:pt x="9497" y="20468"/>
                  </a:cubicBezTo>
                  <a:lnTo>
                    <a:pt x="9680" y="21259"/>
                  </a:lnTo>
                  <a:cubicBezTo>
                    <a:pt x="9718" y="21422"/>
                    <a:pt x="9756" y="21552"/>
                    <a:pt x="9761" y="21552"/>
                  </a:cubicBezTo>
                  <a:cubicBezTo>
                    <a:pt x="9767" y="21552"/>
                    <a:pt x="9911" y="21562"/>
                    <a:pt x="10073" y="21573"/>
                  </a:cubicBezTo>
                  <a:lnTo>
                    <a:pt x="10500" y="21595"/>
                  </a:lnTo>
                  <a:cubicBezTo>
                    <a:pt x="10662" y="21600"/>
                    <a:pt x="10931" y="21600"/>
                    <a:pt x="11098" y="21595"/>
                  </a:cubicBezTo>
                  <a:lnTo>
                    <a:pt x="11525" y="21573"/>
                  </a:lnTo>
                  <a:cubicBezTo>
                    <a:pt x="11687" y="21562"/>
                    <a:pt x="11828" y="21552"/>
                    <a:pt x="11839" y="21552"/>
                  </a:cubicBezTo>
                  <a:cubicBezTo>
                    <a:pt x="11849" y="21552"/>
                    <a:pt x="11882" y="21416"/>
                    <a:pt x="11920" y="21259"/>
                  </a:cubicBezTo>
                  <a:lnTo>
                    <a:pt x="12103" y="20468"/>
                  </a:lnTo>
                  <a:cubicBezTo>
                    <a:pt x="12141" y="20306"/>
                    <a:pt x="12302" y="20149"/>
                    <a:pt x="12464" y="20116"/>
                  </a:cubicBezTo>
                  <a:lnTo>
                    <a:pt x="13749" y="19791"/>
                  </a:lnTo>
                  <a:cubicBezTo>
                    <a:pt x="13906" y="19742"/>
                    <a:pt x="14120" y="19807"/>
                    <a:pt x="14228" y="19932"/>
                  </a:cubicBezTo>
                  <a:lnTo>
                    <a:pt x="14757" y="20543"/>
                  </a:lnTo>
                  <a:cubicBezTo>
                    <a:pt x="14865" y="20668"/>
                    <a:pt x="14957" y="20767"/>
                    <a:pt x="14968" y="20766"/>
                  </a:cubicBezTo>
                  <a:cubicBezTo>
                    <a:pt x="14974" y="20761"/>
                    <a:pt x="15102" y="20701"/>
                    <a:pt x="15253" y="20631"/>
                  </a:cubicBezTo>
                  <a:lnTo>
                    <a:pt x="16543" y="19937"/>
                  </a:lnTo>
                  <a:cubicBezTo>
                    <a:pt x="16683" y="19850"/>
                    <a:pt x="16802" y="19780"/>
                    <a:pt x="16813" y="19774"/>
                  </a:cubicBezTo>
                  <a:cubicBezTo>
                    <a:pt x="16818" y="19769"/>
                    <a:pt x="16792" y="19633"/>
                    <a:pt x="16749" y="19476"/>
                  </a:cubicBezTo>
                  <a:lnTo>
                    <a:pt x="16538" y="18673"/>
                  </a:lnTo>
                  <a:cubicBezTo>
                    <a:pt x="16495" y="18516"/>
                    <a:pt x="16565" y="18301"/>
                    <a:pt x="16695" y="18192"/>
                  </a:cubicBezTo>
                  <a:lnTo>
                    <a:pt x="17622" y="17336"/>
                  </a:lnTo>
                  <a:cubicBezTo>
                    <a:pt x="17736" y="17216"/>
                    <a:pt x="17957" y="17173"/>
                    <a:pt x="18108" y="17232"/>
                  </a:cubicBezTo>
                  <a:lnTo>
                    <a:pt x="18868" y="17535"/>
                  </a:lnTo>
                  <a:cubicBezTo>
                    <a:pt x="19019" y="17595"/>
                    <a:pt x="19150" y="17639"/>
                    <a:pt x="19155" y="17634"/>
                  </a:cubicBezTo>
                  <a:cubicBezTo>
                    <a:pt x="19160" y="17628"/>
                    <a:pt x="19247" y="17515"/>
                    <a:pt x="19344" y="17380"/>
                  </a:cubicBezTo>
                  <a:lnTo>
                    <a:pt x="20175" y="16127"/>
                  </a:lnTo>
                  <a:cubicBezTo>
                    <a:pt x="20262" y="15986"/>
                    <a:pt x="20332" y="15861"/>
                    <a:pt x="20337" y="15856"/>
                  </a:cubicBezTo>
                  <a:cubicBezTo>
                    <a:pt x="20342" y="15850"/>
                    <a:pt x="20256" y="15743"/>
                    <a:pt x="20143" y="15624"/>
                  </a:cubicBezTo>
                  <a:lnTo>
                    <a:pt x="19570" y="14989"/>
                  </a:lnTo>
                  <a:cubicBezTo>
                    <a:pt x="19462" y="14869"/>
                    <a:pt x="19419" y="14642"/>
                    <a:pt x="19479" y="14491"/>
                  </a:cubicBezTo>
                  <a:lnTo>
                    <a:pt x="19862" y="13390"/>
                  </a:lnTo>
                  <a:cubicBezTo>
                    <a:pt x="19910" y="13233"/>
                    <a:pt x="20082" y="13088"/>
                    <a:pt x="20244" y="13072"/>
                  </a:cubicBezTo>
                  <a:lnTo>
                    <a:pt x="21081" y="12978"/>
                  </a:lnTo>
                  <a:cubicBezTo>
                    <a:pt x="21243" y="12962"/>
                    <a:pt x="21379" y="12940"/>
                    <a:pt x="21384" y="12929"/>
                  </a:cubicBezTo>
                  <a:cubicBezTo>
                    <a:pt x="21384" y="12918"/>
                    <a:pt x="21404" y="12784"/>
                    <a:pt x="21431" y="12616"/>
                  </a:cubicBezTo>
                  <a:lnTo>
                    <a:pt x="21583" y="11072"/>
                  </a:lnTo>
                  <a:cubicBezTo>
                    <a:pt x="21594" y="10909"/>
                    <a:pt x="21600" y="10767"/>
                    <a:pt x="21600" y="10757"/>
                  </a:cubicBezTo>
                  <a:cubicBezTo>
                    <a:pt x="21584" y="10757"/>
                    <a:pt x="21460" y="10702"/>
                    <a:pt x="21303" y="10648"/>
                  </a:cubicBezTo>
                  <a:lnTo>
                    <a:pt x="20477" y="10345"/>
                  </a:lnTo>
                  <a:cubicBezTo>
                    <a:pt x="20321" y="10291"/>
                    <a:pt x="20180" y="10106"/>
                    <a:pt x="20163" y="9944"/>
                  </a:cubicBezTo>
                  <a:lnTo>
                    <a:pt x="20013" y="8914"/>
                  </a:lnTo>
                  <a:cubicBezTo>
                    <a:pt x="19981" y="8752"/>
                    <a:pt x="20067" y="8546"/>
                    <a:pt x="20202" y="8454"/>
                  </a:cubicBezTo>
                  <a:lnTo>
                    <a:pt x="20926" y="7966"/>
                  </a:lnTo>
                  <a:cubicBezTo>
                    <a:pt x="21060" y="7874"/>
                    <a:pt x="21174" y="7792"/>
                    <a:pt x="21168" y="7781"/>
                  </a:cubicBezTo>
                  <a:cubicBezTo>
                    <a:pt x="21168" y="7770"/>
                    <a:pt x="21119" y="7640"/>
                    <a:pt x="21065" y="7483"/>
                  </a:cubicBezTo>
                  <a:lnTo>
                    <a:pt x="20472" y="6000"/>
                  </a:lnTo>
                  <a:cubicBezTo>
                    <a:pt x="20402" y="5848"/>
                    <a:pt x="20342" y="5723"/>
                    <a:pt x="20337" y="5712"/>
                  </a:cubicBezTo>
                  <a:cubicBezTo>
                    <a:pt x="20332" y="5701"/>
                    <a:pt x="20197" y="5717"/>
                    <a:pt x="20035" y="5739"/>
                  </a:cubicBezTo>
                  <a:lnTo>
                    <a:pt x="19133" y="5858"/>
                  </a:lnTo>
                  <a:cubicBezTo>
                    <a:pt x="18971" y="5879"/>
                    <a:pt x="18761" y="5788"/>
                    <a:pt x="18674" y="5648"/>
                  </a:cubicBezTo>
                  <a:lnTo>
                    <a:pt x="18135" y="4899"/>
                  </a:lnTo>
                  <a:cubicBezTo>
                    <a:pt x="18032" y="4769"/>
                    <a:pt x="18017" y="4548"/>
                    <a:pt x="18093" y="4401"/>
                  </a:cubicBezTo>
                  <a:lnTo>
                    <a:pt x="18518" y="3609"/>
                  </a:lnTo>
                  <a:cubicBezTo>
                    <a:pt x="18593" y="3462"/>
                    <a:pt x="18653" y="3338"/>
                    <a:pt x="18647" y="3333"/>
                  </a:cubicBezTo>
                  <a:cubicBezTo>
                    <a:pt x="18642" y="3327"/>
                    <a:pt x="18540" y="3230"/>
                    <a:pt x="18422" y="3116"/>
                  </a:cubicBezTo>
                  <a:lnTo>
                    <a:pt x="17186" y="2044"/>
                  </a:lnTo>
                  <a:cubicBezTo>
                    <a:pt x="17056" y="1941"/>
                    <a:pt x="16943" y="1853"/>
                    <a:pt x="16938" y="1848"/>
                  </a:cubicBezTo>
                  <a:cubicBezTo>
                    <a:pt x="16932" y="1842"/>
                    <a:pt x="16813" y="1918"/>
                    <a:pt x="16683" y="2010"/>
                  </a:cubicBezTo>
                  <a:lnTo>
                    <a:pt x="15934" y="2547"/>
                  </a:lnTo>
                  <a:cubicBezTo>
                    <a:pt x="15800" y="2644"/>
                    <a:pt x="15572" y="2655"/>
                    <a:pt x="15432" y="2574"/>
                  </a:cubicBezTo>
                  <a:lnTo>
                    <a:pt x="14682" y="2190"/>
                  </a:lnTo>
                  <a:cubicBezTo>
                    <a:pt x="14531" y="2119"/>
                    <a:pt x="14411" y="1929"/>
                    <a:pt x="14417" y="1761"/>
                  </a:cubicBezTo>
                  <a:lnTo>
                    <a:pt x="14429" y="840"/>
                  </a:lnTo>
                  <a:cubicBezTo>
                    <a:pt x="14429" y="677"/>
                    <a:pt x="14428" y="537"/>
                    <a:pt x="14417" y="537"/>
                  </a:cubicBezTo>
                  <a:cubicBezTo>
                    <a:pt x="14411" y="531"/>
                    <a:pt x="14272" y="494"/>
                    <a:pt x="14115" y="445"/>
                  </a:cubicBezTo>
                  <a:lnTo>
                    <a:pt x="12508" y="54"/>
                  </a:lnTo>
                  <a:cubicBezTo>
                    <a:pt x="12346" y="22"/>
                    <a:pt x="12205" y="0"/>
                    <a:pt x="12200" y="0"/>
                  </a:cubicBezTo>
                  <a:cubicBezTo>
                    <a:pt x="12189" y="0"/>
                    <a:pt x="12125" y="120"/>
                    <a:pt x="12049" y="266"/>
                  </a:cubicBezTo>
                  <a:lnTo>
                    <a:pt x="11628" y="1096"/>
                  </a:lnTo>
                  <a:cubicBezTo>
                    <a:pt x="11552" y="1242"/>
                    <a:pt x="11358" y="1355"/>
                    <a:pt x="11196" y="1350"/>
                  </a:cubicBezTo>
                  <a:lnTo>
                    <a:pt x="10387" y="1350"/>
                  </a:lnTo>
                  <a:cubicBezTo>
                    <a:pt x="10225" y="1355"/>
                    <a:pt x="10025" y="1242"/>
                    <a:pt x="9955" y="1096"/>
                  </a:cubicBezTo>
                  <a:lnTo>
                    <a:pt x="9534" y="266"/>
                  </a:lnTo>
                  <a:cubicBezTo>
                    <a:pt x="9458" y="120"/>
                    <a:pt x="9394" y="0"/>
                    <a:pt x="9384" y="0"/>
                  </a:cubicBezTo>
                  <a:close/>
                  <a:moveTo>
                    <a:pt x="10792" y="5820"/>
                  </a:moveTo>
                  <a:cubicBezTo>
                    <a:pt x="13533" y="5820"/>
                    <a:pt x="15761" y="8053"/>
                    <a:pt x="15761" y="10811"/>
                  </a:cubicBezTo>
                  <a:cubicBezTo>
                    <a:pt x="15761" y="13569"/>
                    <a:pt x="13533" y="15801"/>
                    <a:pt x="10792" y="15801"/>
                  </a:cubicBezTo>
                  <a:cubicBezTo>
                    <a:pt x="8051" y="15801"/>
                    <a:pt x="5822" y="13569"/>
                    <a:pt x="5822" y="10811"/>
                  </a:cubicBezTo>
                  <a:cubicBezTo>
                    <a:pt x="5822" y="8053"/>
                    <a:pt x="8045" y="5820"/>
                    <a:pt x="10792" y="5820"/>
                  </a:cubicBezTo>
                  <a:close/>
                  <a:moveTo>
                    <a:pt x="10792" y="7592"/>
                  </a:moveTo>
                  <a:cubicBezTo>
                    <a:pt x="9016" y="7592"/>
                    <a:pt x="7581" y="9033"/>
                    <a:pt x="7581" y="10816"/>
                  </a:cubicBezTo>
                  <a:cubicBezTo>
                    <a:pt x="7581" y="12593"/>
                    <a:pt x="9016" y="14040"/>
                    <a:pt x="10792" y="14040"/>
                  </a:cubicBezTo>
                  <a:cubicBezTo>
                    <a:pt x="12567" y="14040"/>
                    <a:pt x="14002" y="12599"/>
                    <a:pt x="14002" y="10816"/>
                  </a:cubicBezTo>
                  <a:cubicBezTo>
                    <a:pt x="14002" y="9033"/>
                    <a:pt x="12567" y="7592"/>
                    <a:pt x="10792" y="7592"/>
                  </a:cubicBezTo>
                  <a:close/>
                </a:path>
              </a:pathLst>
            </a:custGeom>
            <a:grpFill/>
            <a:ln w="12700" cap="flat">
              <a:noFill/>
              <a:miter lim="400000"/>
            </a:ln>
            <a:effectLst/>
          </p:spPr>
          <p:txBody>
            <a:bodyPr wrap="square" lIns="0" tIns="0" rIns="0" bIns="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defRPr sz="3200" b="0">
                  <a:solidFill>
                    <a:srgbClr val="FFFFFF"/>
                  </a:solidFill>
                  <a:latin typeface="+mn-lt"/>
                  <a:ea typeface="+mn-ea"/>
                  <a:cs typeface="+mn-cs"/>
                  <a:sym typeface="Helvetica Neue Medium"/>
                </a:defRPr>
              </a:pPr>
              <a:endParaRPr/>
            </a:p>
          </p:txBody>
        </p:sp>
      </p:grpSp>
    </p:spTree>
    <p:extLst>
      <p:ext uri="{BB962C8B-B14F-4D97-AF65-F5344CB8AC3E}">
        <p14:creationId xmlns:p14="http://schemas.microsoft.com/office/powerpoint/2010/main" val="26949422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normAutofit/>
          </a:bodyPr>
          <a:lstStyle/>
          <a:p>
            <a:r>
              <a:rPr lang="pl-PL" altLang="pl-PL" dirty="0"/>
              <a:t>Co już </a:t>
            </a:r>
            <a:r>
              <a:rPr lang="pl-PL" altLang="pl-PL" dirty="0" smtClean="0"/>
              <a:t>działa  →  </a:t>
            </a:r>
            <a:r>
              <a:rPr lang="pl-PL" b="1" dirty="0"/>
              <a:t>Podatkowe zmiany ułatwiające </a:t>
            </a:r>
            <a:r>
              <a:rPr lang="pl-PL" b="1" dirty="0" smtClean="0"/>
              <a:t>firmom działanie</a:t>
            </a:r>
            <a:endParaRPr lang="pl-PL" b="1" dirty="0"/>
          </a:p>
        </p:txBody>
      </p:sp>
      <p:sp>
        <p:nvSpPr>
          <p:cNvPr id="4" name="Symbol zastępczy tekstu 3"/>
          <p:cNvSpPr>
            <a:spLocks noGrp="1"/>
          </p:cNvSpPr>
          <p:nvPr>
            <p:ph type="body" sz="quarter" idx="10"/>
          </p:nvPr>
        </p:nvSpPr>
        <p:spPr/>
        <p:txBody>
          <a:bodyPr/>
          <a:lstStyle/>
          <a:p>
            <a:pPr lvl="0"/>
            <a:r>
              <a:rPr lang="pl-PL" dirty="0"/>
              <a:t>Ułatwienia w amortyzacji</a:t>
            </a:r>
          </a:p>
          <a:p>
            <a:endParaRPr lang="pl-PL" sz="3800" dirty="0"/>
          </a:p>
        </p:txBody>
      </p:sp>
      <p:sp>
        <p:nvSpPr>
          <p:cNvPr id="5" name="Symbol zastępczy zawartości 1"/>
          <p:cNvSpPr>
            <a:spLocks noGrp="1"/>
          </p:cNvSpPr>
          <p:nvPr>
            <p:ph idx="1"/>
          </p:nvPr>
        </p:nvSpPr>
        <p:spPr>
          <a:xfrm>
            <a:off x="838200" y="2461930"/>
            <a:ext cx="10515600" cy="1228165"/>
          </a:xfrm>
        </p:spPr>
        <p:txBody>
          <a:bodyPr>
            <a:normAutofit/>
          </a:bodyPr>
          <a:lstStyle/>
          <a:p>
            <a:pPr lvl="0"/>
            <a:r>
              <a:rPr lang="pl-PL" sz="2400" b="1" dirty="0"/>
              <a:t>podwyższyliśmy z </a:t>
            </a:r>
            <a:r>
              <a:rPr lang="pl-PL" sz="2400" b="1" dirty="0" smtClean="0"/>
              <a:t>3 500 do </a:t>
            </a:r>
            <a:r>
              <a:rPr lang="pl-PL" sz="3200" b="1" dirty="0"/>
              <a:t>10 </a:t>
            </a:r>
            <a:r>
              <a:rPr lang="pl-PL" sz="3200" b="1" dirty="0" smtClean="0"/>
              <a:t>000</a:t>
            </a:r>
            <a:r>
              <a:rPr lang="pl-PL" sz="2400" b="1" dirty="0" smtClean="0"/>
              <a:t> zł </a:t>
            </a:r>
            <a:r>
              <a:rPr lang="pl-PL" sz="2400" dirty="0"/>
              <a:t>limit wartości środków trwałych </a:t>
            </a:r>
            <a:r>
              <a:rPr lang="pl-PL" sz="2400" dirty="0" smtClean="0"/>
              <a:t/>
            </a:r>
            <a:br>
              <a:rPr lang="pl-PL" sz="2400" dirty="0" smtClean="0"/>
            </a:br>
            <a:r>
              <a:rPr lang="pl-PL" sz="2400" dirty="0" smtClean="0"/>
              <a:t>i </a:t>
            </a:r>
            <a:r>
              <a:rPr lang="pl-PL" sz="2400" dirty="0"/>
              <a:t>wartości niematerialnych i prawnych </a:t>
            </a:r>
          </a:p>
        </p:txBody>
      </p:sp>
      <p:sp>
        <p:nvSpPr>
          <p:cNvPr id="6" name="pole tekstowe 5"/>
          <p:cNvSpPr txBox="1"/>
          <p:nvPr/>
        </p:nvSpPr>
        <p:spPr>
          <a:xfrm>
            <a:off x="1981201" y="3829479"/>
            <a:ext cx="9233645" cy="923330"/>
          </a:xfrm>
          <a:prstGeom prst="rect">
            <a:avLst/>
          </a:prstGeom>
          <a:noFill/>
        </p:spPr>
        <p:txBody>
          <a:bodyPr wrap="square" rtlCol="0">
            <a:spAutoFit/>
          </a:bodyPr>
          <a:lstStyle/>
          <a:p>
            <a:pPr lvl="0"/>
            <a:r>
              <a:rPr lang="pl-PL" dirty="0">
                <a:solidFill>
                  <a:schemeClr val="tx1">
                    <a:lumMod val="50000"/>
                  </a:schemeClr>
                </a:solidFill>
              </a:rPr>
              <a:t>d</a:t>
            </a:r>
            <a:r>
              <a:rPr lang="pl-PL" dirty="0" smtClean="0">
                <a:solidFill>
                  <a:schemeClr val="tx1">
                    <a:lumMod val="50000"/>
                  </a:schemeClr>
                </a:solidFill>
              </a:rPr>
              <a:t>zięki temu składniki </a:t>
            </a:r>
            <a:r>
              <a:rPr lang="pl-PL" dirty="0">
                <a:solidFill>
                  <a:schemeClr val="tx1">
                    <a:lumMod val="50000"/>
                  </a:schemeClr>
                </a:solidFill>
              </a:rPr>
              <a:t>majątkowe o niższej wartości nie muszą </a:t>
            </a:r>
            <a:endParaRPr lang="pl-PL" dirty="0" smtClean="0">
              <a:solidFill>
                <a:schemeClr val="tx1">
                  <a:lumMod val="50000"/>
                </a:schemeClr>
              </a:solidFill>
            </a:endParaRPr>
          </a:p>
          <a:p>
            <a:pPr lvl="0"/>
            <a:r>
              <a:rPr lang="pl-PL" dirty="0" smtClean="0">
                <a:solidFill>
                  <a:schemeClr val="tx1">
                    <a:lumMod val="50000"/>
                  </a:schemeClr>
                </a:solidFill>
              </a:rPr>
              <a:t>być </a:t>
            </a:r>
            <a:r>
              <a:rPr lang="pl-PL" dirty="0">
                <a:solidFill>
                  <a:schemeClr val="tx1">
                    <a:lumMod val="50000"/>
                  </a:schemeClr>
                </a:solidFill>
              </a:rPr>
              <a:t>wprowadzane do ewidencji, a koszty ich nabycia są zaliczane jednorazowo </a:t>
            </a:r>
            <a:endParaRPr lang="pl-PL" dirty="0" smtClean="0">
              <a:solidFill>
                <a:schemeClr val="tx1">
                  <a:lumMod val="50000"/>
                </a:schemeClr>
              </a:solidFill>
            </a:endParaRPr>
          </a:p>
          <a:p>
            <a:pPr lvl="0"/>
            <a:r>
              <a:rPr lang="pl-PL" dirty="0" smtClean="0">
                <a:solidFill>
                  <a:schemeClr val="tx1">
                    <a:lumMod val="50000"/>
                  </a:schemeClr>
                </a:solidFill>
              </a:rPr>
              <a:t>do </a:t>
            </a:r>
            <a:r>
              <a:rPr lang="pl-PL" dirty="0">
                <a:solidFill>
                  <a:schemeClr val="tx1">
                    <a:lumMod val="50000"/>
                  </a:schemeClr>
                </a:solidFill>
              </a:rPr>
              <a:t>kosztów uzyskania </a:t>
            </a:r>
            <a:r>
              <a:rPr lang="pl-PL" dirty="0" smtClean="0">
                <a:solidFill>
                  <a:schemeClr val="tx1">
                    <a:lumMod val="50000"/>
                  </a:schemeClr>
                </a:solidFill>
              </a:rPr>
              <a:t>przychodów</a:t>
            </a:r>
            <a:endParaRPr lang="pl-PL" dirty="0">
              <a:solidFill>
                <a:schemeClr val="tx1">
                  <a:lumMod val="50000"/>
                </a:schemeClr>
              </a:solidFill>
            </a:endParaRPr>
          </a:p>
        </p:txBody>
      </p:sp>
      <p:cxnSp>
        <p:nvCxnSpPr>
          <p:cNvPr id="8" name="Łącznik prosty 7"/>
          <p:cNvCxnSpPr/>
          <p:nvPr/>
        </p:nvCxnSpPr>
        <p:spPr>
          <a:xfrm>
            <a:off x="936812" y="1507275"/>
            <a:ext cx="99194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Obrazek" descr="Obrazek"/>
          <p:cNvPicPr>
            <a:picLocks noChangeAspect="1"/>
          </p:cNvPicPr>
          <p:nvPr/>
        </p:nvPicPr>
        <p:blipFill>
          <a:blip r:embed="rId3">
            <a:extLst/>
          </a:blip>
          <a:stretch>
            <a:fillRect/>
          </a:stretch>
        </p:blipFill>
        <p:spPr>
          <a:xfrm>
            <a:off x="1739238" y="3919645"/>
            <a:ext cx="241962" cy="241962"/>
          </a:xfrm>
          <a:prstGeom prst="rect">
            <a:avLst/>
          </a:prstGeom>
          <a:ln w="12700">
            <a:miter lim="400000"/>
          </a:ln>
        </p:spPr>
      </p:pic>
    </p:spTree>
    <p:extLst>
      <p:ext uri="{BB962C8B-B14F-4D97-AF65-F5344CB8AC3E}">
        <p14:creationId xmlns:p14="http://schemas.microsoft.com/office/powerpoint/2010/main" val="15194103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normAutofit/>
          </a:bodyPr>
          <a:lstStyle/>
          <a:p>
            <a:r>
              <a:rPr lang="pl-PL" altLang="pl-PL" dirty="0"/>
              <a:t>Co już działa  →  </a:t>
            </a:r>
            <a:r>
              <a:rPr lang="pl-PL" b="1" dirty="0"/>
              <a:t>Podatkowe zmiany ułatwiające firmom działanie</a:t>
            </a:r>
          </a:p>
        </p:txBody>
      </p:sp>
      <p:sp>
        <p:nvSpPr>
          <p:cNvPr id="4" name="Symbol zastępczy tekstu 3"/>
          <p:cNvSpPr>
            <a:spLocks noGrp="1"/>
          </p:cNvSpPr>
          <p:nvPr>
            <p:ph type="body" sz="quarter" idx="10"/>
          </p:nvPr>
        </p:nvSpPr>
        <p:spPr/>
        <p:txBody>
          <a:bodyPr/>
          <a:lstStyle/>
          <a:p>
            <a:pPr lvl="0"/>
            <a:r>
              <a:rPr lang="pl-PL" dirty="0"/>
              <a:t>Ułatwienia w amortyzacji</a:t>
            </a:r>
          </a:p>
          <a:p>
            <a:endParaRPr lang="pl-PL" sz="3800" dirty="0"/>
          </a:p>
        </p:txBody>
      </p:sp>
      <p:sp>
        <p:nvSpPr>
          <p:cNvPr id="5" name="Symbol zastępczy zawartości 1"/>
          <p:cNvSpPr>
            <a:spLocks noGrp="1"/>
          </p:cNvSpPr>
          <p:nvPr>
            <p:ph idx="1"/>
          </p:nvPr>
        </p:nvSpPr>
        <p:spPr>
          <a:xfrm>
            <a:off x="838200" y="2357715"/>
            <a:ext cx="9139518" cy="1228165"/>
          </a:xfrm>
        </p:spPr>
        <p:txBody>
          <a:bodyPr>
            <a:normAutofit/>
          </a:bodyPr>
          <a:lstStyle/>
          <a:p>
            <a:pPr lvl="0"/>
            <a:r>
              <a:rPr lang="pl-PL" sz="2400" dirty="0"/>
              <a:t>poszerzyliśmy </a:t>
            </a:r>
            <a:r>
              <a:rPr lang="pl-PL" sz="2400" b="1" dirty="0"/>
              <a:t>mechanizm jednorazowej amortyzacji maszyn i </a:t>
            </a:r>
            <a:r>
              <a:rPr lang="pl-PL" sz="2400" b="1" dirty="0" smtClean="0"/>
              <a:t>urządzeń </a:t>
            </a:r>
            <a:r>
              <a:rPr lang="pl-PL" sz="2400" dirty="0" smtClean="0"/>
              <a:t>– mechanizm, który stymuluje inwestycje</a:t>
            </a:r>
            <a:endParaRPr lang="pl-PL" sz="2400" dirty="0"/>
          </a:p>
        </p:txBody>
      </p:sp>
      <p:sp>
        <p:nvSpPr>
          <p:cNvPr id="6" name="pole tekstowe 5"/>
          <p:cNvSpPr txBox="1"/>
          <p:nvPr/>
        </p:nvSpPr>
        <p:spPr>
          <a:xfrm>
            <a:off x="1981201" y="3653634"/>
            <a:ext cx="9233645" cy="1785104"/>
          </a:xfrm>
          <a:prstGeom prst="rect">
            <a:avLst/>
          </a:prstGeom>
          <a:noFill/>
        </p:spPr>
        <p:txBody>
          <a:bodyPr wrap="square" rtlCol="0">
            <a:spAutoFit/>
          </a:bodyPr>
          <a:lstStyle/>
          <a:p>
            <a:r>
              <a:rPr lang="pl-PL" dirty="0">
                <a:solidFill>
                  <a:schemeClr val="tx1">
                    <a:lumMod val="50000"/>
                  </a:schemeClr>
                </a:solidFill>
              </a:rPr>
              <a:t>Dzięki temu </a:t>
            </a:r>
            <a:r>
              <a:rPr lang="pl-PL" b="1" dirty="0">
                <a:solidFill>
                  <a:schemeClr val="tx2"/>
                </a:solidFill>
              </a:rPr>
              <a:t>wszyscy przedsiębiorcy</a:t>
            </a:r>
            <a:r>
              <a:rPr lang="pl-PL" dirty="0">
                <a:solidFill>
                  <a:schemeClr val="tx1">
                    <a:lumMod val="50000"/>
                  </a:schemeClr>
                </a:solidFill>
              </a:rPr>
              <a:t>:</a:t>
            </a:r>
          </a:p>
          <a:p>
            <a:pPr lvl="1">
              <a:spcBef>
                <a:spcPts val="1200"/>
              </a:spcBef>
            </a:pPr>
            <a:r>
              <a:rPr lang="pl-PL" dirty="0">
                <a:solidFill>
                  <a:schemeClr val="tx1">
                    <a:lumMod val="50000"/>
                  </a:schemeClr>
                </a:solidFill>
              </a:rPr>
              <a:t>mogą dokonywać jednorazowej amortyzacji tych środków trwałych </a:t>
            </a:r>
            <a:r>
              <a:rPr lang="pl-PL" dirty="0" smtClean="0">
                <a:solidFill>
                  <a:schemeClr val="tx1">
                    <a:lumMod val="50000"/>
                  </a:schemeClr>
                </a:solidFill>
              </a:rPr>
              <a:t/>
            </a:r>
            <a:br>
              <a:rPr lang="pl-PL" dirty="0" smtClean="0">
                <a:solidFill>
                  <a:schemeClr val="tx1">
                    <a:lumMod val="50000"/>
                  </a:schemeClr>
                </a:solidFill>
              </a:rPr>
            </a:br>
            <a:r>
              <a:rPr lang="pl-PL" dirty="0" smtClean="0">
                <a:solidFill>
                  <a:schemeClr val="tx1">
                    <a:lumMod val="50000"/>
                  </a:schemeClr>
                </a:solidFill>
              </a:rPr>
              <a:t>do </a:t>
            </a:r>
            <a:r>
              <a:rPr lang="pl-PL" dirty="0">
                <a:solidFill>
                  <a:schemeClr val="tx1">
                    <a:lumMod val="50000"/>
                  </a:schemeClr>
                </a:solidFill>
              </a:rPr>
              <a:t>wysokości </a:t>
            </a:r>
            <a:r>
              <a:rPr lang="pl-PL" b="1" dirty="0">
                <a:solidFill>
                  <a:schemeClr val="tx1">
                    <a:lumMod val="50000"/>
                  </a:schemeClr>
                </a:solidFill>
              </a:rPr>
              <a:t>100 </a:t>
            </a:r>
            <a:r>
              <a:rPr lang="pl-PL" b="1" dirty="0" smtClean="0">
                <a:solidFill>
                  <a:schemeClr val="tx1">
                    <a:lumMod val="50000"/>
                  </a:schemeClr>
                </a:solidFill>
              </a:rPr>
              <a:t>000 zł</a:t>
            </a:r>
            <a:endParaRPr lang="pl-PL" b="1" dirty="0">
              <a:solidFill>
                <a:schemeClr val="tx1">
                  <a:lumMod val="50000"/>
                </a:schemeClr>
              </a:solidFill>
            </a:endParaRPr>
          </a:p>
          <a:p>
            <a:pPr lvl="1">
              <a:spcBef>
                <a:spcPts val="1200"/>
              </a:spcBef>
            </a:pPr>
            <a:r>
              <a:rPr lang="pl-PL" dirty="0">
                <a:solidFill>
                  <a:schemeClr val="tx1">
                    <a:lumMod val="50000"/>
                  </a:schemeClr>
                </a:solidFill>
              </a:rPr>
              <a:t>szybciej zaliczają wydatki inwestycyjne w koszty uzyskania przychodów, </a:t>
            </a:r>
            <a:r>
              <a:rPr lang="pl-PL" dirty="0" smtClean="0">
                <a:solidFill>
                  <a:schemeClr val="tx1">
                    <a:lumMod val="50000"/>
                  </a:schemeClr>
                </a:solidFill>
              </a:rPr>
              <a:t/>
            </a:r>
            <a:br>
              <a:rPr lang="pl-PL" dirty="0" smtClean="0">
                <a:solidFill>
                  <a:schemeClr val="tx1">
                    <a:lumMod val="50000"/>
                  </a:schemeClr>
                </a:solidFill>
              </a:rPr>
            </a:br>
            <a:r>
              <a:rPr lang="pl-PL" dirty="0" smtClean="0">
                <a:solidFill>
                  <a:schemeClr val="tx1">
                    <a:lumMod val="50000"/>
                  </a:schemeClr>
                </a:solidFill>
              </a:rPr>
              <a:t>zmniejszając w ten sposób bieżącą wysokość </a:t>
            </a:r>
            <a:r>
              <a:rPr lang="pl-PL" dirty="0">
                <a:solidFill>
                  <a:schemeClr val="tx1">
                    <a:lumMod val="50000"/>
                  </a:schemeClr>
                </a:solidFill>
              </a:rPr>
              <a:t>podatku</a:t>
            </a:r>
          </a:p>
        </p:txBody>
      </p:sp>
      <p:cxnSp>
        <p:nvCxnSpPr>
          <p:cNvPr id="8" name="Łącznik prosty 7"/>
          <p:cNvCxnSpPr/>
          <p:nvPr/>
        </p:nvCxnSpPr>
        <p:spPr>
          <a:xfrm>
            <a:off x="936812" y="1507275"/>
            <a:ext cx="99194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Obrazek" descr="Obrazek"/>
          <p:cNvPicPr>
            <a:picLocks noChangeAspect="1"/>
          </p:cNvPicPr>
          <p:nvPr/>
        </p:nvPicPr>
        <p:blipFill>
          <a:blip r:embed="rId3">
            <a:extLst/>
          </a:blip>
          <a:stretch>
            <a:fillRect/>
          </a:stretch>
        </p:blipFill>
        <p:spPr>
          <a:xfrm>
            <a:off x="2209885" y="4225908"/>
            <a:ext cx="241962" cy="241962"/>
          </a:xfrm>
          <a:prstGeom prst="rect">
            <a:avLst/>
          </a:prstGeom>
          <a:ln w="12700">
            <a:miter lim="400000"/>
          </a:ln>
        </p:spPr>
      </p:pic>
      <p:pic>
        <p:nvPicPr>
          <p:cNvPr id="9" name="Obrazek" descr="Obrazek"/>
          <p:cNvPicPr>
            <a:picLocks noChangeAspect="1"/>
          </p:cNvPicPr>
          <p:nvPr/>
        </p:nvPicPr>
        <p:blipFill>
          <a:blip r:embed="rId3">
            <a:extLst/>
          </a:blip>
          <a:stretch>
            <a:fillRect/>
          </a:stretch>
        </p:blipFill>
        <p:spPr>
          <a:xfrm>
            <a:off x="2214367" y="4861920"/>
            <a:ext cx="241962" cy="241962"/>
          </a:xfrm>
          <a:prstGeom prst="rect">
            <a:avLst/>
          </a:prstGeom>
          <a:ln w="12700">
            <a:miter lim="400000"/>
          </a:ln>
        </p:spPr>
      </p:pic>
    </p:spTree>
    <p:extLst>
      <p:ext uri="{BB962C8B-B14F-4D97-AF65-F5344CB8AC3E}">
        <p14:creationId xmlns:p14="http://schemas.microsoft.com/office/powerpoint/2010/main" val="14425053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ostokąt 8"/>
          <p:cNvSpPr/>
          <p:nvPr/>
        </p:nvSpPr>
        <p:spPr>
          <a:xfrm>
            <a:off x="795337" y="1119865"/>
            <a:ext cx="10226187" cy="8409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solidFill>
            </a:endParaRPr>
          </a:p>
        </p:txBody>
      </p:sp>
      <p:sp>
        <p:nvSpPr>
          <p:cNvPr id="3" name="Tytuł 2"/>
          <p:cNvSpPr>
            <a:spLocks noGrp="1"/>
          </p:cNvSpPr>
          <p:nvPr>
            <p:ph type="title"/>
          </p:nvPr>
        </p:nvSpPr>
        <p:spPr/>
        <p:txBody>
          <a:bodyPr>
            <a:normAutofit/>
          </a:bodyPr>
          <a:lstStyle/>
          <a:p>
            <a:r>
              <a:rPr lang="pl-PL" altLang="pl-PL" dirty="0" smtClean="0"/>
              <a:t>Co już działa  →  </a:t>
            </a:r>
            <a:r>
              <a:rPr lang="pl-PL" b="1" dirty="0" smtClean="0"/>
              <a:t>Podatkowe zmiany ułatwiające firmom działanie</a:t>
            </a:r>
            <a:endParaRPr lang="pl-PL" b="1" dirty="0"/>
          </a:p>
        </p:txBody>
      </p:sp>
      <p:sp>
        <p:nvSpPr>
          <p:cNvPr id="4" name="Symbol zastępczy tekstu 3"/>
          <p:cNvSpPr>
            <a:spLocks noGrp="1"/>
          </p:cNvSpPr>
          <p:nvPr>
            <p:ph type="body" sz="quarter" idx="10"/>
          </p:nvPr>
        </p:nvSpPr>
        <p:spPr>
          <a:xfrm>
            <a:off x="828675" y="808117"/>
            <a:ext cx="10525125" cy="1477877"/>
          </a:xfrm>
        </p:spPr>
        <p:txBody>
          <a:bodyPr/>
          <a:lstStyle/>
          <a:p>
            <a:pPr lvl="0">
              <a:lnSpc>
                <a:spcPct val="100000"/>
              </a:lnSpc>
              <a:spcBef>
                <a:spcPts val="1800"/>
              </a:spcBef>
            </a:pPr>
            <a:r>
              <a:rPr lang="pl-PL" dirty="0"/>
              <a:t>Zwolnienie z obowiązku zapłaty </a:t>
            </a:r>
            <a:r>
              <a:rPr lang="pl-PL" dirty="0" smtClean="0"/>
              <a:t/>
            </a:r>
            <a:br>
              <a:rPr lang="pl-PL" dirty="0" smtClean="0"/>
            </a:br>
            <a:r>
              <a:rPr lang="pl-PL" dirty="0" smtClean="0"/>
              <a:t>niewielkich </a:t>
            </a:r>
            <a:r>
              <a:rPr lang="pl-PL" dirty="0"/>
              <a:t>zaliczek</a:t>
            </a:r>
          </a:p>
          <a:p>
            <a:endParaRPr lang="pl-PL" sz="3800" dirty="0"/>
          </a:p>
        </p:txBody>
      </p:sp>
      <p:sp>
        <p:nvSpPr>
          <p:cNvPr id="5" name="Symbol zastępczy zawartości 1"/>
          <p:cNvSpPr>
            <a:spLocks noGrp="1"/>
          </p:cNvSpPr>
          <p:nvPr>
            <p:ph idx="1"/>
          </p:nvPr>
        </p:nvSpPr>
        <p:spPr>
          <a:xfrm>
            <a:off x="838200" y="2868703"/>
            <a:ext cx="10183324" cy="503138"/>
          </a:xfrm>
        </p:spPr>
        <p:txBody>
          <a:bodyPr>
            <a:noAutofit/>
          </a:bodyPr>
          <a:lstStyle/>
          <a:p>
            <a:pPr lvl="0"/>
            <a:r>
              <a:rPr lang="pl-PL" sz="2400" dirty="0"/>
              <a:t>zlikwidowaliśmy obowiązek wpłacania niewielkich zaliczek na PIT i CIT</a:t>
            </a:r>
          </a:p>
        </p:txBody>
      </p:sp>
      <p:sp>
        <p:nvSpPr>
          <p:cNvPr id="6" name="pole tekstowe 5"/>
          <p:cNvSpPr txBox="1"/>
          <p:nvPr/>
        </p:nvSpPr>
        <p:spPr>
          <a:xfrm>
            <a:off x="1981201" y="3937746"/>
            <a:ext cx="9233645" cy="800219"/>
          </a:xfrm>
          <a:prstGeom prst="rect">
            <a:avLst/>
          </a:prstGeom>
          <a:noFill/>
        </p:spPr>
        <p:txBody>
          <a:bodyPr wrap="square" rtlCol="0">
            <a:spAutoFit/>
          </a:bodyPr>
          <a:lstStyle/>
          <a:p>
            <a:r>
              <a:rPr lang="pl-PL" dirty="0">
                <a:solidFill>
                  <a:schemeClr val="tx1">
                    <a:lumMod val="50000"/>
                  </a:schemeClr>
                </a:solidFill>
              </a:rPr>
              <a:t>z</a:t>
            </a:r>
            <a:r>
              <a:rPr lang="pl-PL" dirty="0" smtClean="0">
                <a:solidFill>
                  <a:schemeClr val="tx1">
                    <a:lumMod val="50000"/>
                  </a:schemeClr>
                </a:solidFill>
              </a:rPr>
              <a:t>wolnienie </a:t>
            </a:r>
            <a:r>
              <a:rPr lang="pl-PL" dirty="0">
                <a:solidFill>
                  <a:schemeClr val="tx1">
                    <a:lumMod val="50000"/>
                  </a:schemeClr>
                </a:solidFill>
              </a:rPr>
              <a:t>dotyczy wpłaty zaliczki na podatek dochodowy, </a:t>
            </a:r>
            <a:endParaRPr lang="pl-PL" dirty="0" smtClean="0">
              <a:solidFill>
                <a:schemeClr val="tx1">
                  <a:lumMod val="50000"/>
                </a:schemeClr>
              </a:solidFill>
            </a:endParaRPr>
          </a:p>
          <a:p>
            <a:r>
              <a:rPr lang="pl-PL" dirty="0" smtClean="0">
                <a:solidFill>
                  <a:schemeClr val="tx1">
                    <a:lumMod val="50000"/>
                  </a:schemeClr>
                </a:solidFill>
              </a:rPr>
              <a:t>gdy zaliczka </a:t>
            </a:r>
            <a:r>
              <a:rPr lang="pl-PL" b="1" dirty="0" smtClean="0">
                <a:solidFill>
                  <a:schemeClr val="tx1">
                    <a:lumMod val="50000"/>
                  </a:schemeClr>
                </a:solidFill>
              </a:rPr>
              <a:t>nie przekracza </a:t>
            </a:r>
            <a:r>
              <a:rPr lang="pl-PL" sz="2800" b="1" dirty="0" smtClean="0">
                <a:solidFill>
                  <a:schemeClr val="tx1">
                    <a:lumMod val="50000"/>
                  </a:schemeClr>
                </a:solidFill>
              </a:rPr>
              <a:t>1</a:t>
            </a:r>
            <a:r>
              <a:rPr lang="pl-PL" b="1" dirty="0" smtClean="0">
                <a:solidFill>
                  <a:schemeClr val="tx1">
                    <a:lumMod val="50000"/>
                  </a:schemeClr>
                </a:solidFill>
              </a:rPr>
              <a:t> </a:t>
            </a:r>
            <a:r>
              <a:rPr lang="pl-PL" sz="2800" b="1" dirty="0" smtClean="0">
                <a:solidFill>
                  <a:schemeClr val="tx1">
                    <a:lumMod val="50000"/>
                  </a:schemeClr>
                </a:solidFill>
              </a:rPr>
              <a:t>000</a:t>
            </a:r>
            <a:r>
              <a:rPr lang="pl-PL" sz="2000" b="1" dirty="0" smtClean="0">
                <a:solidFill>
                  <a:schemeClr val="tx1">
                    <a:lumMod val="50000"/>
                  </a:schemeClr>
                </a:solidFill>
              </a:rPr>
              <a:t> </a:t>
            </a:r>
            <a:r>
              <a:rPr lang="pl-PL" b="1" dirty="0" smtClean="0">
                <a:solidFill>
                  <a:schemeClr val="tx1">
                    <a:lumMod val="50000"/>
                  </a:schemeClr>
                </a:solidFill>
              </a:rPr>
              <a:t>zł</a:t>
            </a:r>
            <a:endParaRPr lang="pl-PL" dirty="0">
              <a:solidFill>
                <a:schemeClr val="tx1">
                  <a:lumMod val="50000"/>
                </a:schemeClr>
              </a:solidFill>
            </a:endParaRPr>
          </a:p>
        </p:txBody>
      </p:sp>
      <p:pic>
        <p:nvPicPr>
          <p:cNvPr id="7" name="Obrazek" descr="Obrazek"/>
          <p:cNvPicPr>
            <a:picLocks noChangeAspect="1"/>
          </p:cNvPicPr>
          <p:nvPr/>
        </p:nvPicPr>
        <p:blipFill>
          <a:blip r:embed="rId3">
            <a:extLst/>
          </a:blip>
          <a:stretch>
            <a:fillRect/>
          </a:stretch>
        </p:blipFill>
        <p:spPr>
          <a:xfrm>
            <a:off x="1739239" y="4017661"/>
            <a:ext cx="241962" cy="241962"/>
          </a:xfrm>
          <a:prstGeom prst="rect">
            <a:avLst/>
          </a:prstGeom>
          <a:ln w="12700">
            <a:miter lim="400000"/>
          </a:ln>
        </p:spPr>
      </p:pic>
      <p:cxnSp>
        <p:nvCxnSpPr>
          <p:cNvPr id="11" name="Łącznik prosty 10"/>
          <p:cNvCxnSpPr/>
          <p:nvPr/>
        </p:nvCxnSpPr>
        <p:spPr>
          <a:xfrm>
            <a:off x="936812" y="2148408"/>
            <a:ext cx="99194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87712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normAutofit/>
          </a:bodyPr>
          <a:lstStyle/>
          <a:p>
            <a:r>
              <a:rPr lang="pl-PL" altLang="pl-PL" dirty="0"/>
              <a:t>Co już działa  →  </a:t>
            </a:r>
            <a:r>
              <a:rPr lang="pl-PL" b="1" dirty="0"/>
              <a:t>Podatkowe zmiany ułatwiające firmom działanie</a:t>
            </a:r>
          </a:p>
        </p:txBody>
      </p:sp>
      <p:sp>
        <p:nvSpPr>
          <p:cNvPr id="4" name="Symbol zastępczy tekstu 3"/>
          <p:cNvSpPr>
            <a:spLocks noGrp="1"/>
          </p:cNvSpPr>
          <p:nvPr>
            <p:ph type="body" sz="quarter" idx="10"/>
          </p:nvPr>
        </p:nvSpPr>
        <p:spPr/>
        <p:txBody>
          <a:bodyPr/>
          <a:lstStyle/>
          <a:p>
            <a:pPr lvl="0"/>
            <a:r>
              <a:rPr lang="pl-PL" dirty="0"/>
              <a:t>Ograniczenie obowiązków informacyjnych </a:t>
            </a:r>
          </a:p>
          <a:p>
            <a:endParaRPr lang="pl-PL" sz="3800" dirty="0"/>
          </a:p>
        </p:txBody>
      </p:sp>
      <p:sp>
        <p:nvSpPr>
          <p:cNvPr id="5" name="Symbol zastępczy zawartości 1"/>
          <p:cNvSpPr>
            <a:spLocks noGrp="1"/>
          </p:cNvSpPr>
          <p:nvPr>
            <p:ph idx="1"/>
          </p:nvPr>
        </p:nvSpPr>
        <p:spPr>
          <a:xfrm>
            <a:off x="838200" y="2357715"/>
            <a:ext cx="10515600" cy="1228165"/>
          </a:xfrm>
        </p:spPr>
        <p:txBody>
          <a:bodyPr>
            <a:noAutofit/>
          </a:bodyPr>
          <a:lstStyle/>
          <a:p>
            <a:pPr lvl="0"/>
            <a:r>
              <a:rPr lang="pl-PL" sz="2800" dirty="0"/>
              <a:t>z</a:t>
            </a:r>
            <a:r>
              <a:rPr lang="pl-PL" sz="2800" dirty="0" smtClean="0"/>
              <a:t>likwidowaliśmy/złagodziliśmy </a:t>
            </a:r>
            <a:r>
              <a:rPr lang="pl-PL" sz="2800" dirty="0"/>
              <a:t>niektóre obowiązki informacyjne </a:t>
            </a:r>
            <a:r>
              <a:rPr lang="pl-PL" sz="2800" b="1" dirty="0"/>
              <a:t>dla przedsiębiorców opodatkowanych PIT</a:t>
            </a:r>
            <a:r>
              <a:rPr lang="pl-PL" sz="2800" dirty="0"/>
              <a:t>, m.in: </a:t>
            </a:r>
          </a:p>
        </p:txBody>
      </p:sp>
      <p:sp>
        <p:nvSpPr>
          <p:cNvPr id="6" name="pole tekstowe 5"/>
          <p:cNvSpPr txBox="1"/>
          <p:nvPr/>
        </p:nvSpPr>
        <p:spPr>
          <a:xfrm>
            <a:off x="1981201" y="3574337"/>
            <a:ext cx="9233645" cy="1631216"/>
          </a:xfrm>
          <a:prstGeom prst="rect">
            <a:avLst/>
          </a:prstGeom>
          <a:noFill/>
        </p:spPr>
        <p:txBody>
          <a:bodyPr wrap="square" rtlCol="0">
            <a:spAutoFit/>
          </a:bodyPr>
          <a:lstStyle/>
          <a:p>
            <a:pPr>
              <a:spcBef>
                <a:spcPts val="1200"/>
              </a:spcBef>
            </a:pPr>
            <a:r>
              <a:rPr lang="pl-PL" dirty="0" smtClean="0">
                <a:solidFill>
                  <a:schemeClr val="tx1">
                    <a:lumMod val="50000"/>
                  </a:schemeClr>
                </a:solidFill>
              </a:rPr>
              <a:t>nie ma już obowiązku </a:t>
            </a:r>
            <a:r>
              <a:rPr lang="pl-PL" dirty="0">
                <a:solidFill>
                  <a:schemeClr val="tx1">
                    <a:lumMod val="50000"/>
                  </a:schemeClr>
                </a:solidFill>
              </a:rPr>
              <a:t>zawiadamiania urzędu skarbowego o prowadzeniu podatkowej księgi przychodów i rozchodów (dotyczy to nie tylko rozpoczęcia prowadzenia działalności gospodarczej, ale także zmian w rodzaju prowadzonych ewidencji)</a:t>
            </a:r>
          </a:p>
          <a:p>
            <a:pPr>
              <a:spcBef>
                <a:spcPts val="1200"/>
              </a:spcBef>
            </a:pPr>
            <a:r>
              <a:rPr lang="pl-PL" dirty="0">
                <a:solidFill>
                  <a:schemeClr val="tx1">
                    <a:lumMod val="50000"/>
                  </a:schemeClr>
                </a:solidFill>
              </a:rPr>
              <a:t>nie ma już </a:t>
            </a:r>
            <a:r>
              <a:rPr lang="pl-PL" dirty="0" smtClean="0">
                <a:solidFill>
                  <a:schemeClr val="tx1">
                    <a:lumMod val="50000"/>
                  </a:schemeClr>
                </a:solidFill>
              </a:rPr>
              <a:t>obowiązku </a:t>
            </a:r>
            <a:r>
              <a:rPr lang="pl-PL" dirty="0">
                <a:solidFill>
                  <a:schemeClr val="tx1">
                    <a:lumMod val="50000"/>
                  </a:schemeClr>
                </a:solidFill>
              </a:rPr>
              <a:t>zawiadamiania urzędu skarbowego o tym, że prowadzenie podatkowej księgi przychodów i rozchodów </a:t>
            </a:r>
            <a:r>
              <a:rPr lang="pl-PL" dirty="0" smtClean="0">
                <a:solidFill>
                  <a:schemeClr val="tx1">
                    <a:lumMod val="50000"/>
                  </a:schemeClr>
                </a:solidFill>
              </a:rPr>
              <a:t>powierzono </a:t>
            </a:r>
            <a:r>
              <a:rPr lang="pl-PL" dirty="0">
                <a:solidFill>
                  <a:schemeClr val="tx1">
                    <a:lumMod val="50000"/>
                  </a:schemeClr>
                </a:solidFill>
              </a:rPr>
              <a:t>biuru </a:t>
            </a:r>
            <a:r>
              <a:rPr lang="pl-PL" dirty="0" smtClean="0">
                <a:solidFill>
                  <a:schemeClr val="tx1">
                    <a:lumMod val="50000"/>
                  </a:schemeClr>
                </a:solidFill>
              </a:rPr>
              <a:t>rachunkowemu</a:t>
            </a:r>
            <a:endParaRPr lang="pl-PL" dirty="0">
              <a:solidFill>
                <a:schemeClr val="tx1">
                  <a:lumMod val="50000"/>
                </a:schemeClr>
              </a:solidFill>
            </a:endParaRPr>
          </a:p>
        </p:txBody>
      </p:sp>
      <p:cxnSp>
        <p:nvCxnSpPr>
          <p:cNvPr id="8" name="Łącznik prosty 7"/>
          <p:cNvCxnSpPr/>
          <p:nvPr/>
        </p:nvCxnSpPr>
        <p:spPr>
          <a:xfrm>
            <a:off x="936812" y="1507275"/>
            <a:ext cx="99194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Obrazek" descr="Obrazek"/>
          <p:cNvPicPr>
            <a:picLocks noChangeAspect="1"/>
          </p:cNvPicPr>
          <p:nvPr/>
        </p:nvPicPr>
        <p:blipFill>
          <a:blip r:embed="rId3">
            <a:extLst/>
          </a:blip>
          <a:stretch>
            <a:fillRect/>
          </a:stretch>
        </p:blipFill>
        <p:spPr>
          <a:xfrm>
            <a:off x="1739239" y="3666097"/>
            <a:ext cx="241962" cy="241962"/>
          </a:xfrm>
          <a:prstGeom prst="rect">
            <a:avLst/>
          </a:prstGeom>
          <a:ln w="12700">
            <a:miter lim="400000"/>
          </a:ln>
        </p:spPr>
      </p:pic>
      <p:pic>
        <p:nvPicPr>
          <p:cNvPr id="9" name="Obrazek" descr="Obrazek"/>
          <p:cNvPicPr>
            <a:picLocks noChangeAspect="1"/>
          </p:cNvPicPr>
          <p:nvPr/>
        </p:nvPicPr>
        <p:blipFill>
          <a:blip r:embed="rId3">
            <a:extLst/>
          </a:blip>
          <a:stretch>
            <a:fillRect/>
          </a:stretch>
        </p:blipFill>
        <p:spPr>
          <a:xfrm>
            <a:off x="1739239" y="4625406"/>
            <a:ext cx="241962" cy="241962"/>
          </a:xfrm>
          <a:prstGeom prst="rect">
            <a:avLst/>
          </a:prstGeom>
          <a:ln w="12700">
            <a:miter lim="400000"/>
          </a:ln>
        </p:spPr>
      </p:pic>
    </p:spTree>
    <p:extLst>
      <p:ext uri="{BB962C8B-B14F-4D97-AF65-F5344CB8AC3E}">
        <p14:creationId xmlns:p14="http://schemas.microsoft.com/office/powerpoint/2010/main" val="3485082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normAutofit/>
          </a:bodyPr>
          <a:lstStyle/>
          <a:p>
            <a:r>
              <a:rPr lang="pl-PL" altLang="pl-PL" dirty="0"/>
              <a:t>Co już działa  →  </a:t>
            </a:r>
            <a:r>
              <a:rPr lang="pl-PL" b="1" dirty="0"/>
              <a:t>Podatkowe zmiany ułatwiające firmom działanie</a:t>
            </a:r>
          </a:p>
        </p:txBody>
      </p:sp>
      <p:sp>
        <p:nvSpPr>
          <p:cNvPr id="4" name="Symbol zastępczy tekstu 3"/>
          <p:cNvSpPr>
            <a:spLocks noGrp="1"/>
          </p:cNvSpPr>
          <p:nvPr>
            <p:ph type="body" sz="quarter" idx="10"/>
          </p:nvPr>
        </p:nvSpPr>
        <p:spPr/>
        <p:txBody>
          <a:bodyPr/>
          <a:lstStyle/>
          <a:p>
            <a:pPr lvl="0"/>
            <a:r>
              <a:rPr lang="pl-PL" dirty="0"/>
              <a:t>Inne korzystne </a:t>
            </a:r>
            <a:r>
              <a:rPr lang="pl-PL" dirty="0" smtClean="0"/>
              <a:t>rozwiązania </a:t>
            </a:r>
            <a:r>
              <a:rPr lang="pl-PL" dirty="0"/>
              <a:t>w </a:t>
            </a:r>
            <a:r>
              <a:rPr lang="pl-PL" dirty="0" smtClean="0"/>
              <a:t>PIT</a:t>
            </a:r>
            <a:endParaRPr lang="pl-PL" sz="3800" dirty="0"/>
          </a:p>
        </p:txBody>
      </p:sp>
      <p:sp>
        <p:nvSpPr>
          <p:cNvPr id="5" name="Symbol zastępczy zawartości 1"/>
          <p:cNvSpPr>
            <a:spLocks noGrp="1"/>
          </p:cNvSpPr>
          <p:nvPr>
            <p:ph idx="1"/>
          </p:nvPr>
        </p:nvSpPr>
        <p:spPr>
          <a:xfrm>
            <a:off x="838200" y="2303925"/>
            <a:ext cx="10111154" cy="1228165"/>
          </a:xfrm>
        </p:spPr>
        <p:txBody>
          <a:bodyPr>
            <a:noAutofit/>
          </a:bodyPr>
          <a:lstStyle/>
          <a:p>
            <a:pPr lvl="0"/>
            <a:r>
              <a:rPr lang="pl-PL" sz="2400" dirty="0"/>
              <a:t>p</a:t>
            </a:r>
            <a:r>
              <a:rPr lang="pl-PL" sz="2400" dirty="0" smtClean="0"/>
              <a:t>odnieśliśmy </a:t>
            </a:r>
            <a:r>
              <a:rPr lang="pl-PL" sz="2400" dirty="0"/>
              <a:t>z </a:t>
            </a:r>
            <a:r>
              <a:rPr lang="pl-PL" sz="2400" b="1" dirty="0"/>
              <a:t>1,2 </a:t>
            </a:r>
            <a:r>
              <a:rPr lang="pl-PL" sz="2400" dirty="0"/>
              <a:t>do</a:t>
            </a:r>
            <a:r>
              <a:rPr lang="pl-PL" sz="2400" b="1" dirty="0"/>
              <a:t> </a:t>
            </a:r>
            <a:r>
              <a:rPr lang="pl-PL" sz="3600" b="1" dirty="0"/>
              <a:t>2 mln euro </a:t>
            </a:r>
            <a:r>
              <a:rPr lang="pl-PL" sz="2400" b="1" dirty="0"/>
              <a:t>roczny limit przychodów</a:t>
            </a:r>
            <a:r>
              <a:rPr lang="pl-PL" sz="2400" dirty="0"/>
              <a:t>, </a:t>
            </a:r>
            <a:r>
              <a:rPr lang="pl-PL" sz="2400" dirty="0" smtClean="0"/>
              <a:t/>
            </a:r>
            <a:br>
              <a:rPr lang="pl-PL" sz="2400" dirty="0" smtClean="0"/>
            </a:br>
            <a:r>
              <a:rPr lang="pl-PL" sz="2400" dirty="0" smtClean="0"/>
              <a:t>do </a:t>
            </a:r>
            <a:r>
              <a:rPr lang="pl-PL" sz="2400" dirty="0"/>
              <a:t>którego podatnicy mogą prowadzić uproszczoną księgowość </a:t>
            </a:r>
            <a:r>
              <a:rPr lang="pl-PL" sz="2400" dirty="0" smtClean="0"/>
              <a:t/>
            </a:r>
            <a:br>
              <a:rPr lang="pl-PL" sz="2400" dirty="0" smtClean="0"/>
            </a:br>
            <a:r>
              <a:rPr lang="pl-PL" sz="2400" dirty="0" smtClean="0"/>
              <a:t>(</a:t>
            </a:r>
            <a:r>
              <a:rPr lang="pl-PL" sz="2400" dirty="0"/>
              <a:t>podatkowe księgi przychodów i rozchodów</a:t>
            </a:r>
            <a:r>
              <a:rPr lang="pl-PL" sz="2400" dirty="0" smtClean="0"/>
              <a:t>)</a:t>
            </a:r>
            <a:r>
              <a:rPr lang="pl-PL" sz="2400" dirty="0"/>
              <a:t>  </a:t>
            </a:r>
          </a:p>
        </p:txBody>
      </p:sp>
      <p:cxnSp>
        <p:nvCxnSpPr>
          <p:cNvPr id="8" name="Łącznik prosty 7"/>
          <p:cNvCxnSpPr/>
          <p:nvPr/>
        </p:nvCxnSpPr>
        <p:spPr>
          <a:xfrm>
            <a:off x="936812" y="1507275"/>
            <a:ext cx="99194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pole tekstowe 6"/>
          <p:cNvSpPr txBox="1"/>
          <p:nvPr/>
        </p:nvSpPr>
        <p:spPr>
          <a:xfrm>
            <a:off x="2000897" y="4044652"/>
            <a:ext cx="6932088" cy="630942"/>
          </a:xfrm>
          <a:prstGeom prst="rect">
            <a:avLst/>
          </a:prstGeom>
          <a:noFill/>
        </p:spPr>
        <p:txBody>
          <a:bodyPr wrap="square" rtlCol="0">
            <a:spAutoFit/>
          </a:bodyPr>
          <a:lstStyle/>
          <a:p>
            <a:pPr lvl="0">
              <a:lnSpc>
                <a:spcPts val="2100"/>
              </a:lnSpc>
            </a:pPr>
            <a:r>
              <a:rPr lang="pl-PL" dirty="0">
                <a:solidFill>
                  <a:schemeClr val="tx1">
                    <a:lumMod val="50000"/>
                  </a:schemeClr>
                </a:solidFill>
              </a:rPr>
              <a:t>t</a:t>
            </a:r>
            <a:r>
              <a:rPr lang="pl-PL" dirty="0" smtClean="0">
                <a:solidFill>
                  <a:schemeClr val="tx1">
                    <a:lumMod val="50000"/>
                  </a:schemeClr>
                </a:solidFill>
              </a:rPr>
              <a:t>o rozwiązanie uwalnia małe </a:t>
            </a:r>
            <a:r>
              <a:rPr lang="pl-PL" dirty="0">
                <a:solidFill>
                  <a:schemeClr val="tx1">
                    <a:lumMod val="50000"/>
                  </a:schemeClr>
                </a:solidFill>
              </a:rPr>
              <a:t>i </a:t>
            </a:r>
            <a:r>
              <a:rPr lang="pl-PL" dirty="0" smtClean="0">
                <a:solidFill>
                  <a:schemeClr val="tx1">
                    <a:lumMod val="50000"/>
                  </a:schemeClr>
                </a:solidFill>
              </a:rPr>
              <a:t>średnie firmy </a:t>
            </a:r>
            <a:br>
              <a:rPr lang="pl-PL" dirty="0" smtClean="0">
                <a:solidFill>
                  <a:schemeClr val="tx1">
                    <a:lumMod val="50000"/>
                  </a:schemeClr>
                </a:solidFill>
              </a:rPr>
            </a:br>
            <a:r>
              <a:rPr lang="pl-PL" dirty="0" smtClean="0">
                <a:solidFill>
                  <a:schemeClr val="tx1">
                    <a:lumMod val="50000"/>
                  </a:schemeClr>
                </a:solidFill>
              </a:rPr>
              <a:t>od </a:t>
            </a:r>
            <a:r>
              <a:rPr lang="pl-PL" dirty="0">
                <a:solidFill>
                  <a:schemeClr val="tx1">
                    <a:lumMod val="50000"/>
                  </a:schemeClr>
                </a:solidFill>
              </a:rPr>
              <a:t>uciążliwych obowiązków administracyjno-finansowych</a:t>
            </a:r>
          </a:p>
        </p:txBody>
      </p:sp>
      <p:pic>
        <p:nvPicPr>
          <p:cNvPr id="9" name="Obrazek" descr="Obrazek"/>
          <p:cNvPicPr>
            <a:picLocks noChangeAspect="1"/>
          </p:cNvPicPr>
          <p:nvPr/>
        </p:nvPicPr>
        <p:blipFill>
          <a:blip r:embed="rId3">
            <a:extLst/>
          </a:blip>
          <a:stretch>
            <a:fillRect/>
          </a:stretch>
        </p:blipFill>
        <p:spPr>
          <a:xfrm>
            <a:off x="1739239" y="4106438"/>
            <a:ext cx="241962" cy="241962"/>
          </a:xfrm>
          <a:prstGeom prst="rect">
            <a:avLst/>
          </a:prstGeom>
          <a:ln w="12700">
            <a:miter lim="400000"/>
          </a:ln>
        </p:spPr>
      </p:pic>
    </p:spTree>
    <p:extLst>
      <p:ext uri="{BB962C8B-B14F-4D97-AF65-F5344CB8AC3E}">
        <p14:creationId xmlns:p14="http://schemas.microsoft.com/office/powerpoint/2010/main" val="3515971785"/>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RP">
      <a:dk1>
        <a:srgbClr val="646769"/>
      </a:dk1>
      <a:lt1>
        <a:sysClr val="window" lastClr="FFFFFF"/>
      </a:lt1>
      <a:dk2>
        <a:srgbClr val="E30047"/>
      </a:dk2>
      <a:lt2>
        <a:srgbClr val="FFFFFF"/>
      </a:lt2>
      <a:accent1>
        <a:srgbClr val="646769"/>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RP">
      <a:majorFont>
        <a:latin typeface="Panton Bold"/>
        <a:ea typeface=""/>
        <a:cs typeface=""/>
      </a:majorFont>
      <a:minorFont>
        <a:latin typeface="Panton"/>
        <a:ea typeface=""/>
        <a:cs typeface=""/>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yw pakietu Office">
  <a:themeElements>
    <a:clrScheme name="PARP">
      <a:dk1>
        <a:srgbClr val="646769"/>
      </a:dk1>
      <a:lt1>
        <a:sysClr val="window" lastClr="FFFFFF"/>
      </a:lt1>
      <a:dk2>
        <a:srgbClr val="E30047"/>
      </a:dk2>
      <a:lt2>
        <a:srgbClr val="FFFFFF"/>
      </a:lt2>
      <a:accent1>
        <a:srgbClr val="646769"/>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RP">
      <a:majorFont>
        <a:latin typeface="Panton Bold"/>
        <a:ea typeface=""/>
        <a:cs typeface=""/>
      </a:majorFont>
      <a:minorFont>
        <a:latin typeface="Panton"/>
        <a:ea typeface=""/>
        <a:cs typeface=""/>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1732</TotalTime>
  <Words>1868</Words>
  <Application>Microsoft Office PowerPoint</Application>
  <PresentationFormat>Panoramiczny</PresentationFormat>
  <Paragraphs>191</Paragraphs>
  <Slides>27</Slides>
  <Notes>27</Notes>
  <HiddenSlides>0</HiddenSlides>
  <MMClips>0</MMClips>
  <ScaleCrop>false</ScaleCrop>
  <HeadingPairs>
    <vt:vector size="6" baseType="variant">
      <vt:variant>
        <vt:lpstr>Używane czcionki</vt:lpstr>
      </vt:variant>
      <vt:variant>
        <vt:i4>8</vt:i4>
      </vt:variant>
      <vt:variant>
        <vt:lpstr>Motyw</vt:lpstr>
      </vt:variant>
      <vt:variant>
        <vt:i4>2</vt:i4>
      </vt:variant>
      <vt:variant>
        <vt:lpstr>Tytuły slajdów</vt:lpstr>
      </vt:variant>
      <vt:variant>
        <vt:i4>27</vt:i4>
      </vt:variant>
    </vt:vector>
  </HeadingPairs>
  <TitlesOfParts>
    <vt:vector size="37" baseType="lpstr">
      <vt:lpstr>Arial</vt:lpstr>
      <vt:lpstr>Calibri</vt:lpstr>
      <vt:lpstr>Helvetica</vt:lpstr>
      <vt:lpstr>Helvetica light</vt:lpstr>
      <vt:lpstr>Helvetica Neue</vt:lpstr>
      <vt:lpstr>Helvetica Neue Medium</vt:lpstr>
      <vt:lpstr>Panton</vt:lpstr>
      <vt:lpstr>Wingdings</vt:lpstr>
      <vt:lpstr>Motyw pakietu Office</vt:lpstr>
      <vt:lpstr>1_Motyw pakietu Office</vt:lpstr>
      <vt:lpstr>3*P credo 1</vt:lpstr>
      <vt:lpstr>Prezentacja programu PowerPoint</vt:lpstr>
      <vt:lpstr>Prezentacja programu PowerPoint</vt:lpstr>
      <vt:lpstr>Prezentacja programu PowerPoint</vt:lpstr>
      <vt:lpstr>Co już działa  →  Podatkowe zmiany ułatwiające firmom działanie</vt:lpstr>
      <vt:lpstr>Co już działa  →  Podatkowe zmiany ułatwiające firmom działanie</vt:lpstr>
      <vt:lpstr>Co już działa  →  Podatkowe zmiany ułatwiające firmom działanie</vt:lpstr>
      <vt:lpstr>Co już działa  →  Podatkowe zmiany ułatwiające firmom działanie</vt:lpstr>
      <vt:lpstr>Co już działa  →  Podatkowe zmiany ułatwiające firmom działanie</vt:lpstr>
      <vt:lpstr>Co już działa  →  Podatkowe zmiany ułatwiające firmom działanie</vt:lpstr>
      <vt:lpstr>Co już działa  →  Podatkowe zmiany ułatwiające firmom działanie</vt:lpstr>
      <vt:lpstr>Co już działa  →  Mechanizmy wspierające</vt:lpstr>
      <vt:lpstr>Co już działa  →  Mechanizmy wspierające</vt:lpstr>
      <vt:lpstr>Co już działa  →  Mechanizmy wspierające</vt:lpstr>
      <vt:lpstr>Co już działa  →  Mechanizmy wspierające</vt:lpstr>
      <vt:lpstr>Prezentacja programu PowerPoint</vt:lpstr>
      <vt:lpstr>Co jeszcze planujemy → Podatkowe zmiany ułatwiające firmom działanie</vt:lpstr>
      <vt:lpstr>Co jeszcze planujemy → Podatkowe zmiany ułatwiające firmom działanie</vt:lpstr>
      <vt:lpstr>Co jeszcze planujemy → Podatkowe zmiany ułatwiające firmom działanie</vt:lpstr>
      <vt:lpstr>Co jeszcze planujemy → Podatkowe zmiany ułatwiające firmom działanie</vt:lpstr>
      <vt:lpstr>Co jeszcze planujemy → Podatkowe zmiany ułatwiające firmom działanie</vt:lpstr>
      <vt:lpstr>Co jeszcze planujemy → Podatkowe zmiany ułatwiające firmom działanie</vt:lpstr>
      <vt:lpstr>Co jeszcze planujemy → Podatkowe zmiany ułatwiające firmom działanie</vt:lpstr>
      <vt:lpstr>Co jeszcze planujemy → Podatkowe zmiany ułatwiające firmom działanie</vt:lpstr>
      <vt:lpstr>Co jeszcze planujemy → Podatkowe zmiany ułatwiające firmom działanie</vt:lpstr>
      <vt:lpstr>Co jeszcze planujemy → Podatkowe zmiany ułatwiające firmom działanie</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Piotr Walc</dc:creator>
  <cp:lastModifiedBy>Piwowarczyk Janusz 2</cp:lastModifiedBy>
  <cp:revision>332</cp:revision>
  <cp:lastPrinted>2018-08-28T05:32:39Z</cp:lastPrinted>
  <dcterms:created xsi:type="dcterms:W3CDTF">2018-05-14T14:24:16Z</dcterms:created>
  <dcterms:modified xsi:type="dcterms:W3CDTF">2018-11-13T08:10:32Z</dcterms:modified>
</cp:coreProperties>
</file>