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4"/>
  </p:sldMasterIdLst>
  <p:notesMasterIdLst>
    <p:notesMasterId r:id="rId53"/>
  </p:notesMasterIdLst>
  <p:sldIdLst>
    <p:sldId id="256" r:id="rId5"/>
    <p:sldId id="418" r:id="rId6"/>
    <p:sldId id="419" r:id="rId7"/>
    <p:sldId id="338" r:id="rId8"/>
    <p:sldId id="371" r:id="rId9"/>
    <p:sldId id="417" r:id="rId10"/>
    <p:sldId id="341" r:id="rId11"/>
    <p:sldId id="412" r:id="rId12"/>
    <p:sldId id="274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414" r:id="rId23"/>
    <p:sldId id="285" r:id="rId24"/>
    <p:sldId id="411" r:id="rId25"/>
    <p:sldId id="347" r:id="rId26"/>
    <p:sldId id="348" r:id="rId27"/>
    <p:sldId id="349" r:id="rId28"/>
    <p:sldId id="343" r:id="rId29"/>
    <p:sldId id="372" r:id="rId30"/>
    <p:sldId id="292" r:id="rId31"/>
    <p:sldId id="359" r:id="rId32"/>
    <p:sldId id="267" r:id="rId33"/>
    <p:sldId id="384" r:id="rId34"/>
    <p:sldId id="290" r:id="rId35"/>
    <p:sldId id="387" r:id="rId36"/>
    <p:sldId id="397" r:id="rId37"/>
    <p:sldId id="398" r:id="rId38"/>
    <p:sldId id="399" r:id="rId39"/>
    <p:sldId id="400" r:id="rId40"/>
    <p:sldId id="415" r:id="rId41"/>
    <p:sldId id="420" r:id="rId42"/>
    <p:sldId id="402" r:id="rId43"/>
    <p:sldId id="403" r:id="rId44"/>
    <p:sldId id="378" r:id="rId45"/>
    <p:sldId id="373" r:id="rId46"/>
    <p:sldId id="416" r:id="rId47"/>
    <p:sldId id="404" r:id="rId48"/>
    <p:sldId id="406" r:id="rId49"/>
    <p:sldId id="407" r:id="rId50"/>
    <p:sldId id="408" r:id="rId51"/>
    <p:sldId id="410" r:id="rId52"/>
  </p:sldIdLst>
  <p:sldSz cx="9144000" cy="5143500" type="screen16x9"/>
  <p:notesSz cx="6858000" cy="9144000"/>
  <p:embeddedFontLst>
    <p:embeddedFont>
      <p:font typeface="Barlow" panose="00000500000000000000" pitchFamily="2" charset="-18"/>
      <p:regular r:id="rId54"/>
      <p:bold r:id="rId55"/>
      <p:italic r:id="rId56"/>
      <p:boldItalic r:id="rId57"/>
    </p:embeddedFont>
    <p:embeddedFont>
      <p:font typeface="Barlow Black" panose="00000A00000000000000" pitchFamily="2" charset="-18"/>
      <p:bold r:id="rId58"/>
      <p:boldItalic r:id="rId59"/>
    </p:embeddedFont>
    <p:embeddedFont>
      <p:font typeface="Barlow ExtraBold" panose="00000900000000000000" pitchFamily="2" charset="-18"/>
      <p:bold r:id="rId60"/>
      <p:boldItalic r:id="rId61"/>
    </p:embeddedFont>
    <p:embeddedFont>
      <p:font typeface="Lato" panose="020B0604020202020204" charset="0"/>
      <p:regular r:id="rId62"/>
      <p:bold r:id="rId63"/>
      <p:italic r:id="rId64"/>
      <p:boldItalic r:id="rId65"/>
    </p:embeddedFont>
    <p:embeddedFont>
      <p:font typeface="Open Sans" panose="020B0606030504020204" pitchFamily="34" charset="0"/>
      <p:regular r:id="rId66"/>
      <p:bold r:id="rId67"/>
      <p:italic r:id="rId68"/>
      <p:boldItalic r:id="rId69"/>
    </p:embeddedFont>
    <p:embeddedFont>
      <p:font typeface="Raleway" panose="020B0604020202020204" charset="-18"/>
      <p:regular r:id="rId70"/>
      <p:bold r:id="rId71"/>
      <p:italic r:id="rId72"/>
      <p:boldItalic r:id="rId73"/>
    </p:embeddedFont>
  </p:embeddedFontLst>
  <p:custDataLst>
    <p:tags r:id="rId7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BENIO | IMP" initials="MB|I" lastIdx="0" clrIdx="0">
    <p:extLst>
      <p:ext uri="{19B8F6BF-5375-455C-9EA6-DF929625EA0E}">
        <p15:presenceInfo xmlns:p15="http://schemas.microsoft.com/office/powerpoint/2012/main" userId="S-1-5-21-2866366772-2572908932-185449270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CBF00"/>
    <a:srgbClr val="BC0A2D"/>
    <a:srgbClr val="0099E8"/>
    <a:srgbClr val="2D8D2D"/>
    <a:srgbClr val="434343"/>
    <a:srgbClr val="828282"/>
    <a:srgbClr val="969696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4FBB46-27E9-43E7-B30E-0C69E55FDD45}">
  <a:tblStyle styleId="{5F4FBB46-27E9-43E7-B30E-0C69E55FDD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77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30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86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299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65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24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646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53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375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292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23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332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932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6711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570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696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233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834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63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259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2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14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63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30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19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Shape 6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85786" y="1508508"/>
            <a:ext cx="7306686" cy="2071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800" b="0" dirty="0">
                <a:solidFill>
                  <a:srgbClr val="2D8D2D"/>
                </a:solidFill>
                <a:latin typeface="Barlow Black" panose="00000A00000000000000" pitchFamily="2" charset="-18"/>
              </a:rPr>
              <a:t>Delegowanie cudzoziemców do innych państw członkowskich w kontekście przepisów o koordynacji ubezpieczeń społecznych</a:t>
            </a:r>
            <a:br>
              <a:rPr lang="pl-PL" sz="2800" b="0" dirty="0">
                <a:solidFill>
                  <a:srgbClr val="000000"/>
                </a:solidFill>
                <a:latin typeface="Barlow Black" panose="00000A00000000000000" pitchFamily="2" charset="-18"/>
                <a:ea typeface="Barlow ExtraBold"/>
                <a:cs typeface="Barlow ExtraBold"/>
                <a:sym typeface="Barlow ExtraBold"/>
              </a:rPr>
            </a:br>
            <a:br>
              <a:rPr lang="pl-PL" sz="2800" b="0" dirty="0">
                <a:solidFill>
                  <a:srgbClr val="000000"/>
                </a:solidFill>
                <a:latin typeface="Barlow Black" panose="00000A00000000000000" pitchFamily="2" charset="-18"/>
                <a:ea typeface="Barlow ExtraBold"/>
                <a:cs typeface="Barlow ExtraBold"/>
                <a:sym typeface="Barlow ExtraBold"/>
              </a:rPr>
            </a:br>
            <a:endParaRPr sz="2800" b="0" dirty="0">
              <a:solidFill>
                <a:srgbClr val="000000"/>
              </a:solidFill>
              <a:latin typeface="Barlow Black" panose="00000A00000000000000" pitchFamily="2" charset="-18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85786" y="3911591"/>
            <a:ext cx="63315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Marek BENIO</a:t>
            </a:r>
          </a:p>
          <a:p>
            <a:pPr marL="0" lvl="0" indent="0"/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Tęgoborze, 15 listopada </a:t>
            </a:r>
            <a:r>
              <a:rPr lang="en-US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2018​</a:t>
            </a:r>
            <a:endParaRPr sz="16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375" y="492158"/>
            <a:ext cx="1988850" cy="1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F70D3F5-A1B7-4655-A775-76D5D6A54604}"/>
              </a:ext>
            </a:extLst>
          </p:cNvPr>
          <p:cNvSpPr txBox="1"/>
          <p:nvPr/>
        </p:nvSpPr>
        <p:spPr>
          <a:xfrm>
            <a:off x="1994897" y="568820"/>
            <a:ext cx="66963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Tx/>
              <a:buChar char="-"/>
            </a:pP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Raymond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firma rozbiórkowa z </a:t>
            </a:r>
            <a:r>
              <a:rPr lang="pl-PL" sz="16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Belgii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Oprócz Belgów zatrudniał również obywateli </a:t>
            </a:r>
            <a:r>
              <a:rPr lang="pl-PL" sz="1600" b="1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Maroka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którzy zamieszkiwali na terenie Belgii, mieli belgijskie zezwolenie na pracę oraz byli objęci belgijskim systemem ubezpieczeń społecznych.</a:t>
            </a:r>
          </a:p>
          <a:p>
            <a:pPr marL="342900" indent="-342900" algn="just" fontAlgn="base">
              <a:buFontTx/>
              <a:buChar char="-"/>
            </a:pPr>
            <a:endParaRPr lang="pl-PL" sz="1600" dirty="0">
              <a:solidFill>
                <a:srgbClr val="17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fontAlgn="base">
              <a:buFontTx/>
              <a:buChar char="-"/>
            </a:pP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otrzymała zlecenie przeprowadzenia prac rozbiórki budynku na terenie </a:t>
            </a:r>
            <a:r>
              <a:rPr lang="pl-PL" sz="1600" b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Francji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Prace trwały miesiąc. W celu prowadzenia prac pan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wysłał ekipę pracowników składających się z Belgów i Marokańczyków. Dla tych ostatnich uzyskał wizy tymczasowego pobytu na terenie Francji.</a:t>
            </a:r>
          </a:p>
          <a:p>
            <a:pPr marL="342900" indent="-342900" algn="just" fontAlgn="base">
              <a:buFontTx/>
              <a:buChar char="-"/>
            </a:pPr>
            <a:endParaRPr lang="pl-PL" sz="1600" dirty="0">
              <a:solidFill>
                <a:srgbClr val="17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fontAlgn="base">
              <a:buFontTx/>
              <a:buChar char="-"/>
            </a:pP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trakcie kontroli francuska inspekcja pracy postawiła zarzut, iż oddelegowani do pracy Marokańczycy nie mają </a:t>
            </a:r>
            <a:r>
              <a:rPr lang="pl-PL" sz="16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pozwoleń na pracę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terenie Francji. Z tego tytułu na pana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r>
              <a:rPr lang="pl-PL" sz="16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nałożona została kara administracyjna.</a:t>
            </a:r>
          </a:p>
          <a:p>
            <a:pPr marL="342900" indent="-342900" algn="just" fontAlgn="base">
              <a:buFontTx/>
              <a:buChar char="-"/>
            </a:pPr>
            <a:endParaRPr lang="pl-PL" sz="1600" dirty="0">
              <a:solidFill>
                <a:srgbClr val="17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hape 115">
            <a:extLst>
              <a:ext uri="{FF2B5EF4-FFF2-40B4-BE49-F238E27FC236}">
                <a16:creationId xmlns:a16="http://schemas.microsoft.com/office/drawing/2014/main" id="{6B7A2014-C19C-4FEA-9E76-8C3CFEEE2D91}"/>
              </a:ext>
            </a:extLst>
          </p:cNvPr>
          <p:cNvSpPr txBox="1">
            <a:spLocks/>
          </p:cNvSpPr>
          <p:nvPr/>
        </p:nvSpPr>
        <p:spPr>
          <a:xfrm rot="17225561">
            <a:off x="-1159649" y="2061528"/>
            <a:ext cx="4780182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3600" b="0" dirty="0">
                <a:solidFill>
                  <a:srgbClr val="0099E8"/>
                </a:solidFill>
                <a:latin typeface="Barlow Black"/>
                <a:ea typeface="Barlow Black"/>
                <a:cs typeface="Barlow Black"/>
                <a:sym typeface="Barlow Black"/>
              </a:rPr>
              <a:t>Raymond</a:t>
            </a:r>
            <a:r>
              <a:rPr lang="pl-PL" sz="36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3600" b="0" dirty="0" err="1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Vander</a:t>
            </a:r>
            <a:r>
              <a:rPr lang="pl-PL" sz="36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3600" b="0" dirty="0" err="1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Elst</a:t>
            </a:r>
            <a:endParaRPr lang="pl-PL" sz="2400" b="0" dirty="0">
              <a:solidFill>
                <a:srgbClr val="2D8D2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5" name="Shape 74">
            <a:extLst>
              <a:ext uri="{FF2B5EF4-FFF2-40B4-BE49-F238E27FC236}">
                <a16:creationId xmlns:a16="http://schemas.microsoft.com/office/drawing/2014/main" id="{3AD63FF6-DBE0-461D-AF0B-87E6EE3335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1991" y="300585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A681AC3-5F7B-4259-9A9F-C7F8823195AC}"/>
              </a:ext>
            </a:extLst>
          </p:cNvPr>
          <p:cNvSpPr txBox="1"/>
          <p:nvPr/>
        </p:nvSpPr>
        <p:spPr>
          <a:xfrm>
            <a:off x="7747867" y="4535138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173A54"/>
                </a:solidFill>
                <a:latin typeface="Lato Light" panose="020F0302020204030203" pitchFamily="34" charset="-18"/>
                <a:cs typeface="Lato Medium" panose="020F0602020204030203" pitchFamily="34" charset="0"/>
              </a:rPr>
              <a:t>C- 43/93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152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677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544327" y="710490"/>
            <a:ext cx="702045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Rodzaje delegowania</a:t>
            </a:r>
            <a:endParaRPr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621754" y="1590197"/>
            <a:ext cx="3920749" cy="2950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przyklejone do </a:t>
            </a:r>
            <a:r>
              <a:rPr lang="pl-PL" sz="1600" b="1" dirty="0">
                <a:solidFill>
                  <a:srgbClr val="0099E8"/>
                </a:solidFill>
                <a:latin typeface="Open Sans"/>
                <a:ea typeface="Open Sans"/>
                <a:cs typeface="Open Sans"/>
              </a:rPr>
              <a:t>usługi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BC0A2D"/>
                </a:solidFill>
                <a:latin typeface="Open Sans"/>
                <a:ea typeface="Open Sans"/>
                <a:cs typeface="Open Sans"/>
              </a:rPr>
              <a:t>wewnątrzkorporacyjne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2D8D2D"/>
                </a:solidFill>
                <a:latin typeface="Open Sans"/>
                <a:ea typeface="Open Sans"/>
                <a:cs typeface="Open Sans"/>
              </a:rPr>
              <a:t>użyczenie</a:t>
            </a:r>
            <a:r>
              <a:rPr lang="pl-PL" sz="16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 pracownika (APT)</a:t>
            </a:r>
          </a:p>
        </p:txBody>
      </p:sp>
      <p:pic>
        <p:nvPicPr>
          <p:cNvPr id="7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4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544327" y="710490"/>
            <a:ext cx="702045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Rodzaje delegowania</a:t>
            </a:r>
            <a:endParaRPr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621754" y="1590197"/>
            <a:ext cx="3920749" cy="2950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przyklejone do </a:t>
            </a:r>
            <a:r>
              <a:rPr lang="pl-PL" sz="1600" b="1" dirty="0">
                <a:solidFill>
                  <a:srgbClr val="0099E8"/>
                </a:solidFill>
                <a:latin typeface="Open Sans"/>
                <a:ea typeface="Open Sans"/>
                <a:cs typeface="Open Sans"/>
              </a:rPr>
              <a:t>usługi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wewnątrzkorporacyjne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użyczenie pracownika (APT)</a:t>
            </a:r>
          </a:p>
        </p:txBody>
      </p:sp>
      <p:pic>
        <p:nvPicPr>
          <p:cNvPr id="7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16">
            <a:extLst>
              <a:ext uri="{FF2B5EF4-FFF2-40B4-BE49-F238E27FC236}">
                <a16:creationId xmlns:a16="http://schemas.microsoft.com/office/drawing/2014/main" id="{CEA766EC-CFD6-4B2A-8BEC-7F55D099FCE5}"/>
              </a:ext>
            </a:extLst>
          </p:cNvPr>
          <p:cNvSpPr txBox="1">
            <a:spLocks/>
          </p:cNvSpPr>
          <p:nvPr/>
        </p:nvSpPr>
        <p:spPr>
          <a:xfrm>
            <a:off x="3027106" y="1365707"/>
            <a:ext cx="5572567" cy="169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1">
              <a:lnSpc>
                <a:spcPct val="120000"/>
              </a:lnSpc>
              <a:buClr>
                <a:srgbClr val="434343"/>
              </a:buClr>
              <a:buFont typeface="Raleway"/>
              <a:buChar char="➔"/>
            </a:pPr>
            <a:r>
              <a:rPr lang="pl-PL" dirty="0"/>
              <a:t>delegowanie pracowników przez przedsiębiorstwo na własny rachunek i pod swoim kierownictwem na terytorium innego państwa, </a:t>
            </a:r>
            <a:r>
              <a:rPr lang="pl-PL" dirty="0">
                <a:solidFill>
                  <a:srgbClr val="0099E8"/>
                </a:solidFill>
              </a:rPr>
              <a:t>w ramach umowy </a:t>
            </a:r>
            <a:r>
              <a:rPr lang="pl-PL" dirty="0"/>
              <a:t>zawartej między przedsiębiorstwem delegującym a odbiorcą usług, działającym w danym państwie członkowskim</a:t>
            </a:r>
            <a:endParaRPr lang="pl-PL" sz="900" b="1" dirty="0">
              <a:solidFill>
                <a:srgbClr val="BC0A2D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0762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544327" y="710490"/>
            <a:ext cx="702045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Rodzaje delegowania</a:t>
            </a:r>
            <a:endParaRPr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621754" y="1590197"/>
            <a:ext cx="3920749" cy="2950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przyklejone do usługi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BC0A2D"/>
                </a:solidFill>
                <a:latin typeface="Open Sans"/>
                <a:ea typeface="Open Sans"/>
                <a:cs typeface="Open Sans"/>
              </a:rPr>
              <a:t>wewnątrzkorporacyjne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użyczenie pracownika (APT)</a:t>
            </a:r>
          </a:p>
        </p:txBody>
      </p:sp>
      <p:pic>
        <p:nvPicPr>
          <p:cNvPr id="7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37623BB2-3217-4B90-B5A2-FD05264A610A}"/>
              </a:ext>
            </a:extLst>
          </p:cNvPr>
          <p:cNvSpPr txBox="1">
            <a:spLocks/>
          </p:cNvSpPr>
          <p:nvPr/>
        </p:nvSpPr>
        <p:spPr>
          <a:xfrm>
            <a:off x="3499055" y="2407311"/>
            <a:ext cx="4244398" cy="131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1">
              <a:lnSpc>
                <a:spcPct val="120000"/>
              </a:lnSpc>
              <a:buClr>
                <a:srgbClr val="434343"/>
              </a:buClr>
              <a:buFont typeface="Raleway"/>
              <a:buChar char="➔"/>
            </a:pPr>
            <a:r>
              <a:rPr lang="pl-PL" dirty="0"/>
              <a:t>delegowanie pracowników do zakładu albo przedsiębiorstwa należącego </a:t>
            </a:r>
            <a:r>
              <a:rPr lang="pl-PL" dirty="0">
                <a:solidFill>
                  <a:srgbClr val="BC0A2D"/>
                </a:solidFill>
              </a:rPr>
              <a:t>do grupy przedsiębiorców</a:t>
            </a:r>
            <a:r>
              <a:rPr lang="pl-PL" dirty="0"/>
              <a:t> na terytorium innego państwa</a:t>
            </a:r>
            <a:endParaRPr lang="pl-PL" b="1" dirty="0">
              <a:solidFill>
                <a:schemeClr val="tx2">
                  <a:lumMod val="40000"/>
                  <a:lumOff val="6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380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544327" y="710490"/>
            <a:ext cx="702045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Rodzaje delegowania</a:t>
            </a:r>
            <a:endParaRPr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621754" y="1590197"/>
            <a:ext cx="3920749" cy="2950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  <a:endParaRPr lang="pl-PL" sz="1600" dirty="0">
              <a:solidFill>
                <a:schemeClr val="bg1">
                  <a:lumMod val="8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przyklejone do usługi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wewnątrzkorporacyjne</a:t>
            </a:r>
          </a:p>
          <a:p>
            <a:pPr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b="1" dirty="0">
                <a:solidFill>
                  <a:srgbClr val="2D8D2D"/>
                </a:solidFill>
                <a:latin typeface="Open Sans"/>
                <a:ea typeface="Open Sans"/>
                <a:cs typeface="Open Sans"/>
              </a:rPr>
              <a:t>użyczenie</a:t>
            </a:r>
            <a:r>
              <a:rPr lang="pl-PL" sz="1600" b="1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 pracownika (APT)</a:t>
            </a:r>
          </a:p>
        </p:txBody>
      </p:sp>
      <p:pic>
        <p:nvPicPr>
          <p:cNvPr id="7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6">
            <a:extLst>
              <a:ext uri="{FF2B5EF4-FFF2-40B4-BE49-F238E27FC236}">
                <a16:creationId xmlns:a16="http://schemas.microsoft.com/office/drawing/2014/main" id="{4E038DEB-AF0E-4C35-AFD6-A80B39906F24}"/>
              </a:ext>
            </a:extLst>
          </p:cNvPr>
          <p:cNvSpPr txBox="1">
            <a:spLocks/>
          </p:cNvSpPr>
          <p:nvPr/>
        </p:nvSpPr>
        <p:spPr>
          <a:xfrm>
            <a:off x="3794023" y="2902803"/>
            <a:ext cx="4177974" cy="189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1">
              <a:lnSpc>
                <a:spcPct val="120000"/>
              </a:lnSpc>
              <a:buClr>
                <a:srgbClr val="434343"/>
              </a:buClr>
              <a:buFont typeface="Raleway"/>
              <a:buChar char="➔"/>
            </a:pPr>
            <a:r>
              <a:rPr lang="pl-PL" dirty="0"/>
              <a:t>delegowanie pracowników na terytorium innego państwa </a:t>
            </a:r>
            <a:r>
              <a:rPr lang="pl-PL" dirty="0">
                <a:solidFill>
                  <a:srgbClr val="2D8D2D"/>
                </a:solidFill>
              </a:rPr>
              <a:t>jako przedsiębiorstwo pracy tymczasowej</a:t>
            </a:r>
            <a:r>
              <a:rPr lang="pl-PL" dirty="0"/>
              <a:t> lub </a:t>
            </a:r>
            <a:r>
              <a:rPr lang="pl-PL" dirty="0">
                <a:solidFill>
                  <a:srgbClr val="2D8D2D"/>
                </a:solidFill>
              </a:rPr>
              <a:t>wynajęcie</a:t>
            </a:r>
            <a:r>
              <a:rPr lang="pl-PL" dirty="0"/>
              <a:t> pracownika przedsiębiorstwu przez agencję</a:t>
            </a:r>
            <a:endParaRPr lang="pl-PL" b="1" dirty="0">
              <a:solidFill>
                <a:srgbClr val="434343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5944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>
            <a:extLst>
              <a:ext uri="{FF2B5EF4-FFF2-40B4-BE49-F238E27FC236}">
                <a16:creationId xmlns:a16="http://schemas.microsoft.com/office/drawing/2014/main" id="{78EF5E0E-7D87-4B9D-9AA1-6739DA1D7CCF}"/>
              </a:ext>
            </a:extLst>
          </p:cNvPr>
          <p:cNvGrpSpPr/>
          <p:nvPr/>
        </p:nvGrpSpPr>
        <p:grpSpPr>
          <a:xfrm>
            <a:off x="0" y="-2637185"/>
            <a:ext cx="9129823" cy="5135525"/>
            <a:chOff x="0" y="-2637185"/>
            <a:chExt cx="9129823" cy="5135525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08EB1599-CC20-4990-8537-3E647787D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637185"/>
              <a:ext cx="9129823" cy="5135525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07DFDB16-5DC1-497A-BFF7-421FE1C7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5" name="Podtytuł 2">
            <a:extLst>
              <a:ext uri="{FF2B5EF4-FFF2-40B4-BE49-F238E27FC236}">
                <a16:creationId xmlns:a16="http://schemas.microsoft.com/office/drawing/2014/main" id="{5039EDF2-1967-4C55-9480-64061130FB87}"/>
              </a:ext>
            </a:extLst>
          </p:cNvPr>
          <p:cNvSpPr txBox="1">
            <a:spLocks/>
          </p:cNvSpPr>
          <p:nvPr/>
        </p:nvSpPr>
        <p:spPr>
          <a:xfrm>
            <a:off x="457200" y="183937"/>
            <a:ext cx="8229600" cy="486827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Różne systemy ubezpieczeń społecznych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Normy kolizyjne chroniące prawa i nakładające obowiązki </a:t>
            </a:r>
            <a:b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</a:br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mimo przekraczania granic wewnątrz UE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Brak zbliżania, konwergencji</a:t>
            </a:r>
          </a:p>
          <a:p>
            <a:pPr lvl="1"/>
            <a:r>
              <a:rPr lang="pl-PL" sz="16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(bezpośrednie zastosowanie rozporządzeń)</a:t>
            </a:r>
          </a:p>
          <a:p>
            <a:pPr marL="457200" lvl="1"/>
            <a:endParaRPr lang="pl-PL" dirty="0">
              <a:solidFill>
                <a:srgbClr val="0099E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"/>
            </a:endParaRPr>
          </a:p>
          <a:p>
            <a:pPr marL="457200" lvl="1"/>
            <a:r>
              <a:rPr lang="pl-PL" sz="1800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ubezpieczenia społeczne</a:t>
            </a:r>
          </a:p>
          <a:p>
            <a:pPr marL="457200"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  </a:t>
            </a:r>
          </a:p>
          <a:p>
            <a:pPr marL="457200" lvl="1"/>
            <a:endParaRPr lang="pl-PL" sz="1600" b="1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"/>
            </a:endParaRPr>
          </a:p>
          <a:p>
            <a:pPr marL="457200" lvl="1"/>
            <a:endParaRPr lang="pl-PL" sz="1600" b="1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"/>
            </a:endParaRP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Różne systemy prawa pracy i prawa gospodarczego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Minimalne standardy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Dowolne metody osiągania standardów</a:t>
            </a:r>
            <a:r>
              <a:rPr lang="pl-PL" sz="16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 (implementacja)</a:t>
            </a:r>
          </a:p>
          <a:p>
            <a:pPr lvl="1"/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Sankcje za niezgodność prawa państw członkowskich </a:t>
            </a:r>
            <a:b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</a:br>
            <a:r>
              <a:rPr lang="pl-PL" sz="16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z minimalnymi standardami</a:t>
            </a:r>
          </a:p>
          <a:p>
            <a:pPr lvl="1"/>
            <a:endParaRPr lang="pl-PL" sz="1600" b="1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"/>
            </a:endParaRPr>
          </a:p>
          <a:p>
            <a:r>
              <a:rPr lang="pl-PL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	</a:t>
            </a:r>
            <a:r>
              <a:rPr lang="pl-PL" sz="1800" dirty="0">
                <a:solidFill>
                  <a:srgbClr val="FC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zasady zatrudniania pracowników delegowanych, </a:t>
            </a:r>
            <a:br>
              <a:rPr lang="pl-PL" sz="1800" dirty="0">
                <a:solidFill>
                  <a:srgbClr val="FC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</a:br>
            <a:r>
              <a:rPr lang="pl-PL" sz="1800" dirty="0">
                <a:solidFill>
                  <a:srgbClr val="FC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			warunki świadczenia usług transgranicznych</a:t>
            </a:r>
          </a:p>
          <a:p>
            <a:endParaRPr lang="pl-PL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04A1467-F904-461B-8ADF-CBC5CAC058AF}"/>
              </a:ext>
            </a:extLst>
          </p:cNvPr>
          <p:cNvGrpSpPr/>
          <p:nvPr/>
        </p:nvGrpSpPr>
        <p:grpSpPr>
          <a:xfrm rot="20373026">
            <a:off x="6184657" y="1204326"/>
            <a:ext cx="2896578" cy="870873"/>
            <a:chOff x="5397904" y="773798"/>
            <a:chExt cx="2260356" cy="1650123"/>
          </a:xfrm>
        </p:grpSpPr>
        <p:sp>
          <p:nvSpPr>
            <p:cNvPr id="8" name="Shape 189">
              <a:extLst>
                <a:ext uri="{FF2B5EF4-FFF2-40B4-BE49-F238E27FC236}">
                  <a16:creationId xmlns:a16="http://schemas.microsoft.com/office/drawing/2014/main" id="{6D81AE97-C4DF-4A50-8780-875EAA3F3A8B}"/>
                </a:ext>
              </a:extLst>
            </p:cNvPr>
            <p:cNvSpPr/>
            <p:nvPr/>
          </p:nvSpPr>
          <p:spPr>
            <a:xfrm rot="911091">
              <a:off x="5397904" y="773798"/>
              <a:ext cx="2070537" cy="1650123"/>
            </a:xfrm>
            <a:prstGeom prst="wedgeRectCallout">
              <a:avLst>
                <a:gd name="adj1" fmla="val -82170"/>
                <a:gd name="adj2" fmla="val -54236"/>
              </a:avLst>
            </a:prstGeom>
            <a:solidFill>
              <a:srgbClr val="BC0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9" name="Shape 176">
              <a:extLst>
                <a:ext uri="{FF2B5EF4-FFF2-40B4-BE49-F238E27FC236}">
                  <a16:creationId xmlns:a16="http://schemas.microsoft.com/office/drawing/2014/main" id="{2AEE9A39-9888-4ADD-813D-6E4A68A89BD7}"/>
                </a:ext>
              </a:extLst>
            </p:cNvPr>
            <p:cNvSpPr txBox="1"/>
            <p:nvPr/>
          </p:nvSpPr>
          <p:spPr>
            <a:xfrm rot="779739">
              <a:off x="5639239" y="1027916"/>
              <a:ext cx="2019021" cy="103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koordynacja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FD787BC7-D0C8-4B91-91A4-383ECEB742A1}"/>
              </a:ext>
            </a:extLst>
          </p:cNvPr>
          <p:cNvGrpSpPr/>
          <p:nvPr/>
        </p:nvGrpSpPr>
        <p:grpSpPr>
          <a:xfrm rot="253787">
            <a:off x="200113" y="3817657"/>
            <a:ext cx="2548679" cy="870873"/>
            <a:chOff x="-1012827" y="3807549"/>
            <a:chExt cx="2548679" cy="1650123"/>
          </a:xfrm>
        </p:grpSpPr>
        <p:sp>
          <p:nvSpPr>
            <p:cNvPr id="11" name="Shape 189">
              <a:extLst>
                <a:ext uri="{FF2B5EF4-FFF2-40B4-BE49-F238E27FC236}">
                  <a16:creationId xmlns:a16="http://schemas.microsoft.com/office/drawing/2014/main" id="{7B026AC3-40FE-479F-8C30-94A3C4DDEC3B}"/>
                </a:ext>
              </a:extLst>
            </p:cNvPr>
            <p:cNvSpPr/>
            <p:nvPr/>
          </p:nvSpPr>
          <p:spPr>
            <a:xfrm rot="911091">
              <a:off x="-1012827" y="3807550"/>
              <a:ext cx="2512392" cy="1650123"/>
            </a:xfrm>
            <a:prstGeom prst="wedgeRectCallout">
              <a:avLst>
                <a:gd name="adj1" fmla="val -931"/>
                <a:gd name="adj2" fmla="val -73407"/>
              </a:avLst>
            </a:prstGeom>
            <a:solidFill>
              <a:srgbClr val="2D8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12" name="Shape 176">
              <a:extLst>
                <a:ext uri="{FF2B5EF4-FFF2-40B4-BE49-F238E27FC236}">
                  <a16:creationId xmlns:a16="http://schemas.microsoft.com/office/drawing/2014/main" id="{938EC7E2-EA44-42DD-ACB3-1EC4C4144FBF}"/>
                </a:ext>
              </a:extLst>
            </p:cNvPr>
            <p:cNvSpPr txBox="1"/>
            <p:nvPr/>
          </p:nvSpPr>
          <p:spPr>
            <a:xfrm rot="779739">
              <a:off x="-807339" y="4037360"/>
              <a:ext cx="2343191" cy="1033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harmonizacja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45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E4591A4-3C26-4B92-9953-E0E125AE0C3F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E4EE471D-909D-487D-A1D2-1C74FB6CF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F2C3EF97-0681-4028-8395-C464A0879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521289" y="436154"/>
            <a:ext cx="7953407" cy="2343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ustawodawstwo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pl-PL" sz="18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zastosowanie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800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obowiązuje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strike="sngStrike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ustalanie ustawodawstwa</a:t>
            </a:r>
            <a:br>
              <a:rPr lang="pl-PL" sz="1800" strike="sngStrike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</a:br>
            <a:endParaRPr lang="pl-PL" sz="1600" b="0" dirty="0">
              <a:latin typeface="Barlow" panose="00000500000000000000" pitchFamily="2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7225" y="241786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258FB64-8596-4E9A-ADF3-635BFE35C9A9}"/>
              </a:ext>
            </a:extLst>
          </p:cNvPr>
          <p:cNvGrpSpPr/>
          <p:nvPr/>
        </p:nvGrpSpPr>
        <p:grpSpPr>
          <a:xfrm rot="19820642">
            <a:off x="4404055" y="4002003"/>
            <a:ext cx="5688697" cy="827145"/>
            <a:chOff x="5410963" y="793934"/>
            <a:chExt cx="2247297" cy="1267632"/>
          </a:xfrm>
        </p:grpSpPr>
        <p:sp>
          <p:nvSpPr>
            <p:cNvPr id="8" name="Shape 189"/>
            <p:cNvSpPr/>
            <p:nvPr/>
          </p:nvSpPr>
          <p:spPr>
            <a:xfrm rot="911091">
              <a:off x="5410963" y="793934"/>
              <a:ext cx="2096415" cy="1249911"/>
            </a:xfrm>
            <a:prstGeom prst="wedgeRectCallout">
              <a:avLst>
                <a:gd name="adj1" fmla="val 19082"/>
                <a:gd name="adj2" fmla="val -84112"/>
              </a:avLst>
            </a:prstGeom>
            <a:solidFill>
              <a:srgbClr val="BC0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9" name="Shape 176"/>
            <p:cNvSpPr txBox="1"/>
            <p:nvPr/>
          </p:nvSpPr>
          <p:spPr>
            <a:xfrm rot="779739">
              <a:off x="5639239" y="1027916"/>
              <a:ext cx="2019021" cy="103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koordynacja vs harmonizacja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Shape 103">
            <a:extLst>
              <a:ext uri="{FF2B5EF4-FFF2-40B4-BE49-F238E27FC236}">
                <a16:creationId xmlns:a16="http://schemas.microsoft.com/office/drawing/2014/main" id="{18BC3C40-7A2E-44DA-AB73-01F131CBED78}"/>
              </a:ext>
            </a:extLst>
          </p:cNvPr>
          <p:cNvSpPr txBox="1">
            <a:spLocks/>
          </p:cNvSpPr>
          <p:nvPr/>
        </p:nvSpPr>
        <p:spPr>
          <a:xfrm>
            <a:off x="521288" y="684632"/>
            <a:ext cx="7953407" cy="321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800" b="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800" b="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8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”instytucja właściwa państwa członkowskiego, którego ustawodawstwo staje się ustawodawstwem mającym zastosowanie do danej osoby…”</a:t>
            </a:r>
            <a:br>
              <a:rPr lang="pl-PL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„Na wniosek zainteresowanego lub pracodawcy instytucja właściwa państwa członkowskiego, którego ustawodawstwo ma zastosowanie zgodnie z przepisami tytułu II [rozporządzenia nr 883/2004], poświadcza, że to ustawodawstwo ma zastosowanie, oraz w stosownych przypadkach wskazuje, jak długo i na jakich warunkach ma ono zastosowanie”.</a:t>
            </a:r>
          </a:p>
        </p:txBody>
      </p:sp>
    </p:spTree>
    <p:extLst>
      <p:ext uri="{BB962C8B-B14F-4D97-AF65-F5344CB8AC3E}">
        <p14:creationId xmlns:p14="http://schemas.microsoft.com/office/powerpoint/2010/main" val="512399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500C6EB1-88C8-465F-960A-72154CD573FB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B5085BE0-FBF8-4A62-BF18-DB37C4732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E606BC89-786C-4694-ACBE-DE09F7F91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4" name="Shape 115"/>
          <p:cNvSpPr txBox="1">
            <a:spLocks/>
          </p:cNvSpPr>
          <p:nvPr/>
        </p:nvSpPr>
        <p:spPr>
          <a:xfrm>
            <a:off x="554842" y="710490"/>
            <a:ext cx="700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36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Koordynacja</a:t>
            </a: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endParaRPr lang="pl-PL"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1FCED8-3BE6-40FB-8281-A32EBA7BCEED}"/>
              </a:ext>
            </a:extLst>
          </p:cNvPr>
          <p:cNvSpPr/>
          <p:nvPr/>
        </p:nvSpPr>
        <p:spPr>
          <a:xfrm>
            <a:off x="3605883" y="2619156"/>
            <a:ext cx="5187367" cy="18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Zakaz dyskryminacji</a:t>
            </a:r>
          </a:p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Ochrona praw nabytych</a:t>
            </a:r>
          </a:p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Ochrona praw w trakcie ich nabywania</a:t>
            </a:r>
          </a:p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Zliczanie okresów ubezpieczeniowych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0F6E6F6-1EF3-4CFA-A71D-5A2F945B6C2B}"/>
              </a:ext>
            </a:extLst>
          </p:cNvPr>
          <p:cNvSpPr/>
          <p:nvPr/>
        </p:nvSpPr>
        <p:spPr>
          <a:xfrm>
            <a:off x="1742497" y="1587061"/>
            <a:ext cx="5765137" cy="92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Jeden porządek prawny</a:t>
            </a:r>
            <a:b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Gwarancja ubezpieczenia społecznego</a:t>
            </a:r>
            <a:b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Ochrona przed podwójnym ubezpieczeniem</a:t>
            </a:r>
            <a:endParaRPr lang="pl-PL" sz="1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1152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C4060E9F-B64F-4467-BF9F-28FD29D3358A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39D5B53-2B2C-4B37-94E5-27797E6C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CA5BA359-3BF2-405C-97AA-CC146EBA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4" name="Shape 115"/>
          <p:cNvSpPr txBox="1">
            <a:spLocks/>
          </p:cNvSpPr>
          <p:nvPr/>
        </p:nvSpPr>
        <p:spPr>
          <a:xfrm>
            <a:off x="1006636" y="0"/>
            <a:ext cx="700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pl-PL" sz="3600" b="0" dirty="0">
                <a:solidFill>
                  <a:schemeClr val="tx2">
                    <a:lumMod val="75000"/>
                  </a:schemeClr>
                </a:solidFill>
                <a:latin typeface="Barlow Black"/>
                <a:ea typeface="Barlow Black"/>
                <a:cs typeface="Barlow Black"/>
                <a:sym typeface="Barlow Black"/>
              </a:rPr>
              <a:t>Koordynacja</a:t>
            </a:r>
            <a:r>
              <a:rPr lang="pl-PL" sz="36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endParaRPr lang="pl-PL" sz="2400" b="0" dirty="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8D9C7C2-EC66-46F3-BC13-B409F1F0B645}"/>
              </a:ext>
            </a:extLst>
          </p:cNvPr>
          <p:cNvSpPr/>
          <p:nvPr/>
        </p:nvSpPr>
        <p:spPr>
          <a:xfrm>
            <a:off x="621154" y="860354"/>
            <a:ext cx="5765137" cy="92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17500">
              <a:lnSpc>
                <a:spcPct val="120000"/>
              </a:lnSpc>
              <a:spcBef>
                <a:spcPts val="1600"/>
              </a:spcBef>
              <a:buClr>
                <a:srgbClr val="434343"/>
              </a:buClr>
              <a:buSzPts val="1400"/>
              <a:buFont typeface="Raleway"/>
              <a:buChar char="➔"/>
            </a:pP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Jeden porządek prawny</a:t>
            </a:r>
            <a:b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Gwarancja ubezpieczenia społecznego</a:t>
            </a:r>
            <a:b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Ochrona przed podwójnym ubezpieczeniem</a:t>
            </a:r>
            <a:endParaRPr lang="pl-PL" sz="1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89">
            <a:extLst>
              <a:ext uri="{FF2B5EF4-FFF2-40B4-BE49-F238E27FC236}">
                <a16:creationId xmlns:a16="http://schemas.microsoft.com/office/drawing/2014/main" id="{885D931C-DBA3-48A5-A157-0555CE768B75}"/>
              </a:ext>
            </a:extLst>
          </p:cNvPr>
          <p:cNvSpPr/>
          <p:nvPr/>
        </p:nvSpPr>
        <p:spPr>
          <a:xfrm rot="554751">
            <a:off x="5726170" y="1987596"/>
            <a:ext cx="2908820" cy="920293"/>
          </a:xfrm>
          <a:prstGeom prst="wedgeRectCallout">
            <a:avLst>
              <a:gd name="adj1" fmla="val -224707"/>
              <a:gd name="adj2" fmla="val -35218"/>
            </a:avLst>
          </a:prstGeom>
          <a:solidFill>
            <a:srgbClr val="FCB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5DB96196-6AFF-4DDC-9C2A-58CEDE9D8292}"/>
              </a:ext>
            </a:extLst>
          </p:cNvPr>
          <p:cNvSpPr txBox="1"/>
          <p:nvPr/>
        </p:nvSpPr>
        <p:spPr>
          <a:xfrm rot="341136">
            <a:off x="6261947" y="2144095"/>
            <a:ext cx="1930400" cy="503767"/>
          </a:xfrm>
          <a:prstGeom prst="rect">
            <a:avLst/>
          </a:prstGeom>
          <a:solidFill>
            <a:srgbClr val="FCB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BC0A2D"/>
                </a:solidFill>
                <a:latin typeface="Barlow Black"/>
                <a:ea typeface="Barlow Black"/>
                <a:cs typeface="Barlow Black"/>
                <a:sym typeface="Barlow Black"/>
              </a:rPr>
              <a:t>delegowani</a:t>
            </a:r>
            <a:endParaRPr sz="1800" b="1" dirty="0">
              <a:solidFill>
                <a:srgbClr val="BC0A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Shape 189">
            <a:extLst>
              <a:ext uri="{FF2B5EF4-FFF2-40B4-BE49-F238E27FC236}">
                <a16:creationId xmlns:a16="http://schemas.microsoft.com/office/drawing/2014/main" id="{D6D2725D-5C89-4DE3-A6A7-72C06374ECB1}"/>
              </a:ext>
            </a:extLst>
          </p:cNvPr>
          <p:cNvSpPr/>
          <p:nvPr/>
        </p:nvSpPr>
        <p:spPr>
          <a:xfrm rot="21282983">
            <a:off x="143651" y="2753623"/>
            <a:ext cx="3312244" cy="1094142"/>
          </a:xfrm>
          <a:prstGeom prst="wedgeRectCallout">
            <a:avLst>
              <a:gd name="adj1" fmla="val -23124"/>
              <a:gd name="adj2" fmla="val -209535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3" name="Shape 176">
            <a:extLst>
              <a:ext uri="{FF2B5EF4-FFF2-40B4-BE49-F238E27FC236}">
                <a16:creationId xmlns:a16="http://schemas.microsoft.com/office/drawing/2014/main" id="{2B5D2A0E-BD1B-4324-A959-4EE2ACBCF04C}"/>
              </a:ext>
            </a:extLst>
          </p:cNvPr>
          <p:cNvSpPr txBox="1"/>
          <p:nvPr/>
        </p:nvSpPr>
        <p:spPr>
          <a:xfrm>
            <a:off x="283550" y="2954657"/>
            <a:ext cx="3189318" cy="60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i="1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Lex </a:t>
            </a:r>
            <a:r>
              <a:rPr lang="pl-PL" sz="3200" i="1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loci</a:t>
            </a:r>
            <a:r>
              <a:rPr lang="pl-PL" sz="3200" i="1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3200" i="1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laboris</a:t>
            </a:r>
            <a:endParaRPr sz="2400" b="1" i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189">
            <a:extLst>
              <a:ext uri="{FF2B5EF4-FFF2-40B4-BE49-F238E27FC236}">
                <a16:creationId xmlns:a16="http://schemas.microsoft.com/office/drawing/2014/main" id="{12BD802F-7681-404D-B189-0F16F8B51CA7}"/>
              </a:ext>
            </a:extLst>
          </p:cNvPr>
          <p:cNvSpPr/>
          <p:nvPr/>
        </p:nvSpPr>
        <p:spPr>
          <a:xfrm rot="21060949">
            <a:off x="5208823" y="3551858"/>
            <a:ext cx="3872683" cy="995355"/>
          </a:xfrm>
          <a:prstGeom prst="wedgeRectCallout">
            <a:avLst>
              <a:gd name="adj1" fmla="val -149422"/>
              <a:gd name="adj2" fmla="val -395506"/>
            </a:avLst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5" name="Shape 176">
            <a:extLst>
              <a:ext uri="{FF2B5EF4-FFF2-40B4-BE49-F238E27FC236}">
                <a16:creationId xmlns:a16="http://schemas.microsoft.com/office/drawing/2014/main" id="{53E4045A-79C0-49BF-A6C6-2CD4B0278345}"/>
              </a:ext>
            </a:extLst>
          </p:cNvPr>
          <p:cNvSpPr txBox="1"/>
          <p:nvPr/>
        </p:nvSpPr>
        <p:spPr>
          <a:xfrm rot="21151631">
            <a:off x="5435363" y="3624439"/>
            <a:ext cx="3139341" cy="797040"/>
          </a:xfrm>
          <a:prstGeom prst="rect">
            <a:avLst/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Praca </a:t>
            </a:r>
            <a:br>
              <a:rPr lang="pl-PL" sz="240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</a:br>
            <a:r>
              <a:rPr lang="pl-PL" sz="240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w dwóch krajach</a:t>
            </a:r>
            <a:endParaRPr sz="1800" b="1" dirty="0">
              <a:solidFill>
                <a:srgbClr val="FCB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1621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3A353FF-E203-44D8-B112-ADFD1DD2315C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D67301D4-5F14-453B-829E-5D798E02F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B1ACC1B7-1E85-4F99-9896-AB0A9831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637" y="301630"/>
            <a:ext cx="5617595" cy="635400"/>
          </a:xfrm>
        </p:spPr>
        <p:txBody>
          <a:bodyPr/>
          <a:lstStyle/>
          <a:p>
            <a:r>
              <a:rPr lang="pl-PL" dirty="0">
                <a:latin typeface="Barlow Black" panose="00000A00000000000000" pitchFamily="2" charset="-18"/>
              </a:rPr>
              <a:t>Art. 12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637" y="1328120"/>
            <a:ext cx="5434715" cy="31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Osoba, która wykonuje działalność jako pracownik najemny w państwie członkowskim w imieniu pracodawcy, który 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normalnie</a:t>
            </a: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prowadzi tam swą działalność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która jest delegowana przez tego pracodawcę do innego państwa członkowskiego do wykonywania pracy w imieniu tego pracodawcy,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nadal podlega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ustawodawstwu pierwszego państwa członkowskiego, pod warunkiem, że przewidywany czas takiej pracy nie przekracza 24 miesięcy i że osoba ta nie jest wysłana, by </a:t>
            </a:r>
            <a:r>
              <a:rPr lang="pl-PL" sz="1600" b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zastąpić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inną delegowaną osobę.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258" y="1392884"/>
            <a:ext cx="2058922" cy="290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786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F70D3F5-A1B7-4655-A775-76D5D6A54604}"/>
              </a:ext>
            </a:extLst>
          </p:cNvPr>
          <p:cNvSpPr txBox="1"/>
          <p:nvPr/>
        </p:nvSpPr>
        <p:spPr>
          <a:xfrm>
            <a:off x="1008070" y="2164278"/>
            <a:ext cx="7279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i="1" dirty="0">
                <a:solidFill>
                  <a:srgbClr val="173A54"/>
                </a:solidFill>
                <a:latin typeface="Lato" panose="020F0502020204030203" pitchFamily="34" charset="-18"/>
              </a:rPr>
              <a:t>„[art. 56 i 57 TFUE] należy interpretować jako sprzeciwiające  się temu, aby </a:t>
            </a:r>
            <a:r>
              <a:rPr lang="pl-PL" sz="2000" i="1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państwo</a:t>
            </a:r>
            <a:r>
              <a:rPr lang="pl-PL" sz="2000" i="1" dirty="0">
                <a:solidFill>
                  <a:srgbClr val="173A54"/>
                </a:solidFill>
                <a:latin typeface="Lato" panose="020F0502020204030203" pitchFamily="34" charset="-18"/>
              </a:rPr>
              <a:t> członkowskie wymagało od przedsiębiorstw mających siedzibę w innym państwie  członkowskim i udającym się na jego terytorium z zamiarem świadczenia usług, i które regularnie i zwyczajowo zatrudniają obywateli państw trzecich, otrzymania dla tych pracowników zezwoleń na pracę […]”</a:t>
            </a:r>
          </a:p>
        </p:txBody>
      </p:sp>
      <p:sp>
        <p:nvSpPr>
          <p:cNvPr id="3" name="Shape 115">
            <a:extLst>
              <a:ext uri="{FF2B5EF4-FFF2-40B4-BE49-F238E27FC236}">
                <a16:creationId xmlns:a16="http://schemas.microsoft.com/office/drawing/2014/main" id="{6B7A2014-C19C-4FEA-9E76-8C3CFEEE2D91}"/>
              </a:ext>
            </a:extLst>
          </p:cNvPr>
          <p:cNvSpPr txBox="1">
            <a:spLocks/>
          </p:cNvSpPr>
          <p:nvPr/>
        </p:nvSpPr>
        <p:spPr>
          <a:xfrm rot="21318179">
            <a:off x="1259599" y="578277"/>
            <a:ext cx="6704653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4800" b="0" dirty="0">
                <a:solidFill>
                  <a:srgbClr val="0099E8"/>
                </a:solidFill>
                <a:latin typeface="Barlow Black"/>
                <a:ea typeface="Barlow Black"/>
                <a:cs typeface="Barlow Black"/>
                <a:sym typeface="Barlow Black"/>
              </a:rPr>
              <a:t>Raymond</a:t>
            </a:r>
            <a:r>
              <a:rPr lang="pl-PL" sz="48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4800" b="0" dirty="0" err="1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Vander</a:t>
            </a:r>
            <a:r>
              <a:rPr lang="pl-PL" sz="48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4800" b="0" dirty="0" err="1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Elst</a:t>
            </a:r>
            <a:endParaRPr lang="pl-PL" sz="3600" b="0" dirty="0">
              <a:solidFill>
                <a:srgbClr val="2D8D2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4" name="Shape 74">
            <a:extLst>
              <a:ext uri="{FF2B5EF4-FFF2-40B4-BE49-F238E27FC236}">
                <a16:creationId xmlns:a16="http://schemas.microsoft.com/office/drawing/2014/main" id="{705C7578-B20F-4654-B6B7-338BBD18DE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2E3D857-70BB-41CB-B818-8540EE6C2122}"/>
              </a:ext>
            </a:extLst>
          </p:cNvPr>
          <p:cNvSpPr txBox="1"/>
          <p:nvPr/>
        </p:nvSpPr>
        <p:spPr>
          <a:xfrm>
            <a:off x="-230416" y="4134872"/>
            <a:ext cx="5168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-18"/>
                <a:cs typeface="Lato Medium" panose="020F0602020204030203" pitchFamily="34" charset="0"/>
              </a:rPr>
              <a:t>C- 43/93</a:t>
            </a:r>
            <a:endParaRPr lang="pl-PL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0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BFFEC140-608E-4D65-A97A-31FBA3875CFC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3BA4C33E-712D-4622-8BDC-52CD020F2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174C3F76-BA1E-4EC1-A7A0-6758E4FB7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576" y="4001058"/>
            <a:ext cx="5617595" cy="872397"/>
          </a:xfrm>
        </p:spPr>
        <p:txBody>
          <a:bodyPr/>
          <a:lstStyle/>
          <a:p>
            <a:r>
              <a:rPr lang="pl-PL" sz="8800" dirty="0">
                <a:solidFill>
                  <a:schemeClr val="bg1">
                    <a:lumMod val="85000"/>
                  </a:schemeClr>
                </a:solidFill>
                <a:latin typeface="Barlow Black" panose="00000A00000000000000" pitchFamily="2" charset="-18"/>
              </a:rPr>
              <a:t>Art. 12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637" y="1328120"/>
            <a:ext cx="5434715" cy="31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Osoba, która wykonuje działalność jako pracownik najemny w państwie członkowskim w imieniu pracodawcy, który 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normalnie</a:t>
            </a: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prowadzi tam swą działalność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która jest delegowana przez tego pracodawcę do innego państwa członkowskiego do wykonywania pracy w imieniu tego pracodawcy,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nadal podlega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ustawodawstwu pierwszego państwa członkowskiego, pod warunkiem, że przewidywany czas takiej pracy nie przekracza 24 miesięcy i że osoba ta nie jest wysłana, by </a:t>
            </a:r>
            <a:r>
              <a:rPr lang="pl-PL" sz="1600" b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zastąpić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inną delegowaną osobę. </a:t>
            </a:r>
          </a:p>
        </p:txBody>
      </p:sp>
      <p:sp>
        <p:nvSpPr>
          <p:cNvPr id="6" name="Shape 189">
            <a:extLst>
              <a:ext uri="{FF2B5EF4-FFF2-40B4-BE49-F238E27FC236}">
                <a16:creationId xmlns:a16="http://schemas.microsoft.com/office/drawing/2014/main" id="{292C639F-9B90-41D6-8E60-36337047A818}"/>
              </a:ext>
            </a:extLst>
          </p:cNvPr>
          <p:cNvSpPr/>
          <p:nvPr/>
        </p:nvSpPr>
        <p:spPr>
          <a:xfrm rot="554751">
            <a:off x="6000490" y="1661650"/>
            <a:ext cx="2908820" cy="920293"/>
          </a:xfrm>
          <a:prstGeom prst="wedgeRectCallout">
            <a:avLst>
              <a:gd name="adj1" fmla="val -183529"/>
              <a:gd name="adj2" fmla="val 208536"/>
            </a:avLst>
          </a:prstGeom>
          <a:solidFill>
            <a:srgbClr val="FCB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7" name="Shape 176">
            <a:extLst>
              <a:ext uri="{FF2B5EF4-FFF2-40B4-BE49-F238E27FC236}">
                <a16:creationId xmlns:a16="http://schemas.microsoft.com/office/drawing/2014/main" id="{98F09168-3CA4-42FF-BB1C-81CC00CD821C}"/>
              </a:ext>
            </a:extLst>
          </p:cNvPr>
          <p:cNvSpPr txBox="1"/>
          <p:nvPr/>
        </p:nvSpPr>
        <p:spPr>
          <a:xfrm>
            <a:off x="6536267" y="1818149"/>
            <a:ext cx="1930400" cy="503767"/>
          </a:xfrm>
          <a:prstGeom prst="rect">
            <a:avLst/>
          </a:prstGeom>
          <a:solidFill>
            <a:srgbClr val="FCB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BC0A2D"/>
                </a:solidFill>
                <a:latin typeface="Barlow Black"/>
                <a:ea typeface="Barlow Black"/>
                <a:cs typeface="Barlow Black"/>
                <a:sym typeface="Barlow Black"/>
              </a:rPr>
              <a:t>podleganie</a:t>
            </a:r>
            <a:endParaRPr sz="1800" b="1" dirty="0">
              <a:solidFill>
                <a:srgbClr val="BC0A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89">
            <a:extLst>
              <a:ext uri="{FF2B5EF4-FFF2-40B4-BE49-F238E27FC236}">
                <a16:creationId xmlns:a16="http://schemas.microsoft.com/office/drawing/2014/main" id="{22F200A4-EAA6-4C60-AC0D-A919EF61D3BF}"/>
              </a:ext>
            </a:extLst>
          </p:cNvPr>
          <p:cNvSpPr/>
          <p:nvPr/>
        </p:nvSpPr>
        <p:spPr>
          <a:xfrm rot="21282983">
            <a:off x="2683321" y="263751"/>
            <a:ext cx="3583299" cy="821222"/>
          </a:xfrm>
          <a:prstGeom prst="wedgeRectCallout">
            <a:avLst>
              <a:gd name="adj1" fmla="val -47557"/>
              <a:gd name="adj2" fmla="val 147368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771550A5-9F3A-42B0-AEB7-13F344E451D5}"/>
              </a:ext>
            </a:extLst>
          </p:cNvPr>
          <p:cNvSpPr txBox="1"/>
          <p:nvPr/>
        </p:nvSpPr>
        <p:spPr>
          <a:xfrm>
            <a:off x="2922562" y="373438"/>
            <a:ext cx="3317964" cy="60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normalna działalność</a:t>
            </a:r>
            <a:endParaRPr sz="18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89">
            <a:extLst>
              <a:ext uri="{FF2B5EF4-FFF2-40B4-BE49-F238E27FC236}">
                <a16:creationId xmlns:a16="http://schemas.microsoft.com/office/drawing/2014/main" id="{A5965221-B7AD-451C-A276-615D63D9535E}"/>
              </a:ext>
            </a:extLst>
          </p:cNvPr>
          <p:cNvSpPr/>
          <p:nvPr/>
        </p:nvSpPr>
        <p:spPr>
          <a:xfrm rot="21060949">
            <a:off x="6301230" y="3466036"/>
            <a:ext cx="2773533" cy="995355"/>
          </a:xfrm>
          <a:prstGeom prst="wedgeRectCallout">
            <a:avLst>
              <a:gd name="adj1" fmla="val -167953"/>
              <a:gd name="adj2" fmla="val -73056"/>
            </a:avLst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6331C547-FAAC-4671-8CA2-72B74049E33B}"/>
              </a:ext>
            </a:extLst>
          </p:cNvPr>
          <p:cNvSpPr txBox="1"/>
          <p:nvPr/>
        </p:nvSpPr>
        <p:spPr>
          <a:xfrm rot="21151631">
            <a:off x="6563508" y="3612995"/>
            <a:ext cx="2195942" cy="562318"/>
          </a:xfrm>
          <a:prstGeom prst="rect">
            <a:avLst/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zastępowanie</a:t>
            </a:r>
            <a:endParaRPr sz="1800" b="1" dirty="0">
              <a:solidFill>
                <a:srgbClr val="FCB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1036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734B9BF0-8C15-462A-8DA2-44931790029E}"/>
              </a:ext>
            </a:extLst>
          </p:cNvPr>
          <p:cNvGrpSpPr/>
          <p:nvPr/>
        </p:nvGrpSpPr>
        <p:grpSpPr>
          <a:xfrm>
            <a:off x="7088" y="7975"/>
            <a:ext cx="9129823" cy="5135525"/>
            <a:chOff x="7088" y="7975"/>
            <a:chExt cx="9129823" cy="5135525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F9312CF-4B56-4109-8A53-8D9ECD1C9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" y="7975"/>
              <a:ext cx="9129823" cy="5135525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0AE5C75-19BE-4786-8FFC-914EA87B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115" name="Shape 115"/>
          <p:cNvSpPr txBox="1">
            <a:spLocks noGrp="1"/>
          </p:cNvSpPr>
          <p:nvPr>
            <p:ph type="title" idx="4294967295"/>
          </p:nvPr>
        </p:nvSpPr>
        <p:spPr>
          <a:xfrm>
            <a:off x="585800" y="470018"/>
            <a:ext cx="6674705" cy="2256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3200" b="0" dirty="0">
                <a:solidFill>
                  <a:srgbClr val="BC0A2D"/>
                </a:solidFill>
                <a:latin typeface="Barlow Black"/>
                <a:ea typeface="Barlow Black"/>
                <a:cs typeface="Barlow Black"/>
                <a:sym typeface="Barlow Black"/>
              </a:rPr>
              <a:t>Praca </a:t>
            </a:r>
            <a:r>
              <a:rPr lang="pl-PL" sz="3200" b="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w dwóch </a:t>
            </a:r>
            <a:r>
              <a:rPr lang="pl-PL" sz="32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krajach</a:t>
            </a:r>
            <a:br>
              <a:rPr lang="pl-PL" sz="20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</a:br>
            <a:br>
              <a:rPr lang="pl-PL" sz="1200" b="0" dirty="0"/>
            </a:br>
            <a:endParaRPr lang="pl-PL" sz="1600" b="0" dirty="0">
              <a:solidFill>
                <a:srgbClr val="000000"/>
              </a:solidFill>
              <a:latin typeface="Barlow Black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FC27855-36DE-4436-B583-8135D8653D8F}"/>
              </a:ext>
            </a:extLst>
          </p:cNvPr>
          <p:cNvGrpSpPr/>
          <p:nvPr/>
        </p:nvGrpSpPr>
        <p:grpSpPr>
          <a:xfrm rot="20373026">
            <a:off x="3162844" y="2292686"/>
            <a:ext cx="6082375" cy="2856937"/>
            <a:chOff x="5397904" y="773798"/>
            <a:chExt cx="2070537" cy="1650123"/>
          </a:xfrm>
          <a:solidFill>
            <a:srgbClr val="BC0A2D"/>
          </a:solidFill>
        </p:grpSpPr>
        <p:sp>
          <p:nvSpPr>
            <p:cNvPr id="5" name="Shape 189">
              <a:extLst>
                <a:ext uri="{FF2B5EF4-FFF2-40B4-BE49-F238E27FC236}">
                  <a16:creationId xmlns:a16="http://schemas.microsoft.com/office/drawing/2014/main" id="{8CA4B690-0FE9-4FF0-B36B-C6FE733C04F5}"/>
                </a:ext>
              </a:extLst>
            </p:cNvPr>
            <p:cNvSpPr/>
            <p:nvPr/>
          </p:nvSpPr>
          <p:spPr>
            <a:xfrm rot="911091">
              <a:off x="5397904" y="773798"/>
              <a:ext cx="2070537" cy="1650123"/>
            </a:xfrm>
            <a:prstGeom prst="wedgeRectCallout">
              <a:avLst>
                <a:gd name="adj1" fmla="val -70738"/>
                <a:gd name="adj2" fmla="val -88228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AB20CF6C-46C9-4EB6-8E2B-162BF4E8D3E4}"/>
                </a:ext>
              </a:extLst>
            </p:cNvPr>
            <p:cNvSpPr txBox="1"/>
            <p:nvPr/>
          </p:nvSpPr>
          <p:spPr>
            <a:xfrm rot="779739">
              <a:off x="5644211" y="953835"/>
              <a:ext cx="1630703" cy="103365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200" dirty="0" err="1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Miejce</a:t>
              </a:r>
              <a:r>
                <a:rPr lang="pl-PL" sz="32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 zamieszkania </a:t>
              </a:r>
              <a:endParaRPr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315E36C8-D10F-4907-A2BA-4FF2FA090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29" y="513642"/>
            <a:ext cx="390178" cy="390178"/>
          </a:xfrm>
          <a:prstGeom prst="rect">
            <a:avLst/>
          </a:prstGeom>
        </p:spPr>
      </p:pic>
      <p:sp>
        <p:nvSpPr>
          <p:cNvPr id="12" name="Shape 189">
            <a:extLst>
              <a:ext uri="{FF2B5EF4-FFF2-40B4-BE49-F238E27FC236}">
                <a16:creationId xmlns:a16="http://schemas.microsoft.com/office/drawing/2014/main" id="{5FA57BC0-546E-46C1-9420-6B75731CD99B}"/>
              </a:ext>
            </a:extLst>
          </p:cNvPr>
          <p:cNvSpPr/>
          <p:nvPr/>
        </p:nvSpPr>
        <p:spPr>
          <a:xfrm rot="165163">
            <a:off x="5990965" y="3447268"/>
            <a:ext cx="2862347" cy="1319343"/>
          </a:xfrm>
          <a:prstGeom prst="wedgeRectCallout">
            <a:avLst>
              <a:gd name="adj1" fmla="val -72034"/>
              <a:gd name="adj2" fmla="val -58311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20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Siedziba pracodawcy</a:t>
            </a:r>
            <a:endParaRPr dirty="0">
              <a:solidFill>
                <a:srgbClr val="FCBF00"/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F2C863EE-35EF-43E8-863E-3341CBA05DA2}"/>
              </a:ext>
            </a:extLst>
          </p:cNvPr>
          <p:cNvSpPr txBox="1">
            <a:spLocks/>
          </p:cNvSpPr>
          <p:nvPr/>
        </p:nvSpPr>
        <p:spPr>
          <a:xfrm>
            <a:off x="765503" y="3061596"/>
            <a:ext cx="1891713" cy="63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4000" dirty="0"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1345196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B5832B8B-656F-4756-92CE-77A8A08996FF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8820DB0-546A-4713-9DC3-9577ACCF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30618C4-5D1D-4919-9B3A-47978AC2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49E4926-61F6-4AEA-A3FB-A3A5759C5D17}"/>
              </a:ext>
            </a:extLst>
          </p:cNvPr>
          <p:cNvGrpSpPr/>
          <p:nvPr/>
        </p:nvGrpSpPr>
        <p:grpSpPr>
          <a:xfrm rot="20031274">
            <a:off x="589433" y="3647379"/>
            <a:ext cx="3709222" cy="1463093"/>
            <a:chOff x="3192938" y="1289061"/>
            <a:chExt cx="2070537" cy="2186656"/>
          </a:xfrm>
          <a:solidFill>
            <a:srgbClr val="BC0A2D"/>
          </a:solidFill>
        </p:grpSpPr>
        <p:sp>
          <p:nvSpPr>
            <p:cNvPr id="11" name="Shape 189">
              <a:extLst>
                <a:ext uri="{FF2B5EF4-FFF2-40B4-BE49-F238E27FC236}">
                  <a16:creationId xmlns:a16="http://schemas.microsoft.com/office/drawing/2014/main" id="{B7F6F6BF-5C90-46C9-9324-459C2F44B91D}"/>
                </a:ext>
              </a:extLst>
            </p:cNvPr>
            <p:cNvSpPr/>
            <p:nvPr/>
          </p:nvSpPr>
          <p:spPr>
            <a:xfrm rot="1915258">
              <a:off x="3192938" y="1289061"/>
              <a:ext cx="2070537" cy="2186656"/>
            </a:xfrm>
            <a:prstGeom prst="wedgeRectCallout">
              <a:avLst>
                <a:gd name="adj1" fmla="val -42175"/>
                <a:gd name="adj2" fmla="val -17391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12" name="Shape 176">
              <a:extLst>
                <a:ext uri="{FF2B5EF4-FFF2-40B4-BE49-F238E27FC236}">
                  <a16:creationId xmlns:a16="http://schemas.microsoft.com/office/drawing/2014/main" id="{A5F92717-00E6-45CA-B05E-E4EA9A353B4C}"/>
                </a:ext>
              </a:extLst>
            </p:cNvPr>
            <p:cNvSpPr txBox="1"/>
            <p:nvPr/>
          </p:nvSpPr>
          <p:spPr>
            <a:xfrm rot="1643147">
              <a:off x="3504355" y="1985187"/>
              <a:ext cx="1658801" cy="94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2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niewykonanie</a:t>
              </a:r>
              <a:endParaRPr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" name="Shape 189">
            <a:extLst>
              <a:ext uri="{FF2B5EF4-FFF2-40B4-BE49-F238E27FC236}">
                <a16:creationId xmlns:a16="http://schemas.microsoft.com/office/drawing/2014/main" id="{9A161CCE-58FE-4D62-8D51-75D4AFB7C195}"/>
              </a:ext>
            </a:extLst>
          </p:cNvPr>
          <p:cNvSpPr/>
          <p:nvPr/>
        </p:nvSpPr>
        <p:spPr>
          <a:xfrm rot="21202707">
            <a:off x="3984420" y="1405433"/>
            <a:ext cx="3441652" cy="1104038"/>
          </a:xfrm>
          <a:prstGeom prst="wedgeRectCallout">
            <a:avLst>
              <a:gd name="adj1" fmla="val -110712"/>
              <a:gd name="adj2" fmla="val -83742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3200" dirty="0">
                <a:solidFill>
                  <a:schemeClr val="bg1"/>
                </a:solidFill>
                <a:latin typeface="Barlow Black"/>
                <a:sym typeface="Barlow Black"/>
              </a:rPr>
              <a:t>marginalność</a:t>
            </a:r>
            <a:endParaRPr sz="2000" dirty="0">
              <a:solidFill>
                <a:srgbClr val="FCB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939" y="1150399"/>
            <a:ext cx="3399225" cy="208196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2000" dirty="0"/>
              <a:t>pułapki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chemeClr val="bg2"/>
                </a:solidFill>
              </a:rPr>
              <a:t>	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0A77F59-4AEB-4E64-98C8-701A4CB3238A}"/>
              </a:ext>
            </a:extLst>
          </p:cNvPr>
          <p:cNvSpPr txBox="1">
            <a:spLocks/>
          </p:cNvSpPr>
          <p:nvPr/>
        </p:nvSpPr>
        <p:spPr>
          <a:xfrm>
            <a:off x="525230" y="452579"/>
            <a:ext cx="1371070" cy="63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2400" dirty="0">
                <a:latin typeface="Barlow Black" panose="00000A00000000000000" pitchFamily="2" charset="-18"/>
              </a:rPr>
              <a:t>Art. 13</a:t>
            </a:r>
          </a:p>
        </p:txBody>
      </p:sp>
      <p:sp>
        <p:nvSpPr>
          <p:cNvPr id="17" name="Shape 115">
            <a:extLst>
              <a:ext uri="{FF2B5EF4-FFF2-40B4-BE49-F238E27FC236}">
                <a16:creationId xmlns:a16="http://schemas.microsoft.com/office/drawing/2014/main" id="{81153C9B-E225-4A97-80BF-D4A0824D3374}"/>
              </a:ext>
            </a:extLst>
          </p:cNvPr>
          <p:cNvSpPr txBox="1">
            <a:spLocks/>
          </p:cNvSpPr>
          <p:nvPr/>
        </p:nvSpPr>
        <p:spPr>
          <a:xfrm>
            <a:off x="4305742" y="3037132"/>
            <a:ext cx="4173540" cy="225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2800" b="0" dirty="0">
                <a:solidFill>
                  <a:srgbClr val="BC0A2D"/>
                </a:solidFill>
                <a:latin typeface="Barlow Black"/>
                <a:ea typeface="Barlow Black"/>
                <a:cs typeface="Barlow Black"/>
                <a:sym typeface="Barlow Black"/>
              </a:rPr>
              <a:t>Praca </a:t>
            </a:r>
            <a:r>
              <a:rPr lang="pl-PL" sz="2800" b="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w dwóch </a:t>
            </a:r>
            <a:r>
              <a:rPr lang="pl-PL" sz="28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krajach</a:t>
            </a:r>
            <a:br>
              <a:rPr lang="pl-PL" sz="1800" b="0" dirty="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</a:br>
            <a:br>
              <a:rPr lang="pl-PL" sz="1100" b="0" dirty="0"/>
            </a:br>
            <a:endParaRPr lang="pl-PL" sz="1400" b="0" dirty="0">
              <a:solidFill>
                <a:srgbClr val="000000"/>
              </a:solidFill>
              <a:latin typeface="Barlow Black"/>
            </a:endParaRPr>
          </a:p>
        </p:txBody>
      </p:sp>
    </p:spTree>
    <p:extLst>
      <p:ext uri="{BB962C8B-B14F-4D97-AF65-F5344CB8AC3E}">
        <p14:creationId xmlns:p14="http://schemas.microsoft.com/office/powerpoint/2010/main" val="3735584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odzież, niebo&#10;&#10;Opis wygenerowany automatycznie">
            <a:extLst>
              <a:ext uri="{FF2B5EF4-FFF2-40B4-BE49-F238E27FC236}">
                <a16:creationId xmlns:a16="http://schemas.microsoft.com/office/drawing/2014/main" id="{02AACAE9-DD6C-4363-ADD5-CEC80079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80" y="0"/>
            <a:ext cx="9144000" cy="5197151"/>
          </a:xfrm>
          <a:prstGeom prst="rect">
            <a:avLst/>
          </a:prstGeom>
        </p:spPr>
      </p:pic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228599" y="158620"/>
            <a:ext cx="5262465" cy="4891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Nowelizacja</a:t>
            </a:r>
            <a:r>
              <a:rPr lang="pl-PL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rozporządzeń koordynacyjnych</a:t>
            </a:r>
          </a:p>
          <a:p>
            <a:pPr marL="0" indent="0">
              <a:buNone/>
            </a:pPr>
            <a:endParaRPr lang="pl-PL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Normalna działalność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pracodawcy na terenie państwa siedziby przy pracy w dwóch krajach</a:t>
            </a:r>
          </a:p>
        </p:txBody>
      </p:sp>
      <p:pic>
        <p:nvPicPr>
          <p:cNvPr id="3" name="Grafika 2" descr="Dymek">
            <a:extLst>
              <a:ext uri="{FF2B5EF4-FFF2-40B4-BE49-F238E27FC236}">
                <a16:creationId xmlns:a16="http://schemas.microsoft.com/office/drawing/2014/main" id="{7D431F65-4753-4A8F-BAE2-2CE982B52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344" y="1055077"/>
            <a:ext cx="1360906" cy="1360906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0B07DE0-C0E9-439E-843B-DB1553212F7F}"/>
              </a:ext>
            </a:extLst>
          </p:cNvPr>
          <p:cNvSpPr txBox="1">
            <a:spLocks/>
          </p:cNvSpPr>
          <p:nvPr/>
        </p:nvSpPr>
        <p:spPr>
          <a:xfrm rot="21131757">
            <a:off x="311197" y="628001"/>
            <a:ext cx="373886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FCBF0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3149601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4F56F4-0200-47B1-BF31-51E0016F9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0750" y="176645"/>
          <a:ext cx="8442500" cy="482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250">
                  <a:extLst>
                    <a:ext uri="{9D8B030D-6E8A-4147-A177-3AD203B41FA5}">
                      <a16:colId xmlns:a16="http://schemas.microsoft.com/office/drawing/2014/main" val="3355044786"/>
                    </a:ext>
                  </a:extLst>
                </a:gridCol>
                <a:gridCol w="4221250">
                  <a:extLst>
                    <a:ext uri="{9D8B030D-6E8A-4147-A177-3AD203B41FA5}">
                      <a16:colId xmlns:a16="http://schemas.microsoft.com/office/drawing/2014/main" val="3214146844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r>
                        <a:rPr lang="pl-PL" dirty="0"/>
                        <a:t>Propozycja KE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Propozycja Rady (EPSCO)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2659"/>
                  </a:ext>
                </a:extLst>
              </a:tr>
              <a:tr h="4467968">
                <a:tc>
                  <a:txBody>
                    <a:bodyPr/>
                    <a:lstStyle/>
                    <a:p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Dodanie </a:t>
                      </a:r>
                      <a:r>
                        <a:rPr lang="pl-PL" sz="12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nowego warunku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aby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pracodawca wykonywał w </a:t>
                      </a:r>
                      <a:r>
                        <a:rPr lang="pl-PL" sz="12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państwie wysyłającym</a:t>
                      </a:r>
                      <a:r>
                        <a:rPr lang="pl-PL" sz="1200" b="1" i="0" u="none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r>
                        <a:rPr lang="pl-PL" sz="1200" b="1" i="0" u="none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„znaczną część działalności” </a:t>
                      </a:r>
                      <a:endParaRPr lang="pl-PL" sz="1200" b="1" i="0" u="sng" kern="1200" dirty="0">
                        <a:solidFill>
                          <a:srgbClr val="C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Warunek ten został „ukryty” – w przepisach dot. tzw.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„centrum zainteresowania”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osoby fizycznej prowadzącej DG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1" i="0" kern="1200" dirty="0">
                          <a:solidFill>
                            <a:srgbClr val="BC0A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wykonywania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„znacznej części działalności” 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= powoduje uznanie, że przedsiębiorstwo (pracodawca) położone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państwie członkowskim, w którym jest jego „centrum zainteresowania” 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określone </a:t>
                      </a:r>
                      <a:b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 uwzględnieniem wszystkich aspektów jego działalności, </a:t>
                      </a:r>
                      <a:r>
                        <a:rPr lang="pl-PL" sz="1200" b="1" i="1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tym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* stałego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miejsca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prowadzenia działalności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*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zwyczajowego charakteru 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działalności lub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okresu jej trwania</a:t>
                      </a:r>
                      <a:r>
                        <a:rPr lang="pl-PL" sz="1200" dirty="0">
                          <a:solidFill>
                            <a:srgbClr val="43434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rgbClr val="43434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</a:t>
                      </a:r>
                      <a:r>
                        <a:rPr lang="pl-PL" sz="1200" b="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r>
                        <a:rPr lang="pl-PL" sz="1200" b="1" dirty="0">
                          <a:solidFill>
                            <a:srgbClr val="43434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liczby świadczonych usług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200" dirty="0">
                          <a:solidFill>
                            <a:srgbClr val="43434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oraz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rgbClr val="43434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</a:t>
                      </a:r>
                      <a:r>
                        <a:rPr lang="pl-PL" sz="1200" b="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zamiaru przedsiębiorcy 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wynikającego ze wszystkich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okoliczności.</a:t>
                      </a:r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200" b="0" i="0" kern="1200" dirty="0">
                          <a:solidFill>
                            <a:srgbClr val="43434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1200" dirty="0">
                        <a:solidFill>
                          <a:srgbClr val="43434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0099E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 przewiduje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wykonywania </a:t>
                      </a:r>
                      <a:r>
                        <a:rPr lang="pl-PL" sz="1200" b="1" dirty="0">
                          <a:solidFill>
                            <a:srgbClr val="C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„znacznej części działalności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przez pracodawcę w państwie wysyłającym  </a:t>
                      </a:r>
                    </a:p>
                    <a:p>
                      <a:endParaRPr lang="pl-PL" sz="1200" b="1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Zawiera więcej (niż propozycja KE) kryteriów ustalenia </a:t>
                      </a:r>
                      <a:r>
                        <a:rPr lang="pl-PL" sz="1200" b="1" dirty="0">
                          <a:solidFill>
                            <a:srgbClr val="C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„siedziby” pracodawcy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pojęcie to odnosi się do siedziby lub miejsca prowadzenia działalności, w którym podejmowane są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zasadnicze decyzje dotyczące przedsiębiorstwa </a:t>
                      </a:r>
                      <a:b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sprawowane są funkcje jego administracji centralnej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Bierzemy pod uwagę m.in.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</a:t>
                      </a:r>
                      <a:r>
                        <a:rPr lang="pl-PL" sz="1200" b="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 zamieszkania głównych dyrektorów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(ii)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miejsca, w których odbywają się walne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zebrania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(iii)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 przechowywania akt administracyjnych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i dokumentacji księgowej</a:t>
                      </a:r>
                      <a:r>
                        <a:rPr lang="pl-PL" sz="1200" b="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(iv)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miejsce, w którym najczęściej przeprowadza się transakcje finansowe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a zwłaszcza transakcje bankowe,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(v)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obroty, czas pracy, liczba świadczonych usług lub dochód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(vi)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zwyczajowy charakter prowadzonej działalności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  <a:p>
                      <a:endParaRPr lang="pl-PL" sz="1200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99084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62AADC97-9F5A-4691-BDB8-44A9B0115202}"/>
              </a:ext>
            </a:extLst>
          </p:cNvPr>
          <p:cNvSpPr txBox="1">
            <a:spLocks/>
          </p:cNvSpPr>
          <p:nvPr/>
        </p:nvSpPr>
        <p:spPr>
          <a:xfrm>
            <a:off x="-211317" y="4231045"/>
            <a:ext cx="373886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2621722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4F56F4-0200-47B1-BF31-51E0016F9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0750" y="176645"/>
          <a:ext cx="8442500" cy="483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250">
                  <a:extLst>
                    <a:ext uri="{9D8B030D-6E8A-4147-A177-3AD203B41FA5}">
                      <a16:colId xmlns:a16="http://schemas.microsoft.com/office/drawing/2014/main" val="3355044786"/>
                    </a:ext>
                  </a:extLst>
                </a:gridCol>
                <a:gridCol w="4221250">
                  <a:extLst>
                    <a:ext uri="{9D8B030D-6E8A-4147-A177-3AD203B41FA5}">
                      <a16:colId xmlns:a16="http://schemas.microsoft.com/office/drawing/2014/main" val="3214146844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r>
                        <a:rPr lang="pl-PL" dirty="0"/>
                        <a:t>Propozycja KE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Propozycja Rady (EPSCO)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2659"/>
                  </a:ext>
                </a:extLst>
              </a:tr>
              <a:tr h="4467968">
                <a:tc>
                  <a:txBody>
                    <a:bodyPr/>
                    <a:lstStyle/>
                    <a:p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Art. 14 ust. 5a rozporządzenia 987/2009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celów stosowania tytułu II rozporządzenia podstawowego „siedziba lub miejsce wykonywania działalności” odnosi się do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siedziby lub miejsca prowadzenia działalności, w którym podejmowane są zasadnicze decyzje dotyczące przedsiębiorstwa </a:t>
                      </a:r>
                      <a:b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sprawowane są funkcje jego administracji centralnej, pod warunkiem że przedsiębiorstwo prowadzi </a:t>
                      </a:r>
                      <a:r>
                        <a:rPr lang="pl-PL" sz="12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znaczną część działalności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tym państwie członkowskim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przeciwnym wypadku za państwo, w którym znajduje się siedziba lub miejsce wykonywania działalności, uznaje się państwo członkowskie, w którym znajduje się </a:t>
                      </a:r>
                      <a:r>
                        <a:rPr lang="pl-PL" sz="12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ośrodek interesów przedsiębiorstwa </a:t>
                      </a:r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ustalony zgodnie z kryteriami określonymi w ust. 9 i 10.</a:t>
                      </a:r>
                    </a:p>
                    <a:p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→ uwzględnienie wszystkich aspektów działalności zawodowej, a zwłaszcza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miejsca, w którym znajduje się jej stałe miejsce prowadzenia działalności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zwyczajowego charakteru lub okresu trwania wykonywanej działalności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liczby świadczonych usług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oraz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zamiaru tej osoby 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wynikającego ze wszystkich okoliczności.</a:t>
                      </a:r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1200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Art. 14 ust. 5a rozporządzenia 987/2009</a:t>
                      </a:r>
                    </a:p>
                    <a:p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celu stosowania tytułu II rozporządzenia podstawowego „siedziba lub miejsce wykonywania działalności” odnosi się do siedziby lub miejsca prowadzenia działalności, w którym podejmowane są zasadnicze decyzje dotyczące przedsiębiorstwa </a:t>
                      </a:r>
                      <a:b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sprawowane są funkcje jego administracji centralnej. Przy ustalaniu siedziby lub miejsca wykonywania działalności bierze się pod uwagę szereg czynników, </a:t>
                      </a:r>
                      <a:b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tym: </a:t>
                      </a:r>
                      <a:r>
                        <a:rPr lang="pl-PL" sz="1200" b="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 zamieszkania głównych dyrektorów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(ii)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miejsca, w których odbywają się walne zebrania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(iii)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 przechowywania akt administracyjnych i dokumentacji księgowej,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(iv)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miejsce, w którym najczęściej przeprowadza się transakcje finansowe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a zwłaszcza transakcje bankowe, (v)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obroty, czas pracy, liczba świadczonych usług lub dochód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(vi) </a:t>
                      </a:r>
                      <a:r>
                        <a:rPr lang="pl-PL" sz="1200" b="1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zwyczajowy charakter prowadzonej działalności</a:t>
                      </a:r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  <a:p>
                      <a:r>
                        <a:rPr lang="pl-PL" sz="1200" dirty="0">
                          <a:solidFill>
                            <a:schemeClr val="bg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Ustalenie to przeprowadzane jest w ramach ogólnej oceny, z odpowiednim uwzględnieniem poszczególnych kryteriów wspomnianych powyżej. Komisja Administracyjna określa szczegółowy sposób takiego ustalania.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99084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3320A3D-A049-439B-A6F0-672D39A8BFFE}"/>
              </a:ext>
            </a:extLst>
          </p:cNvPr>
          <p:cNvSpPr txBox="1">
            <a:spLocks/>
          </p:cNvSpPr>
          <p:nvPr/>
        </p:nvSpPr>
        <p:spPr>
          <a:xfrm>
            <a:off x="1589491" y="4315021"/>
            <a:ext cx="373886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124368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1280160" y="900952"/>
            <a:ext cx="7652824" cy="387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Propozycja </a:t>
            </a:r>
            <a:r>
              <a:rPr lang="pl-PL" sz="1600" b="1" u="sng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zmiany zasad stosowania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art. 13</a:t>
            </a:r>
          </a:p>
          <a:p>
            <a:pPr marL="0" indent="0" algn="just">
              <a:buNone/>
            </a:pPr>
            <a:endParaRPr lang="pl-PL" sz="2000" b="1" dirty="0">
              <a:solidFill>
                <a:srgbClr val="BC0A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pracodawca osoby pracującej w 2 lub więcej krajach </a:t>
            </a:r>
            <a:r>
              <a:rPr lang="pl-PL" sz="2000" b="1" u="sng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prowadzi </a:t>
            </a:r>
            <a:r>
              <a:rPr lang="pl-PL" sz="2000" b="1" u="sng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znacznej części działalności</a:t>
            </a: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państwie swojej siedziby,</a:t>
            </a: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pl-PL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stosujemy </a:t>
            </a: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prawo państwa</a:t>
            </a:r>
            <a:r>
              <a:rPr lang="pl-PL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pl-PL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którym pracownik wykonuje </a:t>
            </a: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„przeważającą” </a:t>
            </a:r>
            <a:r>
              <a:rPr lang="pl-PL" sz="2400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[‘</a:t>
            </a:r>
            <a:r>
              <a:rPr lang="pl-PL" sz="2400" b="1" i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predominant</a:t>
            </a:r>
            <a:r>
              <a:rPr lang="pl-PL" sz="2400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’] </a:t>
            </a: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pracy</a:t>
            </a:r>
            <a:endParaRPr lang="pl-PL" sz="24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39" y="429350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83122" cy="10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Propozycja Komisji EMPL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957BABD-CB4C-4328-AD88-F158E5782AA6}"/>
              </a:ext>
            </a:extLst>
          </p:cNvPr>
          <p:cNvSpPr txBox="1">
            <a:spLocks/>
          </p:cNvSpPr>
          <p:nvPr/>
        </p:nvSpPr>
        <p:spPr>
          <a:xfrm>
            <a:off x="6374117" y="-570668"/>
            <a:ext cx="373886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438092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709218" y="900952"/>
            <a:ext cx="8223766" cy="387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Propozycja </a:t>
            </a:r>
            <a:r>
              <a:rPr lang="pl-PL" sz="2400" b="1" u="sng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poprawkach</a:t>
            </a:r>
          </a:p>
          <a:p>
            <a:pPr marL="0" indent="0" algn="just">
              <a:buNone/>
            </a:pPr>
            <a:r>
              <a:rPr lang="pl-PL" sz="2400" b="1" dirty="0">
                <a:solidFill>
                  <a:srgbClr val="FC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13 </a:t>
            </a:r>
          </a:p>
          <a:p>
            <a:pPr marL="0" indent="0" algn="just">
              <a:buNone/>
            </a:pPr>
            <a:endParaRPr lang="pl-PL" sz="2000" b="1" dirty="0">
              <a:solidFill>
                <a:srgbClr val="BC0A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pl-PL" sz="2400" b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ustawodawstwo </a:t>
            </a: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państwa</a:t>
            </a:r>
            <a:r>
              <a:rPr lang="pl-PL" sz="2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 którym pracownik wykonuje </a:t>
            </a:r>
            <a:r>
              <a:rPr lang="pl-PL" sz="24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„największą część pracy” </a:t>
            </a: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4490024" y="3826347"/>
            <a:ext cx="4303226" cy="10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Propozycja Komisji EMPL </a:t>
            </a:r>
          </a:p>
        </p:txBody>
      </p:sp>
      <p:sp>
        <p:nvSpPr>
          <p:cNvPr id="8" name="Shape 189">
            <a:extLst>
              <a:ext uri="{FF2B5EF4-FFF2-40B4-BE49-F238E27FC236}">
                <a16:creationId xmlns:a16="http://schemas.microsoft.com/office/drawing/2014/main" id="{FF0FCEB0-F82D-4A31-BA6D-6A19B7B84858}"/>
              </a:ext>
            </a:extLst>
          </p:cNvPr>
          <p:cNvSpPr/>
          <p:nvPr/>
        </p:nvSpPr>
        <p:spPr>
          <a:xfrm rot="346532">
            <a:off x="5072299" y="792668"/>
            <a:ext cx="3709222" cy="1463093"/>
          </a:xfrm>
          <a:prstGeom prst="wedgeRectCallout">
            <a:avLst>
              <a:gd name="adj1" fmla="val -90230"/>
              <a:gd name="adj2" fmla="val 118177"/>
            </a:avLst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E93316F2-3BA4-4A78-B2DF-1DB882E15F4E}"/>
              </a:ext>
            </a:extLst>
          </p:cNvPr>
          <p:cNvSpPr txBox="1"/>
          <p:nvPr/>
        </p:nvSpPr>
        <p:spPr>
          <a:xfrm rot="74421">
            <a:off x="5606135" y="1172303"/>
            <a:ext cx="2971626" cy="632028"/>
          </a:xfrm>
          <a:prstGeom prst="rect">
            <a:avLst/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Largest</a:t>
            </a:r>
            <a:r>
              <a:rPr lang="pl-PL" sz="32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share</a:t>
            </a:r>
            <a:endParaRPr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D58A9D76-E64A-4847-916F-A64523074EB1}"/>
              </a:ext>
            </a:extLst>
          </p:cNvPr>
          <p:cNvSpPr txBox="1">
            <a:spLocks/>
          </p:cNvSpPr>
          <p:nvPr/>
        </p:nvSpPr>
        <p:spPr>
          <a:xfrm>
            <a:off x="-211317" y="4231045"/>
            <a:ext cx="373886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1913380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ściana, mężczyzna, wewnątrz&#10;&#10;Opis wygenerowany automatycznie">
            <a:extLst>
              <a:ext uri="{FF2B5EF4-FFF2-40B4-BE49-F238E27FC236}">
                <a16:creationId xmlns:a16="http://schemas.microsoft.com/office/drawing/2014/main" id="{13220013-10FB-4FD2-87AE-02CD29C8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3" y="-909130"/>
            <a:ext cx="9074514" cy="6052630"/>
          </a:xfrm>
          <a:prstGeom prst="rect">
            <a:avLst/>
          </a:prstGeom>
        </p:spPr>
      </p:pic>
      <p:sp>
        <p:nvSpPr>
          <p:cNvPr id="5" name="Shape 189">
            <a:extLst>
              <a:ext uri="{FF2B5EF4-FFF2-40B4-BE49-F238E27FC236}">
                <a16:creationId xmlns:a16="http://schemas.microsoft.com/office/drawing/2014/main" id="{DEE10972-200D-45AC-AB5C-1C95C8D2710D}"/>
              </a:ext>
            </a:extLst>
          </p:cNvPr>
          <p:cNvSpPr/>
          <p:nvPr/>
        </p:nvSpPr>
        <p:spPr>
          <a:xfrm rot="346532">
            <a:off x="5301091" y="190408"/>
            <a:ext cx="3709222" cy="1463093"/>
          </a:xfrm>
          <a:prstGeom prst="wedgeRectCallout">
            <a:avLst>
              <a:gd name="adj1" fmla="val -70329"/>
              <a:gd name="adj2" fmla="val 41371"/>
            </a:avLst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6" name="Shape 176">
            <a:extLst>
              <a:ext uri="{FF2B5EF4-FFF2-40B4-BE49-F238E27FC236}">
                <a16:creationId xmlns:a16="http://schemas.microsoft.com/office/drawing/2014/main" id="{5D5CCA6A-2C09-43E8-B353-B65702B0D626}"/>
              </a:ext>
            </a:extLst>
          </p:cNvPr>
          <p:cNvSpPr txBox="1"/>
          <p:nvPr/>
        </p:nvSpPr>
        <p:spPr>
          <a:xfrm rot="74421">
            <a:off x="5824699" y="529992"/>
            <a:ext cx="2971626" cy="632028"/>
          </a:xfrm>
          <a:prstGeom prst="rect">
            <a:avLst/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Largest</a:t>
            </a:r>
            <a:r>
              <a:rPr lang="pl-PL" sz="32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share</a:t>
            </a:r>
            <a:endParaRPr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ADA726-F4A6-4B55-9BCC-1BA44D10F05A}"/>
              </a:ext>
            </a:extLst>
          </p:cNvPr>
          <p:cNvSpPr txBox="1">
            <a:spLocks/>
          </p:cNvSpPr>
          <p:nvPr/>
        </p:nvSpPr>
        <p:spPr>
          <a:xfrm rot="16200000">
            <a:off x="-2439142" y="1453696"/>
            <a:ext cx="5637304" cy="22361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3800" dirty="0">
                <a:solidFill>
                  <a:srgbClr val="C0C0C0"/>
                </a:solidFill>
                <a:latin typeface="Barlow Black" panose="00000A00000000000000" pitchFamily="2" charset="-18"/>
              </a:rPr>
              <a:t>Art. 13</a:t>
            </a:r>
          </a:p>
        </p:txBody>
      </p:sp>
    </p:spTree>
    <p:extLst>
      <p:ext uri="{BB962C8B-B14F-4D97-AF65-F5344CB8AC3E}">
        <p14:creationId xmlns:p14="http://schemas.microsoft.com/office/powerpoint/2010/main" val="2312711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881743" y="634073"/>
            <a:ext cx="7287208" cy="4445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l-PL" sz="1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Obecnie: </a:t>
            </a:r>
          </a:p>
          <a:p>
            <a:pPr marL="0" indent="0">
              <a:buNone/>
            </a:pPr>
            <a:r>
              <a:rPr lang="pl-PL" sz="1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14 ust. 1 rozporządzenia 987/2009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Pracownik delegowany </a:t>
            </a:r>
            <a:r>
              <a:rPr lang="pl-PL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oznaczać może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osobę zatrudnioną w celu oddelegowania jej do innego państwa członkowskiego, </a:t>
            </a:r>
            <a:r>
              <a:rPr lang="pl-PL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 warunkiem że osoba ta </a:t>
            </a:r>
            <a:r>
              <a:rPr lang="pl-PL" i="1" u="sng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bezpośrednio przed rozpoczęciem zatrudnienia</a:t>
            </a:r>
            <a:r>
              <a:rPr lang="pl-PL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podlega już 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ustawodawstwu państwa członkowskiego, w którym siedzibę ma jej pracodawca.</a:t>
            </a:r>
            <a:endParaRPr lang="pl-PL" i="1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b="1" i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pl-PL" b="1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 akapit 4 Decyzji A2 Komisji Administracyjnej</a:t>
            </a:r>
          </a:p>
          <a:p>
            <a:pPr marL="0" indent="0">
              <a:buNone/>
            </a:pPr>
            <a:r>
              <a:rPr lang="pl-PL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„bezpośrednio przed rozpoczęciem zatrudnienia”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spełnione, jeśli </a:t>
            </a:r>
          </a:p>
          <a:p>
            <a:pPr marL="0" indent="0">
              <a:buNone/>
            </a:pPr>
            <a:r>
              <a:rPr lang="pl-PL" i="1" u="sng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 osoba podlega przez co najmniej miesiąc</a:t>
            </a:r>
            <a:r>
              <a:rPr lang="pl-PL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ustawodawstwu państwa członkowskiego, w którym pracodawca ma swoją siedzibę. </a:t>
            </a:r>
            <a:endParaRPr lang="pl-PL" i="1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73419" y="64242"/>
            <a:ext cx="6809702" cy="99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Okres </a:t>
            </a:r>
            <a:r>
              <a:rPr lang="pl-PL" sz="2600" dirty="0">
                <a:solidFill>
                  <a:srgbClr val="C00000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podlegania</a:t>
            </a: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 przed oddelegowaniem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43E4943-4DBE-46E8-B281-ED0CE08B92F8}"/>
              </a:ext>
            </a:extLst>
          </p:cNvPr>
          <p:cNvSpPr txBox="1">
            <a:spLocks/>
          </p:cNvSpPr>
          <p:nvPr/>
        </p:nvSpPr>
        <p:spPr>
          <a:xfrm>
            <a:off x="-211317" y="4231045"/>
            <a:ext cx="597297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3421677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5"/>
          <p:cNvSpPr txBox="1">
            <a:spLocks/>
          </p:cNvSpPr>
          <p:nvPr/>
        </p:nvSpPr>
        <p:spPr>
          <a:xfrm>
            <a:off x="737853" y="97422"/>
            <a:ext cx="700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3600" b="0" dirty="0">
                <a:solidFill>
                  <a:srgbClr val="2D8D2D"/>
                </a:solidFill>
                <a:latin typeface="Barlow Black"/>
                <a:ea typeface="Barlow Black"/>
                <a:cs typeface="Barlow Black"/>
                <a:sym typeface="Barlow Black"/>
              </a:rPr>
              <a:t>Cudzoziemcy</a:t>
            </a:r>
            <a:endParaRPr lang="pl-PL" sz="2400" b="0" dirty="0">
              <a:solidFill>
                <a:srgbClr val="2D8D2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6" name="Obraz 5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68EE85D-AB8F-4525-A628-B3995B92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5010">
            <a:off x="-94321" y="536514"/>
            <a:ext cx="9317752" cy="4292288"/>
          </a:xfrm>
          <a:prstGeom prst="rect">
            <a:avLst/>
          </a:prstGeom>
        </p:spPr>
      </p:pic>
      <p:pic>
        <p:nvPicPr>
          <p:cNvPr id="5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626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4F56F4-0200-47B1-BF31-51E0016F9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0750" y="176645"/>
          <a:ext cx="8442500" cy="483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273">
                  <a:extLst>
                    <a:ext uri="{9D8B030D-6E8A-4147-A177-3AD203B41FA5}">
                      <a16:colId xmlns:a16="http://schemas.microsoft.com/office/drawing/2014/main" val="3355044786"/>
                    </a:ext>
                  </a:extLst>
                </a:gridCol>
                <a:gridCol w="4201227">
                  <a:extLst>
                    <a:ext uri="{9D8B030D-6E8A-4147-A177-3AD203B41FA5}">
                      <a16:colId xmlns:a16="http://schemas.microsoft.com/office/drawing/2014/main" val="3214146844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r>
                        <a:rPr lang="pl-PL" dirty="0"/>
                        <a:t>Propozycja Komisji EMPL (G. Balas)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Propozycja Komisji EMPL (S. Schulze)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2659"/>
                  </a:ext>
                </a:extLst>
              </a:tr>
              <a:tr h="4467968"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3-miesięczne podleganie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przed oddelegowaniem z art. 12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stosujemy art. 12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jeśli 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przewidywany</a:t>
                      </a:r>
                      <a:r>
                        <a:rPr lang="pl-PL" sz="1600" b="1" i="0" kern="1200" dirty="0">
                          <a:solidFill>
                            <a:srgbClr val="43434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lub 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rzeczywisty czas pracy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 przekracza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miesięcy;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wymóg zarówno</a:t>
                      </a:r>
                      <a:r>
                        <a:rPr lang="pl-PL" sz="1600" b="1" i="0" kern="1200" dirty="0">
                          <a:solidFill>
                            <a:srgbClr val="43434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1" i="0" u="sng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zawiadomienia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instytucji właściwej państwa wysyłającego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 oddelegowaniu, </a:t>
                      </a:r>
                      <a:b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jak i 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otrzymanie przez tę instytucję wniosku o A1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przed rozpoczęciem wykonywania pracy; 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konieczności występowania </a:t>
                      </a:r>
                      <a:b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 A1 w przypadku 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podróży służbowej</a:t>
                      </a:r>
                    </a:p>
                    <a:p>
                      <a:endParaRPr lang="pl-PL" sz="1200" b="0" i="0" kern="1200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200" b="0" i="0" kern="1200" dirty="0">
                        <a:solidFill>
                          <a:srgbClr val="43434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1-miesięczne podleganie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przed oddelegowaniem z art. 12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stosujemy art. 12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jeśli </a:t>
                      </a:r>
                      <a:r>
                        <a:rPr lang="pl-PL" sz="1600" b="1" i="0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przewidywany czas pracy</a:t>
                      </a:r>
                      <a:r>
                        <a:rPr lang="pl-PL" sz="1600" b="1" i="0" kern="1200" dirty="0">
                          <a:solidFill>
                            <a:srgbClr val="43434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 przekracza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miesięcy;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wymóg </a:t>
                      </a:r>
                      <a:r>
                        <a:rPr lang="pl-PL" sz="1600" b="1" i="0" u="sng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zawiadomienia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instytucji właściwej państwa wysyłającego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 oddelegowaniu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przed rozpoczęciem wykonywania pracy; 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endParaRPr lang="pl-PL" sz="16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brak konieczności występowania </a:t>
                      </a:r>
                      <a:b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 A1 w przypadku </a:t>
                      </a:r>
                      <a:r>
                        <a:rPr lang="pl-PL" sz="1600" b="1" i="0" u="sng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podróży służbowej</a:t>
                      </a:r>
                      <a:r>
                        <a:rPr lang="pl-PL" sz="1600" b="1" i="0" u="none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lub</a:t>
                      </a:r>
                      <a:r>
                        <a:rPr lang="pl-PL" sz="16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6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gdy czas wysłania nie przekracza </a:t>
                      </a:r>
                      <a:r>
                        <a:rPr lang="pl-PL" sz="1600" b="1" i="0" kern="1200" dirty="0">
                          <a:solidFill>
                            <a:srgbClr val="2D8D2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 dni roboczych pod rząd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99084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BCC2981D-A9AF-4374-B538-A20B96B1EF4A}"/>
              </a:ext>
            </a:extLst>
          </p:cNvPr>
          <p:cNvSpPr txBox="1">
            <a:spLocks/>
          </p:cNvSpPr>
          <p:nvPr/>
        </p:nvSpPr>
        <p:spPr>
          <a:xfrm>
            <a:off x="-318620" y="4357009"/>
            <a:ext cx="597297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6600" dirty="0">
                <a:solidFill>
                  <a:srgbClr val="C0C0C0"/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2982992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211015" y="877522"/>
            <a:ext cx="8721969" cy="38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l-PL" sz="4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pl-PL" sz="4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11 ust. 3 lit. e)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rozporządzenia 883/2004</a:t>
            </a:r>
          </a:p>
          <a:p>
            <a:pPr marL="0" indent="0" algn="ctr">
              <a:buNone/>
            </a:pPr>
            <a:endParaRPr lang="pl-PL" sz="4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273654" y="198053"/>
            <a:ext cx="6609468" cy="85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rgbClr val="C00000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Ale: </a:t>
            </a:r>
          </a:p>
        </p:txBody>
      </p:sp>
      <p:pic>
        <p:nvPicPr>
          <p:cNvPr id="3" name="Grafika 2" descr="Głowa z kołami zębatymi">
            <a:extLst>
              <a:ext uri="{FF2B5EF4-FFF2-40B4-BE49-F238E27FC236}">
                <a16:creationId xmlns:a16="http://schemas.microsoft.com/office/drawing/2014/main" id="{44232E63-EEC0-45BE-9F69-0154131BA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15" y="1258765"/>
            <a:ext cx="1501119" cy="1501119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4451AAFF-7950-4B27-B254-8DB0A8B74871}"/>
              </a:ext>
            </a:extLst>
          </p:cNvPr>
          <p:cNvSpPr txBox="1">
            <a:spLocks/>
          </p:cNvSpPr>
          <p:nvPr/>
        </p:nvSpPr>
        <p:spPr>
          <a:xfrm>
            <a:off x="1585514" y="-594098"/>
            <a:ext cx="597297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1863946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B5832B8B-656F-4756-92CE-77A8A08996FF}"/>
              </a:ext>
            </a:extLst>
          </p:cNvPr>
          <p:cNvGrpSpPr/>
          <p:nvPr/>
        </p:nvGrpSpPr>
        <p:grpSpPr>
          <a:xfrm>
            <a:off x="0" y="7969"/>
            <a:ext cx="9129823" cy="5135525"/>
            <a:chOff x="0" y="-106325"/>
            <a:chExt cx="9129823" cy="5135525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8820DB0-546A-4713-9DC3-9577ACCF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30618C4-5D1D-4919-9B3A-47978AC2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E02FE668-9DB7-4B71-8CEF-B7F7545A9954}"/>
              </a:ext>
            </a:extLst>
          </p:cNvPr>
          <p:cNvSpPr/>
          <p:nvPr/>
        </p:nvSpPr>
        <p:spPr>
          <a:xfrm>
            <a:off x="504334" y="3520911"/>
            <a:ext cx="8432276" cy="1447015"/>
          </a:xfrm>
          <a:prstGeom prst="rect">
            <a:avLst/>
          </a:prstGeom>
          <a:solidFill>
            <a:srgbClr val="FCBF00">
              <a:alpha val="7843"/>
            </a:srgbClr>
          </a:solidFill>
          <a:ln>
            <a:solidFill>
              <a:srgbClr val="009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637" y="301630"/>
            <a:ext cx="5617595" cy="635400"/>
          </a:xfrm>
        </p:spPr>
        <p:txBody>
          <a:bodyPr/>
          <a:lstStyle/>
          <a:p>
            <a:r>
              <a:rPr lang="pl-PL" dirty="0">
                <a:latin typeface="Barlow Black" panose="00000A00000000000000" pitchFamily="2" charset="-18"/>
              </a:rPr>
              <a:t>Art. 11 (3) </a:t>
            </a:r>
            <a:r>
              <a:rPr lang="pl-PL" dirty="0">
                <a:solidFill>
                  <a:srgbClr val="0099E8"/>
                </a:solidFill>
                <a:latin typeface="Barlow Black" panose="00000A00000000000000" pitchFamily="2" charset="-18"/>
              </a:rPr>
              <a:t>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693" y="828500"/>
            <a:ext cx="8477917" cy="38707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osoba wykonująca w Państwie Członkowskim </a:t>
            </a:r>
            <a:r>
              <a:rPr lang="pl-PL" sz="1600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pracę najemną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pracę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własny rachunek podlega ustawodawstwu tego Państwa Członkowskiego;</a:t>
            </a:r>
          </a:p>
          <a:p>
            <a:pPr marL="11430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pl-PL" sz="1600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urzędnik służby cywilnej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podlega ustawodawstwu Państwa Członkowskiego,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jakiemu podlega zatrudniająca go administracja;</a:t>
            </a:r>
          </a:p>
          <a:p>
            <a:pPr marL="11430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osoba otrzymująca zasiłek dla </a:t>
            </a:r>
            <a:r>
              <a:rPr lang="pl-PL" sz="16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bezrobotnych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przepisami art. 65 na podstawie ustawodawstwa Państwa Członkowskiego zamieszkania podlega ustawodawstwu tego Państwa Członkowskiego;</a:t>
            </a:r>
          </a:p>
          <a:p>
            <a:pPr marL="11430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osoba powołana lub odwołana ze </a:t>
            </a:r>
            <a:r>
              <a:rPr lang="pl-PL" sz="1600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służby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siłach zbrojnych lub służby cywilnej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Państwie Członkowskim podlega ustawodawstwu tego Państwa Członkowskiego;</a:t>
            </a:r>
          </a:p>
          <a:p>
            <a:pPr marL="114300" indent="0">
              <a:buNone/>
            </a:pPr>
            <a:endParaRPr lang="pl-PL" sz="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e) każda inna osoba, do której nie mają zastosowania przepisy lit. a) do d) podlega ustawodawstwu Państwa Członkowskiego, w którym </a:t>
            </a:r>
            <a:r>
              <a:rPr lang="pl-PL" sz="1600" b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miejsce zamieszkania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uszczerbku dla innych przepisów niniejszego rozporządzenia, gwarantujących jej świadczenia na podstawie ustawodawstwa jednego lub kilku innych Państw Członkowskich.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A6B5EFC-FC54-4483-BC66-1C7933971C70}"/>
              </a:ext>
            </a:extLst>
          </p:cNvPr>
          <p:cNvSpPr txBox="1">
            <a:spLocks/>
          </p:cNvSpPr>
          <p:nvPr/>
        </p:nvSpPr>
        <p:spPr>
          <a:xfrm>
            <a:off x="2471922" y="-727841"/>
            <a:ext cx="597297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8000" dirty="0">
                <a:solidFill>
                  <a:srgbClr val="C0C0C0"/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577252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B5832B8B-656F-4756-92CE-77A8A08996FF}"/>
              </a:ext>
            </a:extLst>
          </p:cNvPr>
          <p:cNvGrpSpPr/>
          <p:nvPr/>
        </p:nvGrpSpPr>
        <p:grpSpPr>
          <a:xfrm>
            <a:off x="0" y="7975"/>
            <a:ext cx="9129823" cy="5135525"/>
            <a:chOff x="0" y="-106325"/>
            <a:chExt cx="9129823" cy="5135525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8820DB0-546A-4713-9DC3-9577ACCF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6325"/>
              <a:ext cx="9129823" cy="5135525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30618C4-5D1D-4919-9B3A-47978AC25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637" y="301630"/>
            <a:ext cx="5617595" cy="635400"/>
          </a:xfrm>
        </p:spPr>
        <p:txBody>
          <a:bodyPr/>
          <a:lstStyle/>
          <a:p>
            <a:r>
              <a:rPr lang="pl-PL" dirty="0">
                <a:latin typeface="Barlow Black" panose="00000A00000000000000" pitchFamily="2" charset="-18"/>
              </a:rPr>
              <a:t>Podleganie</a:t>
            </a:r>
            <a:endParaRPr lang="pl-PL" dirty="0">
              <a:solidFill>
                <a:srgbClr val="0099E8"/>
              </a:solidFill>
              <a:latin typeface="Barlow Black" panose="00000A00000000000000" pitchFamily="2" charset="-18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49E4926-61F6-4AEA-A3FB-A3A5759C5D17}"/>
              </a:ext>
            </a:extLst>
          </p:cNvPr>
          <p:cNvGrpSpPr/>
          <p:nvPr/>
        </p:nvGrpSpPr>
        <p:grpSpPr>
          <a:xfrm rot="20031274">
            <a:off x="589433" y="3647379"/>
            <a:ext cx="3709222" cy="1463093"/>
            <a:chOff x="3192938" y="1289061"/>
            <a:chExt cx="2070537" cy="2186656"/>
          </a:xfrm>
          <a:solidFill>
            <a:srgbClr val="BC0A2D"/>
          </a:solidFill>
        </p:grpSpPr>
        <p:sp>
          <p:nvSpPr>
            <p:cNvPr id="11" name="Shape 189">
              <a:extLst>
                <a:ext uri="{FF2B5EF4-FFF2-40B4-BE49-F238E27FC236}">
                  <a16:creationId xmlns:a16="http://schemas.microsoft.com/office/drawing/2014/main" id="{B7F6F6BF-5C90-46C9-9324-459C2F44B91D}"/>
                </a:ext>
              </a:extLst>
            </p:cNvPr>
            <p:cNvSpPr/>
            <p:nvPr/>
          </p:nvSpPr>
          <p:spPr>
            <a:xfrm rot="1915258">
              <a:off x="3192938" y="1289061"/>
              <a:ext cx="2070537" cy="2186656"/>
            </a:xfrm>
            <a:prstGeom prst="wedgeRectCallout">
              <a:avLst>
                <a:gd name="adj1" fmla="val 155908"/>
                <a:gd name="adj2" fmla="val -6229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12" name="Shape 176">
              <a:extLst>
                <a:ext uri="{FF2B5EF4-FFF2-40B4-BE49-F238E27FC236}">
                  <a16:creationId xmlns:a16="http://schemas.microsoft.com/office/drawing/2014/main" id="{A5F92717-00E6-45CA-B05E-E4EA9A353B4C}"/>
                </a:ext>
              </a:extLst>
            </p:cNvPr>
            <p:cNvSpPr txBox="1"/>
            <p:nvPr/>
          </p:nvSpPr>
          <p:spPr>
            <a:xfrm rot="1643147">
              <a:off x="3543176" y="1711578"/>
              <a:ext cx="1556877" cy="94459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2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Miejsce zamieszkania</a:t>
              </a:r>
              <a:endParaRPr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" name="Shape 189">
            <a:extLst>
              <a:ext uri="{FF2B5EF4-FFF2-40B4-BE49-F238E27FC236}">
                <a16:creationId xmlns:a16="http://schemas.microsoft.com/office/drawing/2014/main" id="{9A161CCE-58FE-4D62-8D51-75D4AFB7C195}"/>
              </a:ext>
            </a:extLst>
          </p:cNvPr>
          <p:cNvSpPr/>
          <p:nvPr/>
        </p:nvSpPr>
        <p:spPr>
          <a:xfrm rot="21202707">
            <a:off x="3884903" y="598380"/>
            <a:ext cx="3441652" cy="1104038"/>
          </a:xfrm>
          <a:prstGeom prst="wedgeRectCallout">
            <a:avLst>
              <a:gd name="adj1" fmla="val -103987"/>
              <a:gd name="adj2" fmla="val -19079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3200" dirty="0">
                <a:solidFill>
                  <a:schemeClr val="bg1"/>
                </a:solidFill>
                <a:latin typeface="Barlow Black"/>
                <a:sym typeface="Barlow Black"/>
              </a:rPr>
              <a:t>Lex </a:t>
            </a:r>
            <a:r>
              <a:rPr lang="pl-PL" sz="3200" dirty="0" err="1">
                <a:solidFill>
                  <a:schemeClr val="bg1"/>
                </a:solidFill>
                <a:latin typeface="Barlow Black"/>
                <a:sym typeface="Barlow Black"/>
              </a:rPr>
              <a:t>loci</a:t>
            </a:r>
            <a:r>
              <a:rPr lang="pl-PL" sz="3200" dirty="0">
                <a:solidFill>
                  <a:schemeClr val="bg1"/>
                </a:solidFill>
                <a:latin typeface="Barlow Black"/>
                <a:sym typeface="Barlow Black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Barlow Black"/>
                <a:sym typeface="Barlow Black"/>
              </a:rPr>
              <a:t>laboris</a:t>
            </a:r>
            <a:endParaRPr sz="2000" dirty="0">
              <a:solidFill>
                <a:srgbClr val="FCBF00"/>
              </a:solidFill>
            </a:endParaRPr>
          </a:p>
        </p:txBody>
      </p:sp>
      <p:sp>
        <p:nvSpPr>
          <p:cNvPr id="14" name="Shape 189">
            <a:extLst>
              <a:ext uri="{FF2B5EF4-FFF2-40B4-BE49-F238E27FC236}">
                <a16:creationId xmlns:a16="http://schemas.microsoft.com/office/drawing/2014/main" id="{81CA6F1E-6568-4EE6-91CD-557F46486DC0}"/>
              </a:ext>
            </a:extLst>
          </p:cNvPr>
          <p:cNvSpPr/>
          <p:nvPr/>
        </p:nvSpPr>
        <p:spPr>
          <a:xfrm rot="164047">
            <a:off x="4977972" y="1893619"/>
            <a:ext cx="3766021" cy="1235512"/>
          </a:xfrm>
          <a:prstGeom prst="wedgeRectCallout">
            <a:avLst>
              <a:gd name="adj1" fmla="val -55367"/>
              <a:gd name="adj2" fmla="val 24488"/>
            </a:avLst>
          </a:prstGeom>
          <a:solidFill>
            <a:srgbClr val="0099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5" name="Shape 176">
            <a:extLst>
              <a:ext uri="{FF2B5EF4-FFF2-40B4-BE49-F238E27FC236}">
                <a16:creationId xmlns:a16="http://schemas.microsoft.com/office/drawing/2014/main" id="{63C4A2C9-2570-409C-BEBC-E3A53722E5E0}"/>
              </a:ext>
            </a:extLst>
          </p:cNvPr>
          <p:cNvSpPr txBox="1"/>
          <p:nvPr/>
        </p:nvSpPr>
        <p:spPr>
          <a:xfrm rot="430516">
            <a:off x="5671741" y="1938339"/>
            <a:ext cx="2831744" cy="8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Państwo administracji</a:t>
            </a:r>
            <a:endParaRPr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939" y="1150399"/>
            <a:ext cx="7935875" cy="338893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l-PL" sz="2000" dirty="0"/>
              <a:t>Pracownik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pl-PL" sz="1600" dirty="0">
                <a:solidFill>
                  <a:schemeClr val="bg2"/>
                </a:solidFill>
              </a:rPr>
              <a:t>	Urzędnik służby cywilnej</a:t>
            </a:r>
          </a:p>
          <a:p>
            <a:pPr marL="114300" indent="0">
              <a:buNone/>
            </a:pPr>
            <a:r>
              <a:rPr lang="pl-PL" sz="1600" dirty="0">
                <a:solidFill>
                  <a:schemeClr val="bg2"/>
                </a:solidFill>
              </a:rPr>
              <a:t>	Bezrobotny</a:t>
            </a:r>
          </a:p>
          <a:p>
            <a:pPr marL="114300" indent="0">
              <a:buNone/>
            </a:pPr>
            <a:r>
              <a:rPr lang="pl-PL" sz="1600" dirty="0">
                <a:solidFill>
                  <a:schemeClr val="bg2"/>
                </a:solidFill>
              </a:rPr>
              <a:t>	Służba w siłach zbrojnych lub służby cywilnej </a:t>
            </a:r>
            <a:br>
              <a:rPr lang="pl-PL" sz="1600" dirty="0">
                <a:solidFill>
                  <a:schemeClr val="bg2"/>
                </a:solidFill>
              </a:rPr>
            </a:br>
            <a:endParaRPr lang="pl-PL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pl-PL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pl-PL" sz="700" dirty="0"/>
          </a:p>
          <a:p>
            <a:pPr marL="114300" indent="0" algn="r">
              <a:buNone/>
            </a:pPr>
            <a:r>
              <a:rPr lang="pl-PL" sz="2000" dirty="0"/>
              <a:t>Każda inna osoba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03016353-CFCB-4E14-A368-1F7C897F5838}"/>
              </a:ext>
            </a:extLst>
          </p:cNvPr>
          <p:cNvSpPr txBox="1">
            <a:spLocks/>
          </p:cNvSpPr>
          <p:nvPr/>
        </p:nvSpPr>
        <p:spPr>
          <a:xfrm>
            <a:off x="5432477" y="4417168"/>
            <a:ext cx="4885503" cy="8762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5400" dirty="0">
                <a:solidFill>
                  <a:schemeClr val="bg1">
                    <a:lumMod val="95000"/>
                  </a:schemeClr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2486706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73419" y="634073"/>
            <a:ext cx="9017185" cy="4445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Obecnie: </a:t>
            </a:r>
          </a:p>
          <a:p>
            <a:pPr marL="0" indent="0">
              <a:buNone/>
            </a:pPr>
            <a:r>
              <a:rPr lang="pl-PL" sz="1600" b="1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3 lit. c) Decyzji A2 Komisji Administracyjnej</a:t>
            </a:r>
          </a:p>
          <a:p>
            <a:pPr marL="0" indent="0">
              <a:buNone/>
            </a:pPr>
            <a:r>
              <a:rPr lang="pl-PL" b="1" i="1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zakończeniu przez pracownika okresu delegowania </a:t>
            </a:r>
            <a:r>
              <a:rPr lang="pl-PL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można potwierdzić nowego okresu delegowania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dotyczącego </a:t>
            </a:r>
            <a:r>
              <a:rPr lang="pl-PL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tego samego pracownika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tych samych przedsiębiorstw 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tego samego państwa członkowskiego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upływem </a:t>
            </a:r>
            <a:br>
              <a:rPr lang="pl-PL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najmniej </a:t>
            </a:r>
            <a:r>
              <a:rPr lang="pl-PL" b="1" i="1" dirty="0">
                <a:solidFill>
                  <a:srgbClr val="0099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dwóch miesięcy</a:t>
            </a: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daty zakończenia poprzedniego okresu delegowania.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szczególnych okolicznościach dopuszcza się jednak odstępstwo od tej zasady. </a:t>
            </a:r>
          </a:p>
          <a:p>
            <a:pPr marL="0" indent="0">
              <a:buNone/>
            </a:pPr>
            <a:endParaRPr lang="pl-PL" sz="2000" i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fontAlgn="t">
              <a:buNone/>
            </a:pP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Propozycja Komisji EMPL </a:t>
            </a:r>
            <a:r>
              <a:rPr lang="pl-PL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(G. Balas) </a:t>
            </a:r>
          </a:p>
          <a:p>
            <a:pPr marL="114300" indent="0" fontAlgn="t">
              <a:buNone/>
            </a:pPr>
            <a:endParaRPr lang="pl-PL" sz="20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fontAlgn="t">
              <a:buNone/>
            </a:pP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Propozycja Komisji EMPL</a:t>
            </a:r>
            <a:r>
              <a:rPr lang="pl-PL" sz="2000" b="1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(S. Schulze)</a:t>
            </a:r>
            <a:endParaRPr lang="pl-PL" sz="1000" i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73419" y="64242"/>
            <a:ext cx="6809702" cy="99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rgbClr val="C00000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Przerwa</a:t>
            </a: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 między delegowaniami</a:t>
            </a:r>
          </a:p>
        </p:txBody>
      </p:sp>
      <p:sp>
        <p:nvSpPr>
          <p:cNvPr id="7" name="Shape 189">
            <a:extLst>
              <a:ext uri="{FF2B5EF4-FFF2-40B4-BE49-F238E27FC236}">
                <a16:creationId xmlns:a16="http://schemas.microsoft.com/office/drawing/2014/main" id="{2E0BB97C-73D9-402A-991E-49247BB24ED2}"/>
              </a:ext>
            </a:extLst>
          </p:cNvPr>
          <p:cNvSpPr/>
          <p:nvPr/>
        </p:nvSpPr>
        <p:spPr>
          <a:xfrm rot="612286">
            <a:off x="5462494" y="3602158"/>
            <a:ext cx="2568942" cy="1044546"/>
          </a:xfrm>
          <a:prstGeom prst="wedgeRectCallout">
            <a:avLst>
              <a:gd name="adj1" fmla="val -81606"/>
              <a:gd name="adj2" fmla="val 4874"/>
            </a:avLst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9" name="Shape 189">
            <a:extLst>
              <a:ext uri="{FF2B5EF4-FFF2-40B4-BE49-F238E27FC236}">
                <a16:creationId xmlns:a16="http://schemas.microsoft.com/office/drawing/2014/main" id="{A793B3D4-8B2E-47BB-8F44-4B33964AA7C0}"/>
              </a:ext>
            </a:extLst>
          </p:cNvPr>
          <p:cNvSpPr/>
          <p:nvPr/>
        </p:nvSpPr>
        <p:spPr>
          <a:xfrm rot="21331589">
            <a:off x="5768874" y="4235556"/>
            <a:ext cx="2835619" cy="891974"/>
          </a:xfrm>
          <a:prstGeom prst="wedgeRectCallout">
            <a:avLst>
              <a:gd name="adj1" fmla="val -80815"/>
              <a:gd name="adj2" fmla="val -38810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8D2D"/>
              </a:solidFill>
            </a:endParaRPr>
          </a:p>
        </p:txBody>
      </p:sp>
      <p:sp>
        <p:nvSpPr>
          <p:cNvPr id="10" name="Shape 176">
            <a:extLst>
              <a:ext uri="{FF2B5EF4-FFF2-40B4-BE49-F238E27FC236}">
                <a16:creationId xmlns:a16="http://schemas.microsoft.com/office/drawing/2014/main" id="{9C22B109-F138-4E05-8B22-902E79FEB3CB}"/>
              </a:ext>
            </a:extLst>
          </p:cNvPr>
          <p:cNvSpPr txBox="1"/>
          <p:nvPr/>
        </p:nvSpPr>
        <p:spPr>
          <a:xfrm rot="21418717">
            <a:off x="6032028" y="4336666"/>
            <a:ext cx="2309310" cy="523043"/>
          </a:xfrm>
          <a:prstGeom prst="rect">
            <a:avLst/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2 miesiące</a:t>
            </a:r>
            <a:endParaRPr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76">
            <a:extLst>
              <a:ext uri="{FF2B5EF4-FFF2-40B4-BE49-F238E27FC236}">
                <a16:creationId xmlns:a16="http://schemas.microsoft.com/office/drawing/2014/main" id="{12288B4E-3554-4990-B2B2-516883FC9573}"/>
              </a:ext>
            </a:extLst>
          </p:cNvPr>
          <p:cNvSpPr txBox="1"/>
          <p:nvPr/>
        </p:nvSpPr>
        <p:spPr>
          <a:xfrm rot="348788">
            <a:off x="5724418" y="3793214"/>
            <a:ext cx="2233927" cy="584425"/>
          </a:xfrm>
          <a:prstGeom prst="rect">
            <a:avLst/>
          </a:prstGeom>
          <a:solidFill>
            <a:srgbClr val="BC0A2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1"/>
                </a:solidFill>
                <a:latin typeface="Barlow Black"/>
                <a:ea typeface="Barlow Black"/>
                <a:cs typeface="Barlow Black"/>
                <a:sym typeface="Barlow Black"/>
              </a:rPr>
              <a:t>3 miesiące</a:t>
            </a:r>
            <a:endParaRPr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DA0ED02-9627-4BF6-B2D7-E0D925B7ECCE}"/>
              </a:ext>
            </a:extLst>
          </p:cNvPr>
          <p:cNvSpPr txBox="1">
            <a:spLocks/>
          </p:cNvSpPr>
          <p:nvPr/>
        </p:nvSpPr>
        <p:spPr>
          <a:xfrm rot="1064089">
            <a:off x="5000378" y="659742"/>
            <a:ext cx="5972970" cy="14716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4800" dirty="0">
                <a:solidFill>
                  <a:schemeClr val="bg1">
                    <a:lumMod val="95000"/>
                  </a:schemeClr>
                </a:solidFill>
                <a:latin typeface="Barlow Black" panose="00000A00000000000000" pitchFamily="2" charset="-18"/>
              </a:rPr>
              <a:t>delegowani</a:t>
            </a:r>
          </a:p>
        </p:txBody>
      </p:sp>
    </p:spTree>
    <p:extLst>
      <p:ext uri="{BB962C8B-B14F-4D97-AF65-F5344CB8AC3E}">
        <p14:creationId xmlns:p14="http://schemas.microsoft.com/office/powerpoint/2010/main" val="783492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1744825" y="756191"/>
            <a:ext cx="7136842" cy="404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miejsca zamieszkania cudzoziemca na terenie UE </a:t>
            </a:r>
            <a:br>
              <a:rPr lang="pl-PL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Czemu to jest istotne?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l-PL" sz="800" b="1" i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Legalne zamieszkiwanie </a:t>
            </a: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jakimkolwiek państwie UE jest niezbędne dla stosowania przepisów o koordynacji ubezpieczeń społecznych do obywateli państw trzecich </a:t>
            </a:r>
            <a:endParaRPr lang="pl-PL" sz="24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tego </a:t>
            </a:r>
            <a:r>
              <a:rPr lang="pl-PL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można otrzymać A1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b="1" i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2">
            <a:extLst>
              <a:ext uri="{FF2B5EF4-FFF2-40B4-BE49-F238E27FC236}">
                <a16:creationId xmlns:a16="http://schemas.microsoft.com/office/drawing/2014/main" id="{2E5818FB-16F0-4F82-BC66-50732DFC8C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83121" cy="10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Obywatele państw </a:t>
            </a:r>
            <a:r>
              <a:rPr lang="pl-PL" sz="2600" dirty="0">
                <a:solidFill>
                  <a:srgbClr val="2D8D2D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trzecich</a:t>
            </a:r>
            <a:r>
              <a:rPr lang="pl-PL" sz="2600" dirty="0">
                <a:solidFill>
                  <a:schemeClr val="bg2"/>
                </a:solidFill>
                <a:latin typeface="Barlow Black" panose="00000A00000000000000" pitchFamily="2" charset="-18"/>
                <a:ea typeface="Barlow Black"/>
                <a:cs typeface="Barlow Black"/>
                <a:sym typeface="Barlow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164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4F56F4-0200-47B1-BF31-51E0016F9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906331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659">
                  <a:extLst>
                    <a:ext uri="{9D8B030D-6E8A-4147-A177-3AD203B41FA5}">
                      <a16:colId xmlns:a16="http://schemas.microsoft.com/office/drawing/2014/main" val="3355044786"/>
                    </a:ext>
                  </a:extLst>
                </a:gridCol>
                <a:gridCol w="4531659">
                  <a:extLst>
                    <a:ext uri="{9D8B030D-6E8A-4147-A177-3AD203B41FA5}">
                      <a16:colId xmlns:a16="http://schemas.microsoft.com/office/drawing/2014/main" val="3214146844"/>
                    </a:ext>
                  </a:extLst>
                </a:gridCol>
              </a:tblGrid>
              <a:tr h="304477">
                <a:tc>
                  <a:txBody>
                    <a:bodyPr/>
                    <a:lstStyle/>
                    <a:p>
                      <a:r>
                        <a:rPr lang="pl-PL" dirty="0"/>
                        <a:t>Propozycja KE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Propozycja Rady (EPSCO)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2659"/>
                  </a:ext>
                </a:extLst>
              </a:tr>
              <a:tr h="4765064">
                <a:tc>
                  <a:txBody>
                    <a:bodyPr/>
                    <a:lstStyle/>
                    <a:p>
                      <a: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Miejscem zamieszkania w UE </a:t>
                      </a:r>
                      <a:r>
                        <a:rPr lang="pl-PL" sz="23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obywatela państwa trzeciego </a:t>
                      </a:r>
                      <a:r>
                        <a:rPr lang="pl-PL" sz="23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pracującego w dwóch lub więcej krajach</a:t>
                      </a:r>
                      <a:r>
                        <a:rPr lang="pl-PL" sz="23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mającego miejsce zamieszkania poza terytorium UE, </a:t>
                      </a:r>
                      <a:r>
                        <a:rPr lang="pl-PL" sz="23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podlegającego już ustawodawstwu jednego </a:t>
                      </a:r>
                      <a:br>
                        <a:rPr lang="pl-PL" sz="23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3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 państw UE jest</a:t>
                      </a:r>
                    </a:p>
                    <a:p>
                      <a:endParaRPr lang="pl-PL" sz="24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24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28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siedziba pracodawcy </a:t>
                      </a:r>
                      <a:endParaRPr lang="pl-PL" sz="2800" b="0" i="0" kern="1200" dirty="0">
                        <a:solidFill>
                          <a:srgbClr val="C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24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1200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Miejscem zamieszkania w UE </a:t>
                      </a:r>
                      <a:r>
                        <a:rPr lang="pl-PL" sz="23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obywatela państwa trzeciego </a:t>
                      </a:r>
                      <a:r>
                        <a:rPr lang="pl-PL" sz="2300" b="1" i="0" u="sng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pracującego w dwóch lub więcej krajach</a:t>
                      </a:r>
                      <a:r>
                        <a:rPr lang="pl-PL" sz="23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mającego miejsce zamieszkania poza terytorium UE jest</a:t>
                      </a:r>
                    </a:p>
                    <a:p>
                      <a:endParaRPr lang="pl-PL" sz="2300" b="1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2300" b="0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państwo członkowskie,</a:t>
                      </a:r>
                      <a: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b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23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którym</a:t>
                      </a:r>
                      <a: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300" b="1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 osoba wykonuje główną część swojej działalności </a:t>
                      </a:r>
                      <a:r>
                        <a:rPr lang="pl-PL" sz="2300" b="1" i="0" kern="1200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 względem czasu pracy w UE</a:t>
                      </a:r>
                      <a:endParaRPr lang="pl-PL" sz="2300" b="0" i="0" kern="1200" dirty="0">
                        <a:solidFill>
                          <a:srgbClr val="C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08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44F56F4-0200-47B1-BF31-51E0016F9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129" y="107576"/>
          <a:ext cx="8699122" cy="493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61">
                  <a:extLst>
                    <a:ext uri="{9D8B030D-6E8A-4147-A177-3AD203B41FA5}">
                      <a16:colId xmlns:a16="http://schemas.microsoft.com/office/drawing/2014/main" val="3355044786"/>
                    </a:ext>
                  </a:extLst>
                </a:gridCol>
                <a:gridCol w="4349561">
                  <a:extLst>
                    <a:ext uri="{9D8B030D-6E8A-4147-A177-3AD203B41FA5}">
                      <a16:colId xmlns:a16="http://schemas.microsoft.com/office/drawing/2014/main" val="3214146844"/>
                    </a:ext>
                  </a:extLst>
                </a:gridCol>
              </a:tblGrid>
              <a:tr h="358432">
                <a:tc>
                  <a:txBody>
                    <a:bodyPr/>
                    <a:lstStyle/>
                    <a:p>
                      <a:r>
                        <a:rPr lang="pl-PL" dirty="0"/>
                        <a:t>Propozycja KE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Propozycja Rady (EPSCO)</a:t>
                      </a:r>
                    </a:p>
                  </a:txBody>
                  <a:tcPr>
                    <a:solidFill>
                      <a:srgbClr val="009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82659"/>
                  </a:ext>
                </a:extLst>
              </a:tr>
              <a:tr h="4575091">
                <a:tc>
                  <a:txBody>
                    <a:bodyPr/>
                    <a:lstStyle/>
                    <a:p>
                      <a:r>
                        <a:rPr lang="pl-PL" sz="14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Proponowane brzmienie </a:t>
                      </a:r>
                      <a:r>
                        <a:rPr lang="pl-PL" sz="1400" b="1" i="0" u="sng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nowego art. 14 ust. 12</a:t>
                      </a:r>
                      <a:r>
                        <a:rPr lang="pl-PL" sz="14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rozporządzenia 987:</a:t>
                      </a:r>
                      <a:endParaRPr lang="pl-PL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  <a:p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 </a:t>
                      </a:r>
                      <a:endParaRPr lang="pl-PL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  <a:p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„12. Jeżeli osoba mająca miejsce zamieszkania poza terytorium Unii wykonuje swoją działalność jako pracownik najemny lub osoba pracująca na własny rachunek w co najmniej dwóch państwach członkowskich oraz jeżeli osoba ta, na podstawie ustawodawstwa krajowego jednego z tych państw członkowskich, podlega ustawodawstwu tego państwa, przepisy rozporządzenia podstawowego </a:t>
                      </a:r>
                      <a:b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</a:b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i rozporządzenia wykonawczego w sprawie ustalania mającego zastosowanie ustawodawstwa stosuje się odpowiednio, z zastrzeżeniem że za </a:t>
                      </a:r>
                      <a:r>
                        <a:rPr lang="pl-PL" sz="1400" b="1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miejsce zamieszkania</a:t>
                      </a: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uznaje się </a:t>
                      </a:r>
                      <a:r>
                        <a:rPr lang="pl-PL" sz="1400" b="1" i="1" u="none" strike="noStrike" cap="none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państwo członkowskie, </a:t>
                      </a:r>
                      <a:br>
                        <a:rPr lang="pl-PL" sz="1400" b="1" i="1" u="none" strike="noStrike" cap="none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</a:br>
                      <a:r>
                        <a:rPr lang="pl-PL" sz="1400" b="1" i="1" u="none" strike="noStrike" cap="none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w którym znajduje się </a:t>
                      </a:r>
                      <a:r>
                        <a:rPr lang="pl-PL" sz="1400" b="1" i="1" u="sng" strike="noStrike" cap="none" dirty="0">
                          <a:solidFill>
                            <a:srgbClr val="C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siedziba lub miejsce wykonywania działalności przedsiębiorstwa lub pracodawcy</a:t>
                      </a:r>
                      <a:r>
                        <a:rPr lang="pl-PL" sz="1400" b="0" i="1" u="sng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lub </a:t>
                      </a:r>
                      <a:r>
                        <a:rPr lang="pl-PL" sz="1400" b="1" i="1" u="sng" strike="noStrike" cap="none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ośrodek interesów życiowych </a:t>
                      </a:r>
                      <a:r>
                        <a:rPr lang="pl-PL" sz="1400" b="1" i="1" u="sng" strike="noStrike" cap="none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pracodawcy</a:t>
                      </a:r>
                      <a:r>
                        <a:rPr lang="pl-PL" sz="1400" b="1" i="1" u="none" strike="noStrike" cap="none" dirty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.”</a:t>
                      </a:r>
                      <a:endParaRPr lang="pl-PL" sz="1200" b="1" i="0" kern="1200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sz="1200" b="0" i="0" kern="1200" dirty="0">
                        <a:solidFill>
                          <a:schemeClr val="bg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pl-PL" sz="1200" b="0" i="0" kern="1200" dirty="0">
                          <a:solidFill>
                            <a:schemeClr val="bg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1200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Proponowane brzmienie </a:t>
                      </a:r>
                      <a:r>
                        <a:rPr lang="pl-PL" sz="1400" b="1" i="0" u="sng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nowego art. 14 ust. 12</a:t>
                      </a:r>
                      <a:r>
                        <a:rPr lang="pl-PL" sz="14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rozporządzenia 987:</a:t>
                      </a:r>
                      <a:endParaRPr lang="pl-PL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pl-PL" sz="14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r>
                        <a:rPr lang="pl-PL" sz="14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„</a:t>
                      </a: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12. Do celów stosowania art. 13 rozporządzenia podstawowego, w odniesieniu do osoby mającej miejsce zamieszkania poza terytorium Unii </a:t>
                      </a:r>
                      <a:b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wykonującej swoją działalność jako pracownik najemny lub osoba pracująca na własny rachunek </a:t>
                      </a:r>
                      <a:b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 dwóch i więcej państwach członkowskich stosuje się odpowiednio przepisy rozporządzenia podstawowego i rozporządzenia wykonawczego </a:t>
                      </a:r>
                      <a:b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 sprawie ustalania mającego zastosowanie ustawodawstwa, z zastrzeżeniem że </a:t>
                      </a:r>
                      <a:r>
                        <a:rPr lang="pl-PL" sz="1400" b="1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 miejsce zamieszkania tej osoby</a:t>
                      </a: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uznaje się </a:t>
                      </a:r>
                      <a:r>
                        <a:rPr lang="pl-PL" sz="1400" b="1" i="1" u="sng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państwo członkowskie, w którym ta osoba wykonuje główną część swojej działalności</a:t>
                      </a:r>
                      <a:r>
                        <a:rPr lang="pl-PL" sz="1400" b="0" i="1" u="sng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pl-PL" sz="1400" b="1" i="1" u="sng" strike="noStrike" cap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pod względem czasu pracy</a:t>
                      </a:r>
                      <a:r>
                        <a:rPr lang="pl-PL" sz="1400" b="0" i="1" u="sng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na terytorium Unii.</a:t>
                      </a:r>
                      <a:r>
                        <a:rPr lang="pl-PL" sz="1400" b="0" i="1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”</a:t>
                      </a:r>
                      <a:endParaRPr lang="pl-PL" sz="1200" dirty="0">
                        <a:solidFill>
                          <a:schemeClr val="bg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7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A851E0-4410-495E-8FA8-88D40405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22" y="203543"/>
            <a:ext cx="2902533" cy="1692506"/>
          </a:xfrm>
          <a:prstGeom prst="rect">
            <a:avLst/>
          </a:prstGeom>
        </p:spPr>
      </p:pic>
      <p:sp>
        <p:nvSpPr>
          <p:cNvPr id="4" name="Shape 189">
            <a:extLst>
              <a:ext uri="{FF2B5EF4-FFF2-40B4-BE49-F238E27FC236}">
                <a16:creationId xmlns:a16="http://schemas.microsoft.com/office/drawing/2014/main" id="{2D4C023F-A291-473A-845D-FEC8D202BF3B}"/>
              </a:ext>
            </a:extLst>
          </p:cNvPr>
          <p:cNvSpPr/>
          <p:nvPr/>
        </p:nvSpPr>
        <p:spPr>
          <a:xfrm rot="391200">
            <a:off x="937531" y="2133013"/>
            <a:ext cx="7712954" cy="2468110"/>
          </a:xfrm>
          <a:prstGeom prst="wedgeRectCallout">
            <a:avLst>
              <a:gd name="adj1" fmla="val -2307"/>
              <a:gd name="adj2" fmla="val -68011"/>
            </a:avLst>
          </a:prstGeom>
          <a:solidFill>
            <a:srgbClr val="2D8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6600" dirty="0">
                <a:solidFill>
                  <a:schemeClr val="bg1"/>
                </a:solidFill>
                <a:latin typeface="Barlow Black"/>
                <a:sym typeface="Barlow Black"/>
              </a:rPr>
              <a:t>inicjatywa.eu</a:t>
            </a:r>
            <a:endParaRPr sz="4800" dirty="0">
              <a:solidFill>
                <a:srgbClr val="FCB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5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61CD6B-14DB-4E64-B1C8-6CC4D107C764}"/>
              </a:ext>
            </a:extLst>
          </p:cNvPr>
          <p:cNvSpPr txBox="1"/>
          <p:nvPr/>
        </p:nvSpPr>
        <p:spPr>
          <a:xfrm>
            <a:off x="350750" y="344632"/>
            <a:ext cx="82633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Legalny pobyt</a:t>
            </a: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20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Wiza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(uwaga na ruch bezwizowy) 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Schengen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</a:t>
            </a:r>
            <a:r>
              <a:rPr lang="pl-PL" sz="20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Legalne zatrudnienie</a:t>
            </a: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Karta Polaka</a:t>
            </a: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Oświadczenie</a:t>
            </a: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</a:t>
            </a:r>
            <a:r>
              <a:rPr lang="pl-PL" sz="2000" dirty="0">
                <a:solidFill>
                  <a:srgbClr val="2D8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Pozwolenie na pracę</a:t>
            </a:r>
          </a:p>
          <a:p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Miejsce zamieszkania / ośrodek interesów</a:t>
            </a:r>
          </a:p>
        </p:txBody>
      </p:sp>
      <p:sp>
        <p:nvSpPr>
          <p:cNvPr id="4" name="Shape 115"/>
          <p:cNvSpPr txBox="1">
            <a:spLocks/>
          </p:cNvSpPr>
          <p:nvPr/>
        </p:nvSpPr>
        <p:spPr>
          <a:xfrm rot="506139">
            <a:off x="1515657" y="2253056"/>
            <a:ext cx="3373038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3600" b="0" dirty="0">
                <a:solidFill>
                  <a:srgbClr val="FCBF00"/>
                </a:solidFill>
                <a:latin typeface="Barlow Black"/>
                <a:ea typeface="Barlow Black"/>
                <a:cs typeface="Barlow Black"/>
                <a:sym typeface="Barlow Black"/>
              </a:rPr>
              <a:t>Cudzoziemcy</a:t>
            </a:r>
            <a:endParaRPr lang="pl-PL" sz="2400" b="0" dirty="0">
              <a:solidFill>
                <a:srgbClr val="FCBF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453" y="258012"/>
            <a:ext cx="1049797" cy="53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215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61CD6B-14DB-4E64-B1C8-6CC4D107C764}"/>
              </a:ext>
            </a:extLst>
          </p:cNvPr>
          <p:cNvSpPr txBox="1"/>
          <p:nvPr/>
        </p:nvSpPr>
        <p:spPr>
          <a:xfrm>
            <a:off x="440319" y="540893"/>
            <a:ext cx="82633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dirty="0">
              <a:solidFill>
                <a:srgbClr val="2D8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800" dirty="0">
                <a:solidFill>
                  <a:srgbClr val="BC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Wiza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Trybunał zaakcentował fakt, że pracownicy pana </a:t>
            </a:r>
            <a:r>
              <a:rPr lang="pl-PL" sz="18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Vander</a:t>
            </a:r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 err="1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</a:t>
            </a:r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pl-PL" sz="1800" dirty="0">
              <a:solidFill>
                <a:srgbClr val="17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przebywali legalnie na terenie Belgii,</a:t>
            </a:r>
          </a:p>
          <a:p>
            <a:pPr algn="just"/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wydano im zezwolenie na pracę w Belgii,</a:t>
            </a:r>
          </a:p>
          <a:p>
            <a:pPr algn="just"/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posiadali ważne umowy o pracę ,</a:t>
            </a:r>
          </a:p>
          <a:p>
            <a:pPr algn="just"/>
            <a:r>
              <a:rPr lang="pl-PL" sz="1800" dirty="0">
                <a:solidFill>
                  <a:srgbClr val="17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zostali oddelegowani w ramach świadczenia usług przez pracodawcę,</a:t>
            </a:r>
          </a:p>
          <a:p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15"/>
          <p:cNvSpPr txBox="1">
            <a:spLocks/>
          </p:cNvSpPr>
          <p:nvPr/>
        </p:nvSpPr>
        <p:spPr>
          <a:xfrm rot="21396847">
            <a:off x="5976145" y="4077395"/>
            <a:ext cx="3373038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pl-PL" sz="3600" b="0" dirty="0">
                <a:solidFill>
                  <a:srgbClr val="0099E8"/>
                </a:solidFill>
                <a:latin typeface="Barlow Black"/>
                <a:ea typeface="Barlow Black"/>
                <a:cs typeface="Barlow Black"/>
                <a:sym typeface="Barlow Black"/>
              </a:rPr>
              <a:t>Cudzoziemcy</a:t>
            </a:r>
            <a:endParaRPr lang="pl-PL" sz="2400" b="0" dirty="0">
              <a:solidFill>
                <a:srgbClr val="0099E8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5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75" y="4262397"/>
            <a:ext cx="1049797" cy="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89">
            <a:extLst>
              <a:ext uri="{FF2B5EF4-FFF2-40B4-BE49-F238E27FC236}">
                <a16:creationId xmlns:a16="http://schemas.microsoft.com/office/drawing/2014/main" id="{FBEC11B2-7BC0-497C-8BFA-21CA89665D9B}"/>
              </a:ext>
            </a:extLst>
          </p:cNvPr>
          <p:cNvSpPr/>
          <p:nvPr/>
        </p:nvSpPr>
        <p:spPr>
          <a:xfrm rot="391200">
            <a:off x="5374532" y="390998"/>
            <a:ext cx="3441652" cy="1104038"/>
          </a:xfrm>
          <a:prstGeom prst="wedgeRectCallout">
            <a:avLst>
              <a:gd name="adj1" fmla="val -36568"/>
              <a:gd name="adj2" fmla="val 172392"/>
            </a:avLst>
          </a:prstGeom>
          <a:solidFill>
            <a:srgbClr val="FCB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3200" dirty="0">
                <a:solidFill>
                  <a:schemeClr val="bg1"/>
                </a:solidFill>
                <a:latin typeface="Barlow Black"/>
                <a:sym typeface="Barlow Black"/>
              </a:rPr>
              <a:t>kryteria </a:t>
            </a:r>
          </a:p>
          <a:p>
            <a:pPr lvl="0" algn="ctr"/>
            <a:r>
              <a:rPr lang="pl-PL" sz="3200" dirty="0" err="1">
                <a:solidFill>
                  <a:schemeClr val="bg1"/>
                </a:solidFill>
                <a:latin typeface="Barlow Black"/>
                <a:sym typeface="Barlow Black"/>
              </a:rPr>
              <a:t>Vander</a:t>
            </a:r>
            <a:r>
              <a:rPr lang="pl-PL" sz="3200" dirty="0">
                <a:solidFill>
                  <a:schemeClr val="bg1"/>
                </a:solidFill>
                <a:latin typeface="Barlow Black"/>
                <a:sym typeface="Barlow Black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Barlow Black"/>
                <a:sym typeface="Barlow Black"/>
              </a:rPr>
              <a:t>Elst</a:t>
            </a:r>
            <a:endParaRPr sz="2000" dirty="0">
              <a:solidFill>
                <a:srgbClr val="FCB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25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E4591A4-3C26-4B92-9953-E0E125AE0C3F}"/>
              </a:ext>
            </a:extLst>
          </p:cNvPr>
          <p:cNvGrpSpPr/>
          <p:nvPr/>
        </p:nvGrpSpPr>
        <p:grpSpPr>
          <a:xfrm>
            <a:off x="0" y="69249"/>
            <a:ext cx="9129823" cy="5135525"/>
            <a:chOff x="7088" y="7975"/>
            <a:chExt cx="9129823" cy="5135525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E4EE471D-909D-487D-A1D2-1C74FB6CF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" y="7975"/>
              <a:ext cx="9129823" cy="5135525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F2C3EF97-0681-4028-8395-C464A0879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229" y="513642"/>
              <a:ext cx="390178" cy="390178"/>
            </a:xfrm>
            <a:prstGeom prst="rect">
              <a:avLst/>
            </a:prstGeom>
          </p:spPr>
        </p:pic>
      </p:grpSp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809051" y="1693620"/>
            <a:ext cx="7173798" cy="356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800" dirty="0">
                <a:solidFill>
                  <a:srgbClr val="2D8D2D"/>
                </a:solidFill>
                <a:latin typeface="Barlow" panose="00000500000000000000" pitchFamily="2" charset="-18"/>
              </a:rPr>
              <a:t>Cudzoziemcy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  <a:t>obywatele państw trzecich</a:t>
            </a:r>
            <a:r>
              <a:rPr lang="pl-PL" sz="1800" dirty="0">
                <a:solidFill>
                  <a:srgbClr val="0099E8"/>
                </a:solidFill>
                <a:latin typeface="Barlow" panose="00000500000000000000" pitchFamily="2" charset="-18"/>
              </a:rPr>
              <a:t> </a:t>
            </a:r>
            <a:r>
              <a:rPr lang="pl-PL" sz="1800" dirty="0">
                <a:solidFill>
                  <a:srgbClr val="BC0A2D"/>
                </a:solidFill>
                <a:latin typeface="Barlow" panose="00000500000000000000" pitchFamily="2" charset="-18"/>
              </a:rPr>
              <a:t>?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</a:b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  <a:t>	</a:t>
            </a:r>
            <a: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  <a:t>Pobyt</a:t>
            </a:r>
            <a:b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  <a:t>	Praca</a:t>
            </a:r>
            <a:b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  <a:t>	Delegowanie</a:t>
            </a:r>
            <a:b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b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</a:br>
            <a:r>
              <a:rPr lang="pl-PL" sz="1800" dirty="0">
                <a:solidFill>
                  <a:srgbClr val="BC0A2D"/>
                </a:solidFill>
                <a:latin typeface="Barlow" panose="00000500000000000000" pitchFamily="2" charset="-18"/>
              </a:rPr>
              <a:t>Nowelizacja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  <a:t> rozporządzeń 883/2004 i 987/2009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-18"/>
              </a:rPr>
              <a:t>o koordynacji  ubezpieczeń społecznych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7225" y="241786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258FB64-8596-4E9A-ADF3-635BFE35C9A9}"/>
              </a:ext>
            </a:extLst>
          </p:cNvPr>
          <p:cNvGrpSpPr/>
          <p:nvPr/>
        </p:nvGrpSpPr>
        <p:grpSpPr>
          <a:xfrm rot="20373026">
            <a:off x="1397747" y="348926"/>
            <a:ext cx="2835369" cy="1043251"/>
            <a:chOff x="5397904" y="773798"/>
            <a:chExt cx="2260356" cy="1650123"/>
          </a:xfrm>
        </p:grpSpPr>
        <p:sp>
          <p:nvSpPr>
            <p:cNvPr id="8" name="Shape 189"/>
            <p:cNvSpPr/>
            <p:nvPr/>
          </p:nvSpPr>
          <p:spPr>
            <a:xfrm rot="911091">
              <a:off x="5397904" y="773798"/>
              <a:ext cx="2070537" cy="1650123"/>
            </a:xfrm>
            <a:prstGeom prst="wedgeRectCallout">
              <a:avLst>
                <a:gd name="adj1" fmla="val 35808"/>
                <a:gd name="adj2" fmla="val 79437"/>
              </a:avLst>
            </a:prstGeom>
            <a:solidFill>
              <a:srgbClr val="BC0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9" name="Shape 176"/>
            <p:cNvSpPr txBox="1"/>
            <p:nvPr/>
          </p:nvSpPr>
          <p:spPr>
            <a:xfrm rot="779739">
              <a:off x="5639239" y="1027916"/>
              <a:ext cx="2019021" cy="103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Delegowanie </a:t>
              </a:r>
              <a:r>
                <a:rPr lang="pl-PL" sz="2400" dirty="0" err="1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cudziemców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0F337F4-9AE3-459B-837B-90E756A43268}"/>
              </a:ext>
            </a:extLst>
          </p:cNvPr>
          <p:cNvGrpSpPr/>
          <p:nvPr/>
        </p:nvGrpSpPr>
        <p:grpSpPr>
          <a:xfrm rot="21413565">
            <a:off x="5859658" y="2216423"/>
            <a:ext cx="2813737" cy="1075089"/>
            <a:chOff x="5397905" y="773800"/>
            <a:chExt cx="2260355" cy="1650123"/>
          </a:xfrm>
        </p:grpSpPr>
        <p:sp>
          <p:nvSpPr>
            <p:cNvPr id="13" name="Shape 189">
              <a:extLst>
                <a:ext uri="{FF2B5EF4-FFF2-40B4-BE49-F238E27FC236}">
                  <a16:creationId xmlns:a16="http://schemas.microsoft.com/office/drawing/2014/main" id="{0D14CA73-040E-4F02-A671-42B5C507553C}"/>
                </a:ext>
              </a:extLst>
            </p:cNvPr>
            <p:cNvSpPr/>
            <p:nvPr/>
          </p:nvSpPr>
          <p:spPr>
            <a:xfrm rot="911091">
              <a:off x="5397905" y="773800"/>
              <a:ext cx="2070537" cy="1650123"/>
            </a:xfrm>
            <a:prstGeom prst="wedgeRectCallout">
              <a:avLst>
                <a:gd name="adj1" fmla="val -76995"/>
                <a:gd name="adj2" fmla="val 67638"/>
              </a:avLst>
            </a:prstGeom>
            <a:solidFill>
              <a:srgbClr val="2D8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14" name="Shape 176">
              <a:extLst>
                <a:ext uri="{FF2B5EF4-FFF2-40B4-BE49-F238E27FC236}">
                  <a16:creationId xmlns:a16="http://schemas.microsoft.com/office/drawing/2014/main" id="{7C5D35EB-AD46-408A-BED9-E129C498CA40}"/>
                </a:ext>
              </a:extLst>
            </p:cNvPr>
            <p:cNvSpPr txBox="1"/>
            <p:nvPr/>
          </p:nvSpPr>
          <p:spPr>
            <a:xfrm rot="779739">
              <a:off x="5639239" y="1027916"/>
              <a:ext cx="2019021" cy="103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Ubezpieczenia społeczne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715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ężczyzna, osoba, noszenie, okulary&#10;&#10;Opis wygenerowany przy bardzo wysokim poziomie pewności">
            <a:extLst>
              <a:ext uri="{FF2B5EF4-FFF2-40B4-BE49-F238E27FC236}">
                <a16:creationId xmlns:a16="http://schemas.microsoft.com/office/drawing/2014/main" id="{DB2032F1-D09F-43EF-83E1-D9252758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68" y="-995600"/>
            <a:ext cx="9348335" cy="6139100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249757" y="2765808"/>
            <a:ext cx="8332290" cy="3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Swobodny przepływ osób (pracowników)</a:t>
            </a: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Swobodny przepływ towarów (i usług)</a:t>
            </a: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Swobodny przepływ kapitału</a:t>
            </a: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l-PL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1800" dirty="0">
                <a:solidFill>
                  <a:schemeClr val="bg1">
                    <a:lumMod val="95000"/>
                  </a:schemeClr>
                </a:solidFill>
              </a:rPr>
              <a:t>Swoboda zakładania i prowadzenia przedsiębiorstw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7225" y="241786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258FB64-8596-4E9A-ADF3-635BFE35C9A9}"/>
              </a:ext>
            </a:extLst>
          </p:cNvPr>
          <p:cNvGrpSpPr/>
          <p:nvPr/>
        </p:nvGrpSpPr>
        <p:grpSpPr>
          <a:xfrm rot="20373026">
            <a:off x="394620" y="286718"/>
            <a:ext cx="2260356" cy="1650123"/>
            <a:chOff x="5397904" y="773798"/>
            <a:chExt cx="2260356" cy="1650123"/>
          </a:xfrm>
        </p:grpSpPr>
        <p:sp>
          <p:nvSpPr>
            <p:cNvPr id="8" name="Shape 189"/>
            <p:cNvSpPr/>
            <p:nvPr/>
          </p:nvSpPr>
          <p:spPr>
            <a:xfrm rot="911091">
              <a:off x="5397904" y="773798"/>
              <a:ext cx="2070537" cy="1650123"/>
            </a:xfrm>
            <a:prstGeom prst="wedgeRectCallout">
              <a:avLst>
                <a:gd name="adj1" fmla="val 35808"/>
                <a:gd name="adj2" fmla="val 79437"/>
              </a:avLst>
            </a:prstGeom>
            <a:solidFill>
              <a:srgbClr val="BC0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D8D2D"/>
                </a:solidFill>
              </a:endParaRPr>
            </a:p>
          </p:txBody>
        </p:sp>
        <p:sp>
          <p:nvSpPr>
            <p:cNvPr id="9" name="Shape 176"/>
            <p:cNvSpPr txBox="1"/>
            <p:nvPr/>
          </p:nvSpPr>
          <p:spPr>
            <a:xfrm rot="779739">
              <a:off x="5639239" y="1027916"/>
              <a:ext cx="2019021" cy="103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bg1"/>
                  </a:solidFill>
                  <a:latin typeface="Barlow Black"/>
                  <a:ea typeface="Barlow Black"/>
                  <a:cs typeface="Barlow Black"/>
                  <a:sym typeface="Barlow Black"/>
                </a:rPr>
                <a:t>Filary UE</a:t>
              </a:r>
              <a:endParaRPr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5021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17145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10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4.04.2018"/>
</p:tagLst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8CC581C4E83A4E9A4364723C819B93" ma:contentTypeVersion="10" ma:contentTypeDescription="Utwórz nowy dokument." ma:contentTypeScope="" ma:versionID="fd866b65c1cdfe9616f69992902a40f0">
  <xsd:schema xmlns:xsd="http://www.w3.org/2001/XMLSchema" xmlns:xs="http://www.w3.org/2001/XMLSchema" xmlns:p="http://schemas.microsoft.com/office/2006/metadata/properties" xmlns:ns2="a70b937f-9956-4f42-ad76-85323d416862" xmlns:ns3="96861697-2bfc-4a2d-879f-882e5179242c" targetNamespace="http://schemas.microsoft.com/office/2006/metadata/properties" ma:root="true" ma:fieldsID="a395cbbe1412d35c679b9cb5f0197af6" ns2:_="" ns3:_="">
    <xsd:import namespace="a70b937f-9956-4f42-ad76-85323d416862"/>
    <xsd:import namespace="96861697-2bfc-4a2d-879f-882e517924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b937f-9956-4f42-ad76-85323d41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61697-2bfc-4a2d-879f-882e51792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9D5E2-0D24-4A22-897A-A9FDF228390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861697-2bfc-4a2d-879f-882e5179242c"/>
    <ds:schemaRef ds:uri="http://purl.org/dc/terms/"/>
    <ds:schemaRef ds:uri="a70b937f-9956-4f42-ad76-85323d4168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AFBB8B-D3B0-45DE-9464-CEF344605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0FE0C0-2254-4007-A205-9D79A5B14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b937f-9956-4f42-ad76-85323d416862"/>
    <ds:schemaRef ds:uri="96861697-2bfc-4a2d-879f-882e51792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1129</Words>
  <Application>Microsoft Office PowerPoint</Application>
  <PresentationFormat>Pokaz na ekranie (16:9)</PresentationFormat>
  <Paragraphs>292</Paragraphs>
  <Slides>48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60" baseType="lpstr">
      <vt:lpstr>Open Sans</vt:lpstr>
      <vt:lpstr>Wingdings</vt:lpstr>
      <vt:lpstr>Arial</vt:lpstr>
      <vt:lpstr>Times New Roman</vt:lpstr>
      <vt:lpstr>Barlow ExtraBold</vt:lpstr>
      <vt:lpstr>Lato</vt:lpstr>
      <vt:lpstr>Raleway</vt:lpstr>
      <vt:lpstr>Lato Light</vt:lpstr>
      <vt:lpstr>Lato Medium</vt:lpstr>
      <vt:lpstr>Barlow Black</vt:lpstr>
      <vt:lpstr>Barlow</vt:lpstr>
      <vt:lpstr>Swiss</vt:lpstr>
      <vt:lpstr>Delegowanie cudzoziemców do innych państw członkowskich w kontekście przepisów o koordynacji ubezpieczeń społecznych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Cudzoziemcy  obywatele państw trzecich ?   Pobyt  Praca  Delegowanie   Nowelizacja rozporządzeń 883/2004 i 987/2009  o koordynacji  ubezpieczeń społecznych </vt:lpstr>
      <vt:lpstr>Swobodny przepływ osób (pracowników)  Swobodny przepływ towarów (i usług)  Swobodny przepływ kapitału  Swoboda zakładania i prowadzenia przedsiębiorstw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Rodzaje delegowania</vt:lpstr>
      <vt:lpstr>Rodzaje delegowania</vt:lpstr>
      <vt:lpstr>Rodzaje delegowania</vt:lpstr>
      <vt:lpstr>Rodzaje delegowania</vt:lpstr>
      <vt:lpstr>Prezentacja programu PowerPoint</vt:lpstr>
      <vt:lpstr>ustawodawstwo     ma zastosowanie obowiązuje  ustalanie ustawodawstwa  </vt:lpstr>
      <vt:lpstr>Prezentacja programu PowerPoint</vt:lpstr>
      <vt:lpstr>Prezentacja programu PowerPoint</vt:lpstr>
      <vt:lpstr>Art. 12</vt:lpstr>
      <vt:lpstr>Art. 12</vt:lpstr>
      <vt:lpstr>Praca w dwóch krajach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Art. 11 (3) e</vt:lpstr>
      <vt:lpstr>Podleganie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Delegowanie pracowników​ w charakterze opiekunów osób starszych</dc:title>
  <dc:creator>Pinis, Natalia {FISV~Warsaw}</dc:creator>
  <cp:lastModifiedBy>Marek BENIO | IMP</cp:lastModifiedBy>
  <cp:revision>157</cp:revision>
  <dcterms:modified xsi:type="dcterms:W3CDTF">2018-11-15T02:13:10Z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0x010100F18CC581C4E83A4E9A4364723C819B93</vt:lpwstr>
  </property>
</Properties>
</file>