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70" r:id="rId4"/>
    <p:sldId id="256" r:id="rId5"/>
    <p:sldId id="257" r:id="rId6"/>
    <p:sldId id="277" r:id="rId7"/>
    <p:sldId id="258" r:id="rId8"/>
    <p:sldId id="259" r:id="rId9"/>
    <p:sldId id="260" r:id="rId10"/>
    <p:sldId id="261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075" autoAdjust="0"/>
  </p:normalViewPr>
  <p:slideViewPr>
    <p:cSldViewPr snapToGrid="0">
      <p:cViewPr>
        <p:scale>
          <a:sx n="96" d="100"/>
          <a:sy n="96" d="100"/>
        </p:scale>
        <p:origin x="-134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90015" y="-8255"/>
            <a:ext cx="9894570" cy="1471930"/>
          </a:xfrm>
        </p:spPr>
        <p:txBody>
          <a:bodyPr/>
          <a:lstStyle/>
          <a:p>
            <a:r>
              <a:rPr lang="pl-PL" altLang="en-US" dirty="0"/>
              <a:t>Jak zatrudnić </a:t>
            </a:r>
            <a:r>
              <a:rPr lang="pl-PL" altLang="en-US" dirty="0" smtClean="0"/>
              <a:t>cudzoziemca?</a:t>
            </a:r>
            <a:endParaRPr lang="pl-PL" alt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en-US"/>
          </a:p>
        </p:txBody>
      </p:sp>
      <p:pic>
        <p:nvPicPr>
          <p:cNvPr id="5" name="Obraz 4" descr="handsha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" y="1485265"/>
            <a:ext cx="9888220" cy="4949190"/>
          </a:xfrm>
          <a:prstGeom prst="rect">
            <a:avLst/>
          </a:prstGeom>
        </p:spPr>
      </p:pic>
      <p:pic>
        <p:nvPicPr>
          <p:cNvPr id="4" name="Picture 2" descr="C:\Users\marcinm\Desktop\Marketing\!Sadeckie-eksport\Izb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60" y="5945932"/>
            <a:ext cx="871414" cy="87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061720" y="1122680"/>
            <a:ext cx="9606915" cy="1836420"/>
          </a:xfrm>
        </p:spPr>
        <p:txBody>
          <a:bodyPr/>
          <a:lstStyle/>
          <a:p>
            <a:endParaRPr lang="pl-PL" altLang="en-US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984250" y="2927349"/>
            <a:ext cx="6211679" cy="3764257"/>
          </a:xfrm>
        </p:spPr>
        <p:txBody>
          <a:bodyPr>
            <a:normAutofit fontScale="57500" lnSpcReduction="20000"/>
          </a:bodyPr>
          <a:lstStyle/>
          <a:p>
            <a:r>
              <a:rPr lang="pl-PL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  <a:p>
            <a:pPr algn="l">
              <a:lnSpc>
                <a:spcPct val="120000"/>
              </a:lnSpc>
            </a:pPr>
            <a:r>
              <a:rPr lang="pl-PL" altLang="en-US" sz="2800" dirty="0" smtClean="0">
                <a:solidFill>
                  <a:schemeClr val="tx1"/>
                </a:solidFill>
              </a:rPr>
              <a:t>Pracodawca występuje z wnioskiem </a:t>
            </a:r>
            <a:r>
              <a:rPr lang="pl-PL" altLang="en-US" sz="2800" dirty="0">
                <a:solidFill>
                  <a:schemeClr val="tx1"/>
                </a:solidFill>
              </a:rPr>
              <a:t>o wydanie formularza A1 do </a:t>
            </a:r>
            <a:r>
              <a:rPr lang="pl-PL" altLang="en-US" sz="2800" dirty="0" err="1">
                <a:solidFill>
                  <a:schemeClr val="tx1"/>
                </a:solidFill>
              </a:rPr>
              <a:t>ZUSu</a:t>
            </a:r>
            <a:r>
              <a:rPr lang="pl-PL" altLang="en-US" sz="2800" dirty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pl-PL" altLang="en-US" sz="2800" dirty="0">
                <a:solidFill>
                  <a:schemeClr val="tx1"/>
                </a:solidFill>
              </a:rPr>
              <a:t>Aby otrzymać formularz A1, do wniosku należy dołączyć: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altLang="en-US" sz="2800" dirty="0" smtClean="0">
                <a:solidFill>
                  <a:schemeClr val="tx1"/>
                </a:solidFill>
              </a:rPr>
              <a:t>paszport</a:t>
            </a:r>
            <a:endParaRPr lang="pl-PL" altLang="en-US" sz="2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altLang="en-US" sz="2800" dirty="0" smtClean="0">
                <a:solidFill>
                  <a:schemeClr val="tx1"/>
                </a:solidFill>
              </a:rPr>
              <a:t>wizę/kartę </a:t>
            </a:r>
            <a:r>
              <a:rPr lang="pl-PL" altLang="en-US" sz="2800" dirty="0">
                <a:solidFill>
                  <a:schemeClr val="tx1"/>
                </a:solidFill>
              </a:rPr>
              <a:t>pobytu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altLang="en-US" sz="2800" dirty="0" smtClean="0">
                <a:solidFill>
                  <a:schemeClr val="tx1"/>
                </a:solidFill>
              </a:rPr>
              <a:t>certyfikat </a:t>
            </a:r>
            <a:r>
              <a:rPr lang="pl-PL" altLang="en-US" sz="2800" dirty="0">
                <a:solidFill>
                  <a:schemeClr val="tx1"/>
                </a:solidFill>
              </a:rPr>
              <a:t>rezydencji podatkowej</a:t>
            </a:r>
          </a:p>
          <a:p>
            <a:pPr algn="l">
              <a:lnSpc>
                <a:spcPct val="120000"/>
              </a:lnSpc>
            </a:pPr>
            <a:r>
              <a:rPr lang="pl-PL" altLang="en-US" sz="2800" dirty="0">
                <a:solidFill>
                  <a:schemeClr val="tx1"/>
                </a:solidFill>
              </a:rPr>
              <a:t>Formularz A1 zostanie wydany do daty ważności wizy bądź karty pobytu, jednak na okres nie dłuższy niż 1 roku.</a:t>
            </a:r>
          </a:p>
          <a:p>
            <a:pPr algn="l">
              <a:lnSpc>
                <a:spcPct val="120000"/>
              </a:lnSpc>
            </a:pPr>
            <a:r>
              <a:rPr lang="pl-PL" altLang="en-US" sz="2800" dirty="0">
                <a:solidFill>
                  <a:schemeClr val="tx1"/>
                </a:solidFill>
              </a:rPr>
              <a:t>Czas oczekiwania na formularz A1 to 2-3 tygodnie. Do momentu otrzymania formularza A1, kierowca może posługiwać się dokumentem potwierdzającym złożenie wniosku w </a:t>
            </a:r>
            <a:r>
              <a:rPr lang="pl-PL" altLang="en-US" sz="2800" dirty="0" err="1">
                <a:solidFill>
                  <a:schemeClr val="tx1"/>
                </a:solidFill>
              </a:rPr>
              <a:t>ZUSie</a:t>
            </a:r>
            <a:r>
              <a:rPr lang="pl-PL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" name="Obraz 1" descr="fin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441739"/>
            <a:ext cx="11664950" cy="2531110"/>
          </a:xfrm>
          <a:prstGeom prst="rect">
            <a:avLst/>
          </a:prstGeom>
        </p:spPr>
      </p:pic>
      <p:pic>
        <p:nvPicPr>
          <p:cNvPr id="5" name="Picture 2" descr="C:\Users\marcinm\Desktop\Marketing\!Sadeckie-eksport\Izb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55" y="5945932"/>
            <a:ext cx="871414" cy="87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AutoShape 2" descr="Znalezione obrazy dla zapytania a1 formular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 a1 formular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17" y="2972849"/>
            <a:ext cx="2628996" cy="371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639832" y="277660"/>
            <a:ext cx="9747637" cy="1325563"/>
          </a:xfrm>
        </p:spPr>
        <p:txBody>
          <a:bodyPr/>
          <a:lstStyle/>
          <a:p>
            <a:r>
              <a:rPr lang="pl-PL" altLang="en-US" dirty="0" smtClean="0"/>
              <a:t>Czas to pieniądz – dziękuję </a:t>
            </a:r>
            <a:endParaRPr lang="pl-PL" altLang="en-US" dirty="0"/>
          </a:p>
        </p:txBody>
      </p:sp>
      <p:pic>
        <p:nvPicPr>
          <p:cNvPr id="4" name="Symbol zastępczy zawartości 3" descr="FCA45E41-6D5A-45DD-B339-5156AC415136-1902-000001043D053F2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1291" y="1510748"/>
            <a:ext cx="6480175" cy="5173621"/>
          </a:xfrm>
          <a:prstGeom prst="rect">
            <a:avLst/>
          </a:prstGeom>
        </p:spPr>
      </p:pic>
      <p:pic>
        <p:nvPicPr>
          <p:cNvPr id="6" name="Picture 2" descr="C:\Users\marcinm\Desktop\Marketing\!Sadeckie-eksport\Izba 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030" y="5961380"/>
            <a:ext cx="873125" cy="873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en-US"/>
          </a:p>
        </p:txBody>
      </p:sp>
      <p:pic>
        <p:nvPicPr>
          <p:cNvPr id="8" name="Symbol zastępczy zawartości 7" descr="DSm8YX4WsAAvB6k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7570" y="528955"/>
            <a:ext cx="10175240" cy="5728970"/>
          </a:xfrm>
          <a:prstGeom prst="rect">
            <a:avLst/>
          </a:prstGeom>
        </p:spPr>
      </p:pic>
      <p:pic>
        <p:nvPicPr>
          <p:cNvPr id="9" name="Picture 2" descr="C:\Users\marcinm\Desktop\Marketing\!Sadeckie-eksport\Izba 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030" y="5962015"/>
            <a:ext cx="873125" cy="873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Uprawnienia kierowcy zawodowego spoza UE</a:t>
            </a:r>
          </a:p>
        </p:txBody>
      </p:sp>
      <p:pic>
        <p:nvPicPr>
          <p:cNvPr id="2" name="Symbol zastępczy zawartości 1" descr="xrSZNzAGw24dLXQ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5070" y="2229485"/>
            <a:ext cx="4257040" cy="2838450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5924550" y="1417320"/>
            <a:ext cx="5429250" cy="4760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en-US" sz="2000"/>
              <a:t>Pracodawca nie może dopuścić cudzoziemca do pracy bez </a:t>
            </a:r>
            <a:r>
              <a:rPr lang="pl-PL" altLang="en-US" sz="20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świadectwa potwierdzającego kwalifikacje zawodowe</a:t>
            </a:r>
            <a:r>
              <a:rPr lang="pl-PL" altLang="en-US" sz="2000"/>
              <a:t> (kwalifikacja wstępna lub szkolenie okresowe). </a:t>
            </a:r>
          </a:p>
          <a:p>
            <a:pPr marL="0" indent="0">
              <a:buNone/>
            </a:pPr>
            <a:r>
              <a:rPr lang="pl-PL" altLang="en-US" sz="2000">
                <a:sym typeface="+mn-ea"/>
              </a:rPr>
              <a:t>Każdy kierowca wykonujący przewóz drogowy rzeczy, którego prawo jazdy kat. C zostało wydane:</a:t>
            </a:r>
          </a:p>
          <a:p>
            <a:pPr marL="342900" indent="-342900"/>
            <a:r>
              <a:rPr lang="pl-PL" altLang="en-US" sz="2000">
                <a:sym typeface="+mn-ea"/>
              </a:rPr>
              <a:t>po 10 września 2009 r jest zobowiązany, przed podjęciem pracy w zawodzie, odbyć </a:t>
            </a:r>
            <a:r>
              <a:rPr lang="pl-PL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kwalifikację wstępną przyspieszoną (21 dni)</a:t>
            </a:r>
            <a:endParaRPr lang="pl-PL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 marL="342900" indent="-342900"/>
            <a:r>
              <a:rPr lang="pl-PL" altLang="en-US" sz="2000">
                <a:sym typeface="+mn-ea"/>
              </a:rPr>
              <a:t>przed 10 wrześniem 2009 r. musi ukończyć tzw. </a:t>
            </a:r>
            <a:r>
              <a:rPr lang="pl-PL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szkolenie okresowe (5 dni)</a:t>
            </a:r>
          </a:p>
          <a:p>
            <a:pPr marL="0" indent="0">
              <a:buNone/>
            </a:pPr>
            <a:r>
              <a:rPr lang="pl-PL" altLang="en-US" sz="2000"/>
              <a:t>Kierowca musi również posiadać polskie </a:t>
            </a:r>
            <a:r>
              <a:rPr lang="pl-PL" altLang="en-US" sz="2000" b="1" u="sng"/>
              <a:t>orzeczenie lekarskie</a:t>
            </a:r>
            <a:r>
              <a:rPr lang="pl-PL" altLang="en-US" sz="2000"/>
              <a:t> i </a:t>
            </a:r>
            <a:r>
              <a:rPr lang="pl-PL" altLang="en-US" sz="2000" b="1" u="sng"/>
              <a:t>psychologiczne</a:t>
            </a:r>
            <a:r>
              <a:rPr lang="pl-PL" altLang="en-US" sz="2000"/>
              <a:t>, stwierdzające brak przeciwwskazań do pracy na oferowanym stanowisku. </a:t>
            </a:r>
          </a:p>
        </p:txBody>
      </p:sp>
      <p:pic>
        <p:nvPicPr>
          <p:cNvPr id="5" name="Picture 2" descr="C:\Users\marcinm\Desktop\Marketing\!Sadeckie-eksport\Izb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95" y="5946567"/>
            <a:ext cx="871414" cy="87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2255" y="636270"/>
            <a:ext cx="9144000" cy="1834515"/>
          </a:xfrm>
        </p:spPr>
        <p:txBody>
          <a:bodyPr/>
          <a:lstStyle/>
          <a:p>
            <a:endParaRPr lang="pl-PL" alt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2161" y="2938960"/>
            <a:ext cx="4074382" cy="28336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altLang="en-US" sz="1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  <a:p>
            <a:pPr marL="400050" indent="-400050" algn="l">
              <a:lnSpc>
                <a:spcPct val="100000"/>
              </a:lnSpc>
              <a:buFont typeface="+mj-lt"/>
              <a:buAutoNum type="romanUcPeriod"/>
            </a:pPr>
            <a:r>
              <a:rPr lang="pl-PL" altLang="en-US" sz="1800" dirty="0">
                <a:solidFill>
                  <a:schemeClr val="tx1"/>
                </a:solidFill>
              </a:rPr>
              <a:t>Oświadczenie o zamiarze powierzenia wykonywania pracy- wydawane </a:t>
            </a:r>
            <a:r>
              <a:rPr lang="pl-PL" altLang="en-US" sz="1800" dirty="0" smtClean="0">
                <a:solidFill>
                  <a:schemeClr val="tx1"/>
                </a:solidFill>
              </a:rPr>
              <a:t>jest przez </a:t>
            </a:r>
            <a:r>
              <a:rPr lang="pl-PL" altLang="en-US" sz="1800" dirty="0">
                <a:solidFill>
                  <a:schemeClr val="tx1"/>
                </a:solidFill>
              </a:rPr>
              <a:t>Powiatowy Urząd Pracy. </a:t>
            </a:r>
            <a:r>
              <a:rPr lang="pl-PL" altLang="en-US" sz="1800" dirty="0" smtClean="0">
                <a:solidFill>
                  <a:schemeClr val="tx1"/>
                </a:solidFill>
              </a:rPr>
              <a:t>Na jego podstawie cudzoziemiec może pracować na rzecz pracodawcy przez okres 6 </a:t>
            </a:r>
            <a:r>
              <a:rPr lang="pl-PL" altLang="en-US" sz="1800" dirty="0">
                <a:solidFill>
                  <a:schemeClr val="tx1"/>
                </a:solidFill>
              </a:rPr>
              <a:t>miesięcy w ciągu kolejnych 12 miesięcy</a:t>
            </a:r>
            <a:r>
              <a:rPr lang="pl-PL" altLang="en-US" sz="1800" dirty="0" smtClean="0">
                <a:solidFill>
                  <a:schemeClr val="tx1"/>
                </a:solidFill>
              </a:rPr>
              <a:t>. </a:t>
            </a:r>
            <a:endParaRPr lang="pl-PL" altLang="en-US" sz="1800" dirty="0">
              <a:solidFill>
                <a:schemeClr val="tx1"/>
              </a:solidFill>
            </a:endParaRPr>
          </a:p>
        </p:txBody>
      </p:sp>
      <p:pic>
        <p:nvPicPr>
          <p:cNvPr id="5" name="Obraz 4" descr="legalizacj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" y="249555"/>
            <a:ext cx="10981690" cy="2382520"/>
          </a:xfrm>
          <a:prstGeom prst="rect">
            <a:avLst/>
          </a:prstGeom>
        </p:spPr>
      </p:pic>
      <p:pic>
        <p:nvPicPr>
          <p:cNvPr id="6" name="Obraz 5" descr="oświadcze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044" y="2882347"/>
            <a:ext cx="5535477" cy="2890300"/>
          </a:xfrm>
          <a:prstGeom prst="rect">
            <a:avLst/>
          </a:prstGeom>
        </p:spPr>
      </p:pic>
      <p:pic>
        <p:nvPicPr>
          <p:cNvPr id="7" name="Picture 2" descr="C:\Users\marcinm\Desktop\Marketing\!Sadeckie-eksport\Izb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55" y="5956727"/>
            <a:ext cx="871414" cy="87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524000" y="1123315"/>
            <a:ext cx="9077960" cy="1569085"/>
          </a:xfrm>
        </p:spPr>
        <p:txBody>
          <a:bodyPr/>
          <a:lstStyle/>
          <a:p>
            <a:endParaRPr lang="pl-PL" altLang="en-US"/>
          </a:p>
        </p:txBody>
      </p:sp>
      <p:sp>
        <p:nvSpPr>
          <p:cNvPr id="15" name="Podtytuł 14"/>
          <p:cNvSpPr>
            <a:spLocks noGrp="1"/>
          </p:cNvSpPr>
          <p:nvPr>
            <p:ph type="subTitle" idx="1"/>
          </p:nvPr>
        </p:nvSpPr>
        <p:spPr>
          <a:xfrm>
            <a:off x="1602243" y="3248265"/>
            <a:ext cx="4375592" cy="3061059"/>
          </a:xfrm>
        </p:spPr>
        <p:txBody>
          <a:bodyPr>
            <a:noAutofit/>
          </a:bodyPr>
          <a:lstStyle/>
          <a:p>
            <a:r>
              <a:rPr lang="pl-PL" altLang="en-US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pl-PL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  <a:buFont typeface="+mj-lt"/>
            </a:pPr>
            <a:r>
              <a:rPr lang="pl-PL" altLang="en-US" sz="1800" dirty="0">
                <a:solidFill>
                  <a:schemeClr val="tx1"/>
                </a:solidFill>
                <a:effectLst/>
              </a:rPr>
              <a:t>II.  </a:t>
            </a:r>
            <a:r>
              <a:rPr lang="pl-PL" altLang="en-US" sz="1800" dirty="0" smtClean="0">
                <a:solidFill>
                  <a:schemeClr val="tx1"/>
                </a:solidFill>
                <a:effectLst/>
              </a:rPr>
              <a:t>Zezwolenie </a:t>
            </a:r>
            <a:r>
              <a:rPr lang="pl-PL" altLang="en-US" sz="1800" dirty="0">
                <a:solidFill>
                  <a:schemeClr val="tx1"/>
                </a:solidFill>
                <a:effectLst/>
              </a:rPr>
              <a:t>na pracę to dokument, który uprawnia cudzoziemca do podjęcia legalnej pracy w Polsce. Zezwolenie jest wydawane w ciągu 30 dni od daty złożenia </a:t>
            </a:r>
            <a:r>
              <a:rPr lang="pl-PL" altLang="en-US" sz="1800" dirty="0" smtClean="0">
                <a:solidFill>
                  <a:schemeClr val="tx1"/>
                </a:solidFill>
                <a:effectLst/>
              </a:rPr>
              <a:t>wniosku, organem wydającym jest Wojewoda. </a:t>
            </a:r>
            <a:endParaRPr lang="pl-PL" altLang="en-US" sz="1800" dirty="0">
              <a:solidFill>
                <a:schemeClr val="tx1"/>
              </a:solidFill>
              <a:effectLst/>
            </a:endParaRPr>
          </a:p>
          <a:p>
            <a:pPr algn="l"/>
            <a:endParaRPr lang="pl-PL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Obraz 4" descr="legalizacj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" y="250190"/>
            <a:ext cx="12052300" cy="2614930"/>
          </a:xfrm>
          <a:prstGeom prst="rect">
            <a:avLst/>
          </a:prstGeom>
        </p:spPr>
      </p:pic>
      <p:pic>
        <p:nvPicPr>
          <p:cNvPr id="3" name="Obraz 2" descr="zezwolenie-ramka-jas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243" y="2928730"/>
            <a:ext cx="2981738" cy="3700130"/>
          </a:xfrm>
          <a:prstGeom prst="rect">
            <a:avLst/>
          </a:prstGeom>
        </p:spPr>
      </p:pic>
      <p:pic>
        <p:nvPicPr>
          <p:cNvPr id="4" name="Picture 2" descr="C:\Users\marcinm\Desktop\Marketing\!Sadeckie-eksport\Izb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60" y="5946567"/>
            <a:ext cx="871414" cy="87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en-US"/>
          </a:p>
        </p:txBody>
      </p:sp>
      <p:pic>
        <p:nvPicPr>
          <p:cNvPr id="5" name="Symbol zastępczy zawartości 4" descr="legalizacja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780" y="239395"/>
            <a:ext cx="11314430" cy="2455545"/>
          </a:xfrm>
          <a:prstGeom prst="rect">
            <a:avLst/>
          </a:prstGeom>
        </p:spPr>
      </p:pic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660400" y="2940685"/>
            <a:ext cx="10397490" cy="3405505"/>
          </a:xfrm>
        </p:spPr>
        <p:txBody>
          <a:bodyPr/>
          <a:lstStyle/>
          <a:p>
            <a:pPr marL="0" indent="0" algn="ctr">
              <a:buNone/>
            </a:pPr>
            <a:r>
              <a:rPr lang="pl-PL" alt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1</a:t>
            </a:r>
          </a:p>
          <a:p>
            <a:pPr marL="0" indent="0">
              <a:buNone/>
            </a:pPr>
            <a:r>
              <a:rPr lang="pl-PL" altLang="en-US" sz="1800" dirty="0">
                <a:solidFill>
                  <a:schemeClr val="tx1"/>
                </a:solidFill>
                <a:effectLst/>
              </a:rPr>
              <a:t>III. Zezwolenie na pobyt czasowy i pracę- decyzja wydawana </a:t>
            </a:r>
            <a:r>
              <a:rPr lang="pl-PL" altLang="en-US" sz="1800" dirty="0" smtClean="0"/>
              <a:t>jest</a:t>
            </a:r>
            <a:r>
              <a:rPr lang="pl-PL" altLang="en-US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pl-PL" altLang="en-US" sz="1800" dirty="0">
                <a:solidFill>
                  <a:schemeClr val="tx1"/>
                </a:solidFill>
                <a:effectLst/>
              </a:rPr>
              <a:t>przez Wojewodę w ciągu 6 miesięcy. </a:t>
            </a:r>
            <a:endParaRPr lang="pl-PL" altLang="en-US" sz="1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1" name="Obraz 10" descr="001blo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63" y="3881369"/>
            <a:ext cx="7496175" cy="2380615"/>
          </a:xfrm>
          <a:prstGeom prst="rect">
            <a:avLst/>
          </a:prstGeom>
        </p:spPr>
      </p:pic>
      <p:pic>
        <p:nvPicPr>
          <p:cNvPr id="12" name="Picture 2" descr="C:\Users\marcinm\Desktop\Marketing\!Sadeckie-eksport\Izb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55" y="5946567"/>
            <a:ext cx="871414" cy="87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38200" y="1123315"/>
            <a:ext cx="9829800" cy="1786890"/>
          </a:xfrm>
        </p:spPr>
        <p:txBody>
          <a:bodyPr/>
          <a:lstStyle/>
          <a:p>
            <a:endParaRPr lang="pl-PL" altLang="en-US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77626" y="3080440"/>
            <a:ext cx="3587639" cy="2589530"/>
          </a:xfrm>
        </p:spPr>
        <p:txBody>
          <a:bodyPr>
            <a:noAutofit/>
          </a:bodyPr>
          <a:lstStyle/>
          <a:p>
            <a:pPr algn="ctr"/>
            <a:r>
              <a:rPr lang="pl-PL" altLang="en-US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  <a:p>
            <a:pPr algn="l"/>
            <a:r>
              <a:rPr lang="pl-PL" altLang="en-US" sz="1800" dirty="0">
                <a:solidFill>
                  <a:schemeClr val="tx1"/>
                </a:solidFill>
              </a:rPr>
              <a:t>Jeżeli cudzoziemiec </a:t>
            </a:r>
            <a:r>
              <a:rPr lang="pl-PL" altLang="en-US" sz="1800" dirty="0" smtClean="0">
                <a:solidFill>
                  <a:schemeClr val="tx1"/>
                </a:solidFill>
              </a:rPr>
              <a:t>posiada aktualną </a:t>
            </a:r>
            <a:r>
              <a:rPr lang="pl-PL" altLang="en-US" sz="1800" dirty="0">
                <a:solidFill>
                  <a:schemeClr val="tx1"/>
                </a:solidFill>
              </a:rPr>
              <a:t>wizę, następuje podpisanie umowy o pracę.</a:t>
            </a:r>
          </a:p>
          <a:p>
            <a:pPr algn="l"/>
            <a:r>
              <a:rPr lang="pl-PL" altLang="en-US" sz="1800" dirty="0">
                <a:solidFill>
                  <a:schemeClr val="tx1"/>
                </a:solidFill>
              </a:rPr>
              <a:t>Jeżeli cudzoziemiec nie </a:t>
            </a:r>
            <a:r>
              <a:rPr lang="pl-PL" altLang="en-US" sz="1800" dirty="0" smtClean="0">
                <a:solidFill>
                  <a:schemeClr val="tx1"/>
                </a:solidFill>
              </a:rPr>
              <a:t>posiada wizy pobytowej, zobowiązany jest </a:t>
            </a:r>
            <a:r>
              <a:rPr lang="pl-PL" altLang="en-US" sz="1800" dirty="0">
                <a:solidFill>
                  <a:schemeClr val="tx1"/>
                </a:solidFill>
              </a:rPr>
              <a:t>wystąpić do </a:t>
            </a:r>
            <a:r>
              <a:rPr lang="pl-PL" altLang="en-US" sz="1800" dirty="0" smtClean="0">
                <a:solidFill>
                  <a:schemeClr val="tx1"/>
                </a:solidFill>
              </a:rPr>
              <a:t>Konsulatu RP na Ukrainie o </a:t>
            </a:r>
            <a:r>
              <a:rPr lang="pl-PL" altLang="en-US" sz="1800" dirty="0">
                <a:solidFill>
                  <a:schemeClr val="tx1"/>
                </a:solidFill>
              </a:rPr>
              <a:t>wydanie wizy </a:t>
            </a:r>
            <a:r>
              <a:rPr lang="pl-PL" altLang="en-US" sz="1800" dirty="0" smtClean="0">
                <a:solidFill>
                  <a:schemeClr val="tx1"/>
                </a:solidFill>
              </a:rPr>
              <a:t>D-06         lub D-05</a:t>
            </a:r>
            <a:endParaRPr lang="pl-PL" altLang="en-US" sz="1800" dirty="0">
              <a:solidFill>
                <a:schemeClr val="tx1"/>
              </a:solidFill>
            </a:endParaRPr>
          </a:p>
          <a:p>
            <a:pPr algn="l"/>
            <a:r>
              <a:rPr lang="pl-PL" altLang="en-US" sz="1800" dirty="0">
                <a:solidFill>
                  <a:schemeClr val="tx1"/>
                </a:solidFill>
              </a:rPr>
              <a:t>W zależności od konsulatu czas oczekiwania na wizę może wynosić od 1 do 5 tygodni.</a:t>
            </a:r>
          </a:p>
        </p:txBody>
      </p:sp>
      <p:pic>
        <p:nvPicPr>
          <p:cNvPr id="3" name="Obraz 2" descr="wiz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" y="383540"/>
            <a:ext cx="11666855" cy="2531745"/>
          </a:xfrm>
          <a:prstGeom prst="rect">
            <a:avLst/>
          </a:prstGeom>
        </p:spPr>
      </p:pic>
      <p:pic>
        <p:nvPicPr>
          <p:cNvPr id="6" name="Obraz 5" descr="wiz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555" y="2986847"/>
            <a:ext cx="5633934" cy="3713341"/>
          </a:xfrm>
          <a:prstGeom prst="rect">
            <a:avLst/>
          </a:prstGeom>
        </p:spPr>
      </p:pic>
      <p:pic>
        <p:nvPicPr>
          <p:cNvPr id="7" name="Picture 2" descr="C:\Users\marcinm\Desktop\Marketing\!Sadeckie-eksport\Izb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55" y="5946567"/>
            <a:ext cx="871414" cy="87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838960" y="1122680"/>
            <a:ext cx="8829675" cy="1788160"/>
          </a:xfrm>
        </p:spPr>
        <p:txBody>
          <a:bodyPr/>
          <a:lstStyle/>
          <a:p>
            <a:endParaRPr lang="pl-PL" altLang="en-US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678815" y="2950459"/>
            <a:ext cx="5535930" cy="3552190"/>
          </a:xfrm>
        </p:spPr>
        <p:txBody>
          <a:bodyPr/>
          <a:lstStyle/>
          <a:p>
            <a:pPr algn="ctr"/>
            <a:r>
              <a:rPr lang="pl-PL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  <a:p>
            <a:pPr algn="l"/>
            <a:r>
              <a:rPr lang="pl-PL" altLang="en-US" dirty="0" smtClean="0">
                <a:solidFill>
                  <a:schemeClr val="tx1"/>
                </a:solidFill>
                <a:effectLst/>
              </a:rPr>
              <a:t>Nawiązanie stosunku pracy: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altLang="en-US" dirty="0" smtClean="0">
                <a:solidFill>
                  <a:schemeClr val="tx1"/>
                </a:solidFill>
                <a:effectLst/>
              </a:rPr>
              <a:t>podpisanie umowy o pracę,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altLang="en-US" dirty="0" smtClean="0">
                <a:solidFill>
                  <a:schemeClr val="tx1"/>
                </a:solidFill>
                <a:effectLst/>
              </a:rPr>
              <a:t>uaktualnienie zaświadczeń lekarskich,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altLang="en-US" dirty="0" smtClean="0">
                <a:solidFill>
                  <a:schemeClr val="tx1"/>
                </a:solidFill>
                <a:effectLst/>
              </a:rPr>
              <a:t>szkolenia wymagane przez Kodeks Pracy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altLang="en-US" dirty="0" smtClean="0"/>
              <a:t>zapoznanie z wewnętrznymi przepisami firmy</a:t>
            </a:r>
            <a:r>
              <a:rPr lang="pl-PL" altLang="en-US" dirty="0" smtClean="0">
                <a:solidFill>
                  <a:schemeClr val="tx1"/>
                </a:solidFill>
                <a:effectLst/>
              </a:rPr>
              <a:t>  </a:t>
            </a:r>
            <a:endParaRPr lang="pl-PL" alt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Obraz 2" descr="umowa o pra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" y="474594"/>
            <a:ext cx="11410950" cy="2475865"/>
          </a:xfrm>
          <a:prstGeom prst="rect">
            <a:avLst/>
          </a:prstGeom>
        </p:spPr>
      </p:pic>
      <p:pic>
        <p:nvPicPr>
          <p:cNvPr id="5" name="Picture 2" descr="C:\Users\marcinm\Desktop\Marketing\!Sadeckie-eksport\Izb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520" y="5946567"/>
            <a:ext cx="871414" cy="87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Obraz 3" descr="5b8f8678a8630_o,size,969x565,q,71,h,a18d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745" y="3249295"/>
            <a:ext cx="4923155" cy="2870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10260" y="1123315"/>
            <a:ext cx="9858375" cy="1025525"/>
          </a:xfrm>
        </p:spPr>
        <p:txBody>
          <a:bodyPr/>
          <a:lstStyle/>
          <a:p>
            <a:endParaRPr lang="pl-PL" altLang="en-US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82955" y="2979420"/>
            <a:ext cx="5299710" cy="3497580"/>
          </a:xfrm>
        </p:spPr>
        <p:txBody>
          <a:bodyPr>
            <a:normAutofit/>
          </a:bodyPr>
          <a:lstStyle/>
          <a:p>
            <a:pPr algn="ctr"/>
            <a:r>
              <a:rPr lang="pl-PL" altLang="en-US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  <a:p>
            <a:pPr algn="l">
              <a:lnSpc>
                <a:spcPct val="80000"/>
              </a:lnSpc>
            </a:pPr>
            <a:r>
              <a:rPr lang="pl-PL" altLang="en-US" sz="1500" dirty="0" smtClean="0">
                <a:solidFill>
                  <a:schemeClr val="tx1"/>
                </a:solidFill>
              </a:rPr>
              <a:t>Do wniosku o </a:t>
            </a:r>
            <a:r>
              <a:rPr lang="pl-PL" altLang="en-US" sz="1500" dirty="0">
                <a:solidFill>
                  <a:schemeClr val="tx1"/>
                </a:solidFill>
              </a:rPr>
              <a:t>Świadectwo Kierowcy </a:t>
            </a:r>
            <a:r>
              <a:rPr lang="pl-PL" altLang="en-US" sz="1500" dirty="0" smtClean="0">
                <a:solidFill>
                  <a:schemeClr val="tx1"/>
                </a:solidFill>
              </a:rPr>
              <a:t>należy dołączyć : </a:t>
            </a:r>
            <a:endParaRPr lang="pl-PL" altLang="en-US" sz="15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en-US" sz="1500" dirty="0" smtClean="0">
                <a:solidFill>
                  <a:schemeClr val="tx1"/>
                </a:solidFill>
              </a:rPr>
              <a:t>paszport</a:t>
            </a:r>
            <a:endParaRPr lang="pl-PL" altLang="en-US" sz="15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en-US" sz="1500" dirty="0" smtClean="0">
                <a:solidFill>
                  <a:schemeClr val="tx1"/>
                </a:solidFill>
              </a:rPr>
              <a:t>prawo </a:t>
            </a:r>
            <a:r>
              <a:rPr lang="pl-PL" altLang="en-US" sz="1500" dirty="0">
                <a:solidFill>
                  <a:schemeClr val="tx1"/>
                </a:solidFill>
              </a:rPr>
              <a:t>jazdy</a:t>
            </a:r>
          </a:p>
          <a:p>
            <a:pPr marL="285750" indent="-28575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en-US" sz="1500" dirty="0" smtClean="0">
                <a:solidFill>
                  <a:schemeClr val="tx1"/>
                </a:solidFill>
              </a:rPr>
              <a:t>kserokopia </a:t>
            </a:r>
            <a:r>
              <a:rPr lang="pl-PL" altLang="en-US" sz="1500" dirty="0">
                <a:solidFill>
                  <a:schemeClr val="tx1"/>
                </a:solidFill>
              </a:rPr>
              <a:t>dokumentu potwierdzającego ukończenie przez kierowcę wymaganego szkolenia dotyczącego kwalifikacji wstępnej/szkolenia okresowego, </a:t>
            </a:r>
          </a:p>
          <a:p>
            <a:pPr marL="285750" indent="-28575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en-US" sz="1500" dirty="0" smtClean="0">
                <a:solidFill>
                  <a:schemeClr val="tx1"/>
                </a:solidFill>
              </a:rPr>
              <a:t>kserokopia </a:t>
            </a:r>
            <a:r>
              <a:rPr lang="pl-PL" altLang="en-US" sz="1500" dirty="0">
                <a:solidFill>
                  <a:schemeClr val="tx1"/>
                </a:solidFill>
              </a:rPr>
              <a:t>orzeczenia lekarskiego o braku przeciwwskazań zdrowotnych do wykonywania pracy na stanowisku kierowcy, </a:t>
            </a:r>
          </a:p>
          <a:p>
            <a:pPr marL="285750" indent="-28575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en-US" sz="1500" dirty="0" smtClean="0">
                <a:solidFill>
                  <a:schemeClr val="tx1"/>
                </a:solidFill>
              </a:rPr>
              <a:t>kserokopia </a:t>
            </a:r>
            <a:r>
              <a:rPr lang="pl-PL" altLang="en-US" sz="1500" dirty="0">
                <a:solidFill>
                  <a:schemeClr val="tx1"/>
                </a:solidFill>
              </a:rPr>
              <a:t>orzeczenia psychologicznego o braku przeciwwskazań zdrowotnych do wykonywania pracy na stanowisku kierowcy,</a:t>
            </a:r>
          </a:p>
          <a:p>
            <a:pPr algn="l">
              <a:lnSpc>
                <a:spcPct val="80000"/>
              </a:lnSpc>
            </a:pPr>
            <a:r>
              <a:rPr lang="pl-PL" altLang="en-US" sz="1500" dirty="0">
                <a:solidFill>
                  <a:schemeClr val="tx1"/>
                </a:solidFill>
              </a:rPr>
              <a:t>Czas oczekiwania to 2-3 tygodni</a:t>
            </a:r>
            <a:r>
              <a:rPr lang="pl-PL" altLang="en-US" sz="1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" name="Obraz 2" descr="git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" y="372110"/>
            <a:ext cx="11576050" cy="2512060"/>
          </a:xfrm>
          <a:prstGeom prst="rect">
            <a:avLst/>
          </a:prstGeom>
        </p:spPr>
      </p:pic>
      <p:pic>
        <p:nvPicPr>
          <p:cNvPr id="6" name="Picture 2" descr="C:\Users\marcinm\Desktop\Marketing\!Sadeckie-eksport\Izb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55" y="5945932"/>
            <a:ext cx="871414" cy="87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Obraz 6" descr="driversce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515" y="2910840"/>
            <a:ext cx="2858135" cy="3908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402</Words>
  <Application>Microsoft Office PowerPoint</Application>
  <PresentationFormat>Niestandardowy</PresentationFormat>
  <Paragraphs>40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Office Theme</vt:lpstr>
      <vt:lpstr>Jak zatrudnić cudzoziemca?</vt:lpstr>
      <vt:lpstr>Prezentacja programu PowerPoint</vt:lpstr>
      <vt:lpstr>Uprawnienia kierowcy zawodowego spoza UE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Czas to pieniądz – dziękuję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NATALIAO</dc:creator>
  <cp:lastModifiedBy>Miroslawa MD. Dudzik</cp:lastModifiedBy>
  <cp:revision>29</cp:revision>
  <dcterms:created xsi:type="dcterms:W3CDTF">2018-10-25T07:48:00Z</dcterms:created>
  <dcterms:modified xsi:type="dcterms:W3CDTF">2018-11-13T15:18:05Z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1045-10.1.0.5671</vt:lpwstr>
  </property>
</Properties>
</file>