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Poppins"/>
      <p:regular r:id="rId25"/>
      <p:bold r:id="rId26"/>
      <p:italic r:id="rId27"/>
      <p:boldItalic r:id="rId28"/>
    </p:embeddedFont>
    <p:embeddedFont>
      <p:font typeface="Cabin"/>
      <p:regular r:id="rId29"/>
      <p:bold r:id="rId30"/>
      <p:italic r:id="rId31"/>
      <p:boldItalic r:id="rId32"/>
    </p:embeddedFont>
    <p:embeddedFont>
      <p:font typeface="Poppins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abin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abin-italic.fntdata"/><Relationship Id="rId30" Type="http://schemas.openxmlformats.org/officeDocument/2006/relationships/font" Target="fonts/Cabin-bold.fntdata"/><Relationship Id="rId11" Type="http://schemas.openxmlformats.org/officeDocument/2006/relationships/slide" Target="slides/slide7.xml"/><Relationship Id="rId33" Type="http://schemas.openxmlformats.org/officeDocument/2006/relationships/font" Target="fonts/PoppinsLight-regular.fntdata"/><Relationship Id="rId10" Type="http://schemas.openxmlformats.org/officeDocument/2006/relationships/slide" Target="slides/slide6.xml"/><Relationship Id="rId32" Type="http://schemas.openxmlformats.org/officeDocument/2006/relationships/font" Target="fonts/Cabin-boldItalic.fntdata"/><Relationship Id="rId13" Type="http://schemas.openxmlformats.org/officeDocument/2006/relationships/slide" Target="slides/slide9.xml"/><Relationship Id="rId35" Type="http://schemas.openxmlformats.org/officeDocument/2006/relationships/font" Target="fonts/PoppinsLight-italic.fntdata"/><Relationship Id="rId12" Type="http://schemas.openxmlformats.org/officeDocument/2006/relationships/slide" Target="slides/slide8.xml"/><Relationship Id="rId34" Type="http://schemas.openxmlformats.org/officeDocument/2006/relationships/font" Target="fonts/PoppinsLight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PoppinsLight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5ea6e00cc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5ea6e00c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5eb006d39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5eb006d3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5eb006d39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5eb006d3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5eb006d39_0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5eb006d3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5eb006d39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5eb006d3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5eb006d39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5eb006d3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5eb006d39_0_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5eb006d3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5eb006d39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5eb006d3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5eb006d39_0_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5eb006d3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5eb006d39_0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5eb006d3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5ea6e00c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5ea6e00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5eb006d39_0_1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5eb006d39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5ea6e00cc_1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5ea6e00c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5ea6e00cc_1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5ea6e00cc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5eb006d39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5eb006d3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5ea6e00cc_1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5ea6e00cc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5ea6e00cc_1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5ea6e00cc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5ea6e00cc_1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5ea6e00cc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5eb006d39_0_1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5eb006d39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type A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fmla="val 10467" name="adj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type B">
  <p:cSld name="BLANK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">
    <p:bg>
      <p:bgPr>
        <a:solidFill>
          <a:srgbClr val="0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fmla="val 104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00000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3"/>
          <p:cNvSpPr txBox="1"/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 txBox="1"/>
          <p:nvPr>
            <p:ph idx="1" type="body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b="1" sz="2600">
                <a:latin typeface="Poppins"/>
                <a:ea typeface="Poppins"/>
                <a:cs typeface="Poppins"/>
                <a:sym typeface="Poppins"/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b="1" sz="2600">
                <a:latin typeface="Poppins"/>
                <a:ea typeface="Poppins"/>
                <a:cs typeface="Poppins"/>
                <a:sym typeface="Poppins"/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b="1" sz="2600">
                <a:latin typeface="Poppins"/>
                <a:ea typeface="Poppins"/>
                <a:cs typeface="Poppins"/>
                <a:sym typeface="Poppins"/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b="1" sz="2600">
                <a:latin typeface="Poppins"/>
                <a:ea typeface="Poppins"/>
                <a:cs typeface="Poppins"/>
                <a:sym typeface="Poppins"/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b="1" sz="2600">
                <a:latin typeface="Poppins"/>
                <a:ea typeface="Poppins"/>
                <a:cs typeface="Poppins"/>
                <a:sym typeface="Poppins"/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b="1" sz="2600">
                <a:latin typeface="Poppins"/>
                <a:ea typeface="Poppins"/>
                <a:cs typeface="Poppins"/>
                <a:sym typeface="Poppins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b="1" sz="2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Poppins"/>
                <a:ea typeface="Poppins"/>
                <a:cs typeface="Poppins"/>
                <a:sym typeface="Poppins"/>
              </a:rPr>
              <a:t>“</a:t>
            </a:r>
            <a:endParaRPr b="1" sz="7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big image">
  <p:cSld name="TITLE_AND_BOD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 txBox="1"/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7"/>
          <p:cNvSpPr txBox="1"/>
          <p:nvPr>
            <p:ph idx="1" type="body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8" name="Google Shape;78;p7"/>
          <p:cNvSpPr txBox="1"/>
          <p:nvPr>
            <p:ph idx="2" type="body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9" name="Google Shape;79;p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" type="body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1" name="Google Shape;91;p8"/>
          <p:cNvSpPr txBox="1"/>
          <p:nvPr>
            <p:ph idx="2" type="body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2" name="Google Shape;92;p8"/>
          <p:cNvSpPr txBox="1"/>
          <p:nvPr>
            <p:ph idx="3" type="body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8450" lvl="0" marL="45720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3" name="Google Shape;93;p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4" name="Google Shape;104;p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308378" y="3811995"/>
            <a:ext cx="1844185" cy="1844185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E8E8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0"/>
          <p:cNvSpPr txBox="1"/>
          <p:nvPr>
            <p:ph idx="1" type="body"/>
          </p:nvPr>
        </p:nvSpPr>
        <p:spPr>
          <a:xfrm>
            <a:off x="1069625" y="4406300"/>
            <a:ext cx="4608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13" name="Google Shape;113;p1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b="1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5.jp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ctrTitle"/>
          </p:nvPr>
        </p:nvSpPr>
        <p:spPr>
          <a:xfrm>
            <a:off x="1541100" y="625200"/>
            <a:ext cx="6061800" cy="435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Wpływ integracji cudzoziemców na zmniejszenie rotacji pracowników w firmie</a:t>
            </a:r>
            <a:endParaRPr sz="4800"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14"/>
          <p:cNvSpPr txBox="1"/>
          <p:nvPr/>
        </p:nvSpPr>
        <p:spPr>
          <a:xfrm>
            <a:off x="0" y="3964525"/>
            <a:ext cx="16710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6956975" y="4764600"/>
            <a:ext cx="1978800" cy="2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Nowy Sącz 15.11.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2018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1" name="Google Shape;15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4022"/>
            <a:ext cx="1299300" cy="889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 txBox="1"/>
          <p:nvPr>
            <p:ph type="ctrTitle"/>
          </p:nvPr>
        </p:nvSpPr>
        <p:spPr>
          <a:xfrm>
            <a:off x="1460550" y="869850"/>
            <a:ext cx="6222900" cy="34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</a:rPr>
              <a:t>Instytucje wsparcia i informacji dla obywateli ukraińskich na terenie Małopolski: cele, zadania, praktyka współpracy</a:t>
            </a:r>
            <a:endParaRPr sz="3600">
              <a:solidFill>
                <a:schemeClr val="lt1"/>
              </a:solidFill>
            </a:endParaRPr>
          </a:p>
        </p:txBody>
      </p:sp>
      <p:pic>
        <p:nvPicPr>
          <p:cNvPr id="223" name="Google Shape;2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4022"/>
            <a:ext cx="1299300" cy="889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 txBox="1"/>
          <p:nvPr>
            <p:ph type="title"/>
          </p:nvPr>
        </p:nvSpPr>
        <p:spPr>
          <a:xfrm>
            <a:off x="850950" y="152400"/>
            <a:ext cx="7442100" cy="123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Fundacja Współpracy Polsko-Ukraińskiej „U-WORK”</a:t>
            </a:r>
            <a:endParaRPr/>
          </a:p>
        </p:txBody>
      </p:sp>
      <p:sp>
        <p:nvSpPr>
          <p:cNvPr id="229" name="Google Shape;229;p24"/>
          <p:cNvSpPr txBox="1"/>
          <p:nvPr>
            <p:ph idx="1" type="body"/>
          </p:nvPr>
        </p:nvSpPr>
        <p:spPr>
          <a:xfrm>
            <a:off x="323850" y="1392000"/>
            <a:ext cx="8496300" cy="14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działa na rzecz obcokrajowców, pomaga dostosować się do życia w społeczeństwie polskim, wspiera studentów na uczelniach polskich oraz zajmuje się propagowaniem wiedzy z zakresu prawa polskiego.</a:t>
            </a:r>
            <a:endParaRPr sz="1800"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4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1" name="Google Shape;23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4901" y="2386550"/>
            <a:ext cx="3674199" cy="275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/>
          <p:nvPr>
            <p:ph type="title"/>
          </p:nvPr>
        </p:nvSpPr>
        <p:spPr>
          <a:xfrm>
            <a:off x="2990850" y="366025"/>
            <a:ext cx="31623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Opis działań</a:t>
            </a:r>
            <a:endParaRPr/>
          </a:p>
        </p:txBody>
      </p:sp>
      <p:sp>
        <p:nvSpPr>
          <p:cNvPr id="237" name="Google Shape;237;p25"/>
          <p:cNvSpPr txBox="1"/>
          <p:nvPr>
            <p:ph idx="1" type="body"/>
          </p:nvPr>
        </p:nvSpPr>
        <p:spPr>
          <a:xfrm>
            <a:off x="355650" y="1308150"/>
            <a:ext cx="8432700" cy="25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prowadzenie „Punktu Informacyjnego dla Obcokrajowców” z poradami w językach obcych w ramach Programu „Otwarty Kraków”;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projekt „Centrum Wsparcia Przedsiębiorczości Obcokrajowców”;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Polsko-Ukraińskie Warsztaty Kulinarno-Edukacyjne;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działania przeciwko zagrożeniu wykluczeniem społecznych migrantów;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wsparcie studentów: praktyki studenckie, wolontariat. Organizacja wydarzeń integracyjnych.</a:t>
            </a:r>
            <a:endParaRPr sz="1800"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9" name="Google Shape;2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4022"/>
            <a:ext cx="1299300" cy="889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/>
          <p:nvPr>
            <p:ph type="title"/>
          </p:nvPr>
        </p:nvSpPr>
        <p:spPr>
          <a:xfrm>
            <a:off x="766063" y="88900"/>
            <a:ext cx="7493100" cy="101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Punkt informacyjny dla obcokrajowców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 ramach Programu „Otwarty Kraków”</a:t>
            </a:r>
            <a:endParaRPr sz="2800"/>
          </a:p>
        </p:txBody>
      </p:sp>
      <p:sp>
        <p:nvSpPr>
          <p:cNvPr id="245" name="Google Shape;245;p26"/>
          <p:cNvSpPr txBox="1"/>
          <p:nvPr>
            <p:ph idx="1" type="body"/>
          </p:nvPr>
        </p:nvSpPr>
        <p:spPr>
          <a:xfrm>
            <a:off x="459150" y="1270000"/>
            <a:ext cx="8225700" cy="19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2296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2"/>
              <a:buFont typeface="Arial"/>
              <a:buNone/>
            </a:pPr>
            <a:r>
              <a:rPr lang="en" sz="1800"/>
              <a:t>Punkt prowadzony jest przez Fundację Współpracy Polsko-Ukraińskiej „U-WORK” w partnerstwie z : </a:t>
            </a:r>
            <a:endParaRPr sz="1800"/>
          </a:p>
          <a:p>
            <a:pPr indent="-283972" lvl="0" marL="365760" rtl="0" algn="just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Light"/>
              <a:buChar char="●"/>
            </a:pPr>
            <a:r>
              <a:rPr lang="en" sz="1800"/>
              <a:t>Stowarzyszenie INTERKULTURALNI PL;</a:t>
            </a:r>
            <a:endParaRPr sz="1800"/>
          </a:p>
          <a:p>
            <a:pPr indent="-283972" lvl="0" marL="365760" rtl="0" algn="just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Light"/>
              <a:buChar char="●"/>
            </a:pPr>
            <a:r>
              <a:rPr lang="en" sz="1800"/>
              <a:t>Fundacja Polsko-Ukraińska „ZUSTRICZ”;</a:t>
            </a:r>
            <a:endParaRPr sz="1800"/>
          </a:p>
          <a:p>
            <a:pPr indent="-283972" lvl="0" marL="365760" rtl="0" algn="just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 Light"/>
              <a:buChar char="●"/>
            </a:pPr>
            <a:r>
              <a:rPr lang="en" sz="1800"/>
              <a:t>Fundacja Wspierania Kultury i Języka Polskiego im Mikołaja Reja</a:t>
            </a:r>
            <a:endParaRPr sz="1800"/>
          </a:p>
        </p:txBody>
      </p:sp>
      <p:sp>
        <p:nvSpPr>
          <p:cNvPr id="246" name="Google Shape;246;p2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7" name="Google Shape;2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12525"/>
            <a:ext cx="1652075" cy="11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5575" y="3924300"/>
            <a:ext cx="427468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8000" y="4083275"/>
            <a:ext cx="2593477" cy="10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 txBox="1"/>
          <p:nvPr>
            <p:ph type="title"/>
          </p:nvPr>
        </p:nvSpPr>
        <p:spPr>
          <a:xfrm>
            <a:off x="108000" y="91475"/>
            <a:ext cx="8928000" cy="105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Punkt informacyjny dla obcokrajowców udziela informację dotyczącą:</a:t>
            </a:r>
            <a:endParaRPr sz="3200"/>
          </a:p>
        </p:txBody>
      </p:sp>
      <p:sp>
        <p:nvSpPr>
          <p:cNvPr id="255" name="Google Shape;255;p27"/>
          <p:cNvSpPr txBox="1"/>
          <p:nvPr>
            <p:ph idx="1" type="body"/>
          </p:nvPr>
        </p:nvSpPr>
        <p:spPr>
          <a:xfrm>
            <a:off x="108000" y="1078350"/>
            <a:ext cx="8928000" cy="31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procedur administracyjnych związanych z bieżącym funkcjonowaniem w środowisku lokalnym (np. prawo jazdy, rejestracja samochodu, meldunek, PESEL, E-PUAP itp.).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przepisów prawa (legalizacji pobytu, zakupu i najmu nieruchomości i inne);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sposobu funkcjonowania systemu ubezpieczeń społecznych i dostępu do służby zdrowia;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dostępu do rynku pracy, podniesienia kwalifikacji zawodowych;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uzyskania pomocy społecznej, mieszkaniowej i świadczeń socjalnych;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edukacji dzieci i dorosłych w tym nauki języka polskiego;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dostępu do kultury;</a:t>
            </a:r>
            <a:endParaRPr sz="1800"/>
          </a:p>
        </p:txBody>
      </p:sp>
      <p:sp>
        <p:nvSpPr>
          <p:cNvPr id="256" name="Google Shape;256;p2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7" name="Google Shape;2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4022"/>
            <a:ext cx="1299300" cy="889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4022"/>
            <a:ext cx="1299300" cy="88947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8"/>
          <p:cNvSpPr txBox="1"/>
          <p:nvPr>
            <p:ph type="title"/>
          </p:nvPr>
        </p:nvSpPr>
        <p:spPr>
          <a:xfrm>
            <a:off x="-63500" y="547800"/>
            <a:ext cx="3352800" cy="88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Rodzaje konsultacji udzielanych w PIO</a:t>
            </a:r>
            <a:endParaRPr sz="2400"/>
          </a:p>
        </p:txBody>
      </p:sp>
      <p:sp>
        <p:nvSpPr>
          <p:cNvPr id="264" name="Google Shape;264;p28"/>
          <p:cNvSpPr txBox="1"/>
          <p:nvPr>
            <p:ph idx="1" type="body"/>
          </p:nvPr>
        </p:nvSpPr>
        <p:spPr>
          <a:xfrm>
            <a:off x="3124100" y="66150"/>
            <a:ext cx="2743200" cy="18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</a:rPr>
              <a:t>prawne;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</a:rPr>
              <a:t>psychologiczne;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</a:rPr>
              <a:t>edukacyjne;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</a:rPr>
              <a:t>w zakresie ubezpieczeń społecznych.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65" name="Google Shape;265;p2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28"/>
          <p:cNvSpPr txBox="1"/>
          <p:nvPr/>
        </p:nvSpPr>
        <p:spPr>
          <a:xfrm>
            <a:off x="6400" y="1631350"/>
            <a:ext cx="32130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oppins"/>
                <a:ea typeface="Poppins"/>
                <a:cs typeface="Poppins"/>
                <a:sym typeface="Poppins"/>
              </a:rPr>
              <a:t>Szkolenia w ramach programu:</a:t>
            </a:r>
            <a:endParaRPr b="1"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88900" y="2418650"/>
            <a:ext cx="5511900" cy="18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Poppins Light"/>
              <a:buChar char="-"/>
            </a:pPr>
            <a:r>
              <a:rPr lang="en" sz="1800">
                <a:latin typeface="Poppins Light"/>
                <a:ea typeface="Poppins Light"/>
                <a:cs typeface="Poppins Light"/>
                <a:sym typeface="Poppins Light"/>
              </a:rPr>
              <a:t>Co warto wiedzieć na temat zatrudnienia w Polsce;</a:t>
            </a:r>
            <a:endParaRPr sz="18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Poppins Light"/>
              <a:buChar char="-"/>
            </a:pPr>
            <a:r>
              <a:rPr lang="en" sz="1800">
                <a:latin typeface="Poppins Light"/>
                <a:ea typeface="Poppins Light"/>
                <a:cs typeface="Poppins Light"/>
                <a:sym typeface="Poppins Light"/>
              </a:rPr>
              <a:t>Wynajem mieszkania;</a:t>
            </a:r>
            <a:endParaRPr sz="18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Poppins Light"/>
              <a:buChar char="-"/>
            </a:pPr>
            <a:r>
              <a:rPr lang="en" sz="1800">
                <a:latin typeface="Poppins Light"/>
                <a:ea typeface="Poppins Light"/>
                <a:cs typeface="Poppins Light"/>
                <a:sym typeface="Poppins Light"/>
              </a:rPr>
              <a:t>Jak kupić i zarejestrować samochód;</a:t>
            </a:r>
            <a:endParaRPr sz="18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Poppins Light"/>
              <a:buChar char="-"/>
            </a:pPr>
            <a:r>
              <a:rPr lang="en" sz="1800">
                <a:latin typeface="Poppins Light"/>
                <a:ea typeface="Poppins Light"/>
                <a:cs typeface="Poppins Light"/>
                <a:sym typeface="Poppins Light"/>
              </a:rPr>
              <a:t>Zasady zakupu mieszkania przez cudzoziemców.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descr="G:\PIO_ LIPIEC\PIO\WYDARZENIE\PLAKAT\pio plakat konsultacje (drugi) PL.jpg" id="268" name="Google Shape;26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0699" y="66162"/>
            <a:ext cx="3543299" cy="501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 txBox="1"/>
          <p:nvPr>
            <p:ph type="title"/>
          </p:nvPr>
        </p:nvSpPr>
        <p:spPr>
          <a:xfrm>
            <a:off x="870000" y="127000"/>
            <a:ext cx="7404000" cy="97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/>
              <a:t>Projekt „Centrum Wsparcia Przedsiębiorczości Obcokrajowców”</a:t>
            </a:r>
            <a:endParaRPr sz="3000"/>
          </a:p>
        </p:txBody>
      </p:sp>
      <p:sp>
        <p:nvSpPr>
          <p:cNvPr id="274" name="Google Shape;274;p29"/>
          <p:cNvSpPr txBox="1"/>
          <p:nvPr>
            <p:ph idx="1" type="body"/>
          </p:nvPr>
        </p:nvSpPr>
        <p:spPr>
          <a:xfrm>
            <a:off x="63500" y="978950"/>
            <a:ext cx="9080400" cy="1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Doradztwo obcokrajowcom na temat zakładania i prowadzenia firmy w Polsce.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Szkolenia „Jak założyć i prowadzić firmę w Polsce”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Bezpłatna pomoc w rejestracji firmy</a:t>
            </a:r>
            <a:endParaRPr sz="1800"/>
          </a:p>
        </p:txBody>
      </p:sp>
      <p:sp>
        <p:nvSpPr>
          <p:cNvPr id="275" name="Google Shape;275;p2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6" name="Google Shape;2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4022"/>
            <a:ext cx="1299300" cy="88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3075" y="2303999"/>
            <a:ext cx="5393700" cy="28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 txBox="1"/>
          <p:nvPr>
            <p:ph type="title"/>
          </p:nvPr>
        </p:nvSpPr>
        <p:spPr>
          <a:xfrm>
            <a:off x="1690650" y="0"/>
            <a:ext cx="57627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Państwowa Inspekcja Pracy</a:t>
            </a:r>
            <a:endParaRPr sz="3000"/>
          </a:p>
        </p:txBody>
      </p:sp>
      <p:sp>
        <p:nvSpPr>
          <p:cNvPr id="283" name="Google Shape;283;p30"/>
          <p:cNvSpPr txBox="1"/>
          <p:nvPr>
            <p:ph idx="1" type="body"/>
          </p:nvPr>
        </p:nvSpPr>
        <p:spPr>
          <a:xfrm>
            <a:off x="231425" y="683100"/>
            <a:ext cx="8823600" cy="16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Celem współpracy z Państwową Inspekcją Pracy jest podniesienie wiedzy przez obcokrajowców w zakresie Prawa Pracy oraz praw i obowiązków pracowniczych migrantów.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Konsultacje prowadzi przedstawiciel Państwowej Inspekcji Pracy w Krakowie w ramach kampanii "Pracuj Legalnie".</a:t>
            </a:r>
            <a:endParaRPr sz="1800"/>
          </a:p>
        </p:txBody>
      </p:sp>
      <p:sp>
        <p:nvSpPr>
          <p:cNvPr id="284" name="Google Shape;284;p3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5" name="Google Shape;2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4022"/>
            <a:ext cx="1299300" cy="889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PIO_ LIPIEC\PIO\WYDARZENIE\FACEBOOK\konsultacja PIP.jpg" id="286" name="Google Shape;28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9024" y="2256151"/>
            <a:ext cx="5268398" cy="275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/>
          <p:nvPr>
            <p:ph type="title"/>
          </p:nvPr>
        </p:nvSpPr>
        <p:spPr>
          <a:xfrm>
            <a:off x="2161950" y="185325"/>
            <a:ext cx="48201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Urząd Wojewódzki</a:t>
            </a:r>
            <a:endParaRPr/>
          </a:p>
        </p:txBody>
      </p:sp>
      <p:sp>
        <p:nvSpPr>
          <p:cNvPr id="292" name="Google Shape;292;p3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01422"/>
            <a:ext cx="1299300" cy="88947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1"/>
          <p:cNvSpPr txBox="1"/>
          <p:nvPr/>
        </p:nvSpPr>
        <p:spPr>
          <a:xfrm>
            <a:off x="1206450" y="868425"/>
            <a:ext cx="6731100" cy="683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Projekt „Małopolska przyjazna cudzoziemcom – wsparcie w integracji i adaptacji obywateli państw trzecich”</a:t>
            </a:r>
            <a:endParaRPr sz="180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95" name="Google Shape;295;p31"/>
          <p:cNvSpPr txBox="1"/>
          <p:nvPr/>
        </p:nvSpPr>
        <p:spPr>
          <a:xfrm>
            <a:off x="942900" y="2222438"/>
            <a:ext cx="7258200" cy="341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Punkty Informacyjno – Doradcze w Krakowie i Nowym Sączu</a:t>
            </a:r>
            <a:endParaRPr sz="180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96" name="Google Shape;296;p31"/>
          <p:cNvSpPr txBox="1"/>
          <p:nvPr/>
        </p:nvSpPr>
        <p:spPr>
          <a:xfrm>
            <a:off x="792000" y="3331275"/>
            <a:ext cx="7560000" cy="943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Poradnictwo w zakresie legalizacji pobytu i pracy oraz innych spraw prawno-administracyjnych, oraz kwestii związanych z kulturą i obyczajami polskimi oraz życiem codziennym w Polsce</a:t>
            </a:r>
            <a:endParaRPr sz="1800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97" name="Google Shape;297;p31"/>
          <p:cNvSpPr/>
          <p:nvPr/>
        </p:nvSpPr>
        <p:spPr>
          <a:xfrm rot="5400000">
            <a:off x="4331549" y="1046590"/>
            <a:ext cx="480900" cy="1596000"/>
          </a:xfrm>
          <a:prstGeom prst="chevron">
            <a:avLst>
              <a:gd fmla="val 50000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8" name="Google Shape;298;p31"/>
          <p:cNvSpPr/>
          <p:nvPr/>
        </p:nvSpPr>
        <p:spPr>
          <a:xfrm rot="5400000">
            <a:off x="4341749" y="2127165"/>
            <a:ext cx="460500" cy="1608600"/>
          </a:xfrm>
          <a:prstGeom prst="chevron">
            <a:avLst>
              <a:gd fmla="val 50000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/>
          <p:nvPr>
            <p:ph type="title"/>
          </p:nvPr>
        </p:nvSpPr>
        <p:spPr>
          <a:xfrm>
            <a:off x="1479600" y="454925"/>
            <a:ext cx="61848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Działalność integracyjna</a:t>
            </a:r>
            <a:endParaRPr/>
          </a:p>
        </p:txBody>
      </p:sp>
      <p:sp>
        <p:nvSpPr>
          <p:cNvPr id="304" name="Google Shape;304;p32"/>
          <p:cNvSpPr txBox="1"/>
          <p:nvPr>
            <p:ph idx="1" type="body"/>
          </p:nvPr>
        </p:nvSpPr>
        <p:spPr>
          <a:xfrm>
            <a:off x="743100" y="1676400"/>
            <a:ext cx="7657800" cy="17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Polsko-Ukraińskie Warsztaty Kulinarno-Edukacyjne;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działania przeciwko zagrożeniu wykluczeniem społecznych migrantów;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wsparcie studentów: praktyki studenckie, wolontariat;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organizacja wydarzeń integracyjnych.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" name="Google Shape;3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4022"/>
            <a:ext cx="1299300" cy="889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/>
          <p:nvPr>
            <p:ph type="title"/>
          </p:nvPr>
        </p:nvSpPr>
        <p:spPr>
          <a:xfrm>
            <a:off x="1396950" y="226325"/>
            <a:ext cx="63501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Czym jest szok kulturowy?</a:t>
            </a:r>
            <a:endParaRPr/>
          </a:p>
        </p:txBody>
      </p:sp>
      <p:sp>
        <p:nvSpPr>
          <p:cNvPr id="157" name="Google Shape;157;p15"/>
          <p:cNvSpPr txBox="1"/>
          <p:nvPr>
            <p:ph idx="1" type="body"/>
          </p:nvPr>
        </p:nvSpPr>
        <p:spPr>
          <a:xfrm>
            <a:off x="158850" y="977900"/>
            <a:ext cx="8826300" cy="8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Szok kulturowy można zdefiniować jako zjawisko wywodzenia osoby z pewnego otoczenia i konfrontacji z przedstawicielami innej kultury.</a:t>
            </a:r>
            <a:endParaRPr sz="1800"/>
          </a:p>
        </p:txBody>
      </p:sp>
      <p:sp>
        <p:nvSpPr>
          <p:cNvPr id="158" name="Google Shape;158;p15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4022"/>
            <a:ext cx="1299300" cy="88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 rotWithShape="1">
          <a:blip r:embed="rId4">
            <a:alphaModFix/>
          </a:blip>
          <a:srcRect b="34928" l="31061" r="30732" t="32431"/>
          <a:stretch/>
        </p:blipFill>
        <p:spPr>
          <a:xfrm>
            <a:off x="2184050" y="1739650"/>
            <a:ext cx="4775900" cy="32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2" name="Google Shape;3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150" y="958988"/>
            <a:ext cx="4711700" cy="32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/>
          <p:nvPr>
            <p:ph type="title"/>
          </p:nvPr>
        </p:nvSpPr>
        <p:spPr>
          <a:xfrm>
            <a:off x="381000" y="175525"/>
            <a:ext cx="83820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akulturacji Johna Berry’ego</a:t>
            </a:r>
            <a:endParaRPr/>
          </a:p>
        </p:txBody>
      </p:sp>
      <p:sp>
        <p:nvSpPr>
          <p:cNvPr id="166" name="Google Shape;166;p16"/>
          <p:cNvSpPr txBox="1"/>
          <p:nvPr>
            <p:ph idx="1" type="body"/>
          </p:nvPr>
        </p:nvSpPr>
        <p:spPr>
          <a:xfrm>
            <a:off x="381000" y="1582525"/>
            <a:ext cx="3984900" cy="20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Ważnymi czynnikami sprzyjającymi udanej akulturacji są:</a:t>
            </a:r>
            <a:endParaRPr/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/>
              <a:t>Młody wiek migrantów </a:t>
            </a:r>
            <a:endParaRPr/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/>
              <a:t>Mały dystans kulturowy </a:t>
            </a:r>
            <a:endParaRPr/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/>
              <a:t>Strategie akulturacyjne </a:t>
            </a:r>
            <a:endParaRPr/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/>
              <a:t>Dawanie sobie rady ze stresem </a:t>
            </a:r>
            <a:endParaRPr/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/>
              <a:t>Wsparcie społeczne </a:t>
            </a:r>
            <a:endParaRPr/>
          </a:p>
        </p:txBody>
      </p:sp>
      <p:sp>
        <p:nvSpPr>
          <p:cNvPr id="167" name="Google Shape;167;p16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8" name="Google Shape;16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4022"/>
            <a:ext cx="1299300" cy="88947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6"/>
          <p:cNvSpPr txBox="1"/>
          <p:nvPr/>
        </p:nvSpPr>
        <p:spPr>
          <a:xfrm>
            <a:off x="4778100" y="1169725"/>
            <a:ext cx="3984900" cy="29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Symptomy szoku kulturowego: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-"/>
            </a:pP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chroniczna tęsknota za domem 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-"/>
            </a:pP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narastające zmęczenie 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-"/>
            </a:pP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znudzenie otoczeniem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-"/>
            </a:pP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ogólny niepokój i nieufność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-"/>
            </a:pP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ekstremalne reakcje na nieistotne sprawy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-"/>
            </a:pP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czasami intensywna potrzeba higieny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-"/>
            </a:pPr>
            <a:r>
              <a:rPr lang="en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zaburzenia apetytu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4022"/>
            <a:ext cx="1299300" cy="88947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0" y="207600"/>
            <a:ext cx="91440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oppins"/>
                <a:ea typeface="Poppins"/>
                <a:cs typeface="Poppins"/>
                <a:sym typeface="Poppins"/>
              </a:rPr>
              <a:t>Jak wpływa szok kulturowy na efektywność pracy?</a:t>
            </a:r>
            <a:endParaRPr b="1" sz="24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7" name="Google Shape;177;p17"/>
          <p:cNvPicPr preferRelativeResize="0"/>
          <p:nvPr/>
        </p:nvPicPr>
        <p:blipFill rotWithShape="1">
          <a:blip r:embed="rId4">
            <a:alphaModFix/>
          </a:blip>
          <a:srcRect b="14599" l="12702" r="28570" t="29293"/>
          <a:stretch/>
        </p:blipFill>
        <p:spPr>
          <a:xfrm>
            <a:off x="1299300" y="838200"/>
            <a:ext cx="6573100" cy="35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type="title"/>
          </p:nvPr>
        </p:nvSpPr>
        <p:spPr>
          <a:xfrm>
            <a:off x="0" y="0"/>
            <a:ext cx="91440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Jak wpływa szok kulturowy na efektywność pracy? c.d.</a:t>
            </a:r>
            <a:endParaRPr sz="2400"/>
          </a:p>
        </p:txBody>
      </p:sp>
      <p:sp>
        <p:nvSpPr>
          <p:cNvPr id="183" name="Google Shape;183;p18"/>
          <p:cNvSpPr txBox="1"/>
          <p:nvPr>
            <p:ph idx="1" type="body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" name="Google Shape;185;p18"/>
          <p:cNvPicPr preferRelativeResize="0"/>
          <p:nvPr/>
        </p:nvPicPr>
        <p:blipFill rotWithShape="1">
          <a:blip r:embed="rId3">
            <a:alphaModFix/>
          </a:blip>
          <a:srcRect b="14232" l="13340" r="28302" t="23181"/>
          <a:stretch/>
        </p:blipFill>
        <p:spPr>
          <a:xfrm>
            <a:off x="1187925" y="882450"/>
            <a:ext cx="6940076" cy="41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/>
          <p:nvPr>
            <p:ph type="title"/>
          </p:nvPr>
        </p:nvSpPr>
        <p:spPr>
          <a:xfrm>
            <a:off x="216000" y="101600"/>
            <a:ext cx="8712000" cy="74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Międzynarodowe zarządzanie zasobami ludzkimi różni się zasadniczo od zarządzania zasobami ludzkimi w wymiarze narodowym (krajowym)</a:t>
            </a:r>
            <a:endParaRPr sz="1800"/>
          </a:p>
        </p:txBody>
      </p:sp>
      <p:sp>
        <p:nvSpPr>
          <p:cNvPr id="191" name="Google Shape;191;p19"/>
          <p:cNvSpPr txBox="1"/>
          <p:nvPr>
            <p:ph idx="1" type="body"/>
          </p:nvPr>
        </p:nvSpPr>
        <p:spPr>
          <a:xfrm>
            <a:off x="388050" y="851000"/>
            <a:ext cx="8367900" cy="3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Różnice te wynikają przede wszystkim z większej liczby przedsięwzięć i zadań kadrowych, obejmujących m.in. </a:t>
            </a:r>
            <a:endParaRPr sz="1800"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przygotowanie menedżerów i pracowników delegowanych za granicę jako ekspatrianci do pracy w odmiennych warunkach kulturowych, prawnych i organizacyjnych; </a:t>
            </a:r>
            <a:endParaRPr sz="1800"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większej złożoności procesów i zadań</a:t>
            </a:r>
            <a:endParaRPr sz="1800"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silniejszej ingerencji pracodawcy w życie pozazawodowe pracowników, zwłaszcza ekspatriantów; </a:t>
            </a:r>
            <a:endParaRPr sz="1800"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ważnego znaczenia kontekstu kulturowego w rozstrzyganiu najważniejszych problemów występujących we wszystkich fazach procesu zarządzania ludźmi.</a:t>
            </a:r>
            <a:endParaRPr sz="1800"/>
          </a:p>
        </p:txBody>
      </p:sp>
      <p:sp>
        <p:nvSpPr>
          <p:cNvPr id="192" name="Google Shape;192;p19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" name="Google Shape;1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4022"/>
            <a:ext cx="1299300" cy="889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/>
          <p:nvPr>
            <p:ph type="title"/>
          </p:nvPr>
        </p:nvSpPr>
        <p:spPr>
          <a:xfrm>
            <a:off x="83325" y="1251513"/>
            <a:ext cx="8737500" cy="309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latin typeface="Poppins Light"/>
                <a:ea typeface="Poppins Light"/>
                <a:cs typeface="Poppins Light"/>
                <a:sym typeface="Poppins Light"/>
              </a:rPr>
              <a:t>Źródło przyczyn </a:t>
            </a:r>
            <a:r>
              <a:rPr lang="en" sz="1600"/>
              <a:t>zewnętrznych </a:t>
            </a:r>
            <a:r>
              <a:rPr b="0" lang="en" sz="1600">
                <a:latin typeface="Poppins Light"/>
                <a:ea typeface="Poppins Light"/>
                <a:cs typeface="Poppins Light"/>
                <a:sym typeface="Poppins Light"/>
              </a:rPr>
              <a:t>stanowią różnice w sferze:</a:t>
            </a:r>
            <a:endParaRPr b="0"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Light"/>
              <a:buChar char="-"/>
            </a:pPr>
            <a:r>
              <a:rPr b="0" lang="en" sz="1600">
                <a:latin typeface="Poppins Light"/>
                <a:ea typeface="Poppins Light"/>
                <a:cs typeface="Poppins Light"/>
                <a:sym typeface="Poppins Light"/>
              </a:rPr>
              <a:t>kultur narodowych kraju pochodzenia i kraju goszczącego oraz kultur organizacyjnych, </a:t>
            </a:r>
            <a:endParaRPr b="0"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Light"/>
              <a:buChar char="-"/>
            </a:pPr>
            <a:r>
              <a:rPr b="0" lang="en" sz="1600">
                <a:latin typeface="Poppins Light"/>
                <a:ea typeface="Poppins Light"/>
                <a:cs typeface="Poppins Light"/>
                <a:sym typeface="Poppins Light"/>
              </a:rPr>
              <a:t>organizacji pracy, </a:t>
            </a:r>
            <a:endParaRPr b="0"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Light"/>
              <a:buChar char="-"/>
            </a:pPr>
            <a:r>
              <a:rPr b="0" lang="en" sz="1600">
                <a:latin typeface="Poppins Light"/>
                <a:ea typeface="Poppins Light"/>
                <a:cs typeface="Poppins Light"/>
                <a:sym typeface="Poppins Light"/>
              </a:rPr>
              <a:t>standardów zarządzania, </a:t>
            </a:r>
            <a:endParaRPr b="0"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Light"/>
              <a:buChar char="-"/>
            </a:pPr>
            <a:r>
              <a:rPr b="0" lang="en" sz="1600">
                <a:latin typeface="Poppins Light"/>
                <a:ea typeface="Poppins Light"/>
                <a:cs typeface="Poppins Light"/>
                <a:sym typeface="Poppins Light"/>
              </a:rPr>
              <a:t>infrastruktury informatycznej, </a:t>
            </a:r>
            <a:endParaRPr b="0"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Light"/>
              <a:buChar char="-"/>
            </a:pPr>
            <a:r>
              <a:rPr b="0" lang="en" sz="1600">
                <a:latin typeface="Poppins Light"/>
                <a:ea typeface="Poppins Light"/>
                <a:cs typeface="Poppins Light"/>
                <a:sym typeface="Poppins Light"/>
              </a:rPr>
              <a:t>infrastruktury telekomunikacyjnej, </a:t>
            </a:r>
            <a:endParaRPr b="0"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Light"/>
              <a:buChar char="-"/>
            </a:pPr>
            <a:r>
              <a:rPr b="0" lang="en" sz="1600">
                <a:latin typeface="Poppins Light"/>
                <a:ea typeface="Poppins Light"/>
                <a:cs typeface="Poppins Light"/>
                <a:sym typeface="Poppins Light"/>
              </a:rPr>
              <a:t>kompetencji menedżerów i specjalistów na wszystkich poziomach</a:t>
            </a:r>
            <a:endParaRPr b="0"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latin typeface="Poppins Light"/>
                <a:ea typeface="Poppins Light"/>
                <a:cs typeface="Poppins Light"/>
                <a:sym typeface="Poppins Light"/>
              </a:rPr>
              <a:t>Źródłem przyczyn </a:t>
            </a:r>
            <a:r>
              <a:rPr lang="en" sz="1600"/>
              <a:t>wewnętrznych </a:t>
            </a:r>
            <a:r>
              <a:rPr b="0" lang="en" sz="1600">
                <a:latin typeface="Poppins Light"/>
                <a:ea typeface="Poppins Light"/>
                <a:cs typeface="Poppins Light"/>
                <a:sym typeface="Poppins Light"/>
              </a:rPr>
              <a:t>natomiast jest przygotowanie fachowe oraz sfera intelektualna i emocjonalna ekspatrianta, wyznaczające granice jego możliwości adaptacyjnych.</a:t>
            </a:r>
            <a:endParaRPr b="0" sz="16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99" name="Google Shape;199;p20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20"/>
          <p:cNvSpPr txBox="1"/>
          <p:nvPr/>
        </p:nvSpPr>
        <p:spPr>
          <a:xfrm>
            <a:off x="203250" y="58875"/>
            <a:ext cx="8737500" cy="9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Problemy związane z asymilacją ekspatriantów należą do specyficznych, charakterystycznych dla międzynarodowych grup kapitałowych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1" name="Google Shape;2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4022"/>
            <a:ext cx="1299300" cy="889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4022"/>
            <a:ext cx="1299300" cy="88947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 txBox="1"/>
          <p:nvPr>
            <p:ph type="title"/>
          </p:nvPr>
        </p:nvSpPr>
        <p:spPr>
          <a:xfrm>
            <a:off x="603300" y="0"/>
            <a:ext cx="7937400" cy="72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Zjawiska zwiększające rotację pracowników</a:t>
            </a:r>
            <a:endParaRPr sz="2400"/>
          </a:p>
        </p:txBody>
      </p:sp>
      <p:sp>
        <p:nvSpPr>
          <p:cNvPr id="208" name="Google Shape;208;p21"/>
          <p:cNvSpPr txBox="1"/>
          <p:nvPr>
            <p:ph idx="1" type="body"/>
          </p:nvPr>
        </p:nvSpPr>
        <p:spPr>
          <a:xfrm>
            <a:off x="64075" y="590975"/>
            <a:ext cx="8927400" cy="38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Zjawisko </a:t>
            </a: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„cynizmu korporacyjnego”</a:t>
            </a:r>
            <a:r>
              <a:rPr lang="en" sz="1800"/>
              <a:t> polega na: </a:t>
            </a:r>
            <a:endParaRPr sz="1800"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z jednej strony na nadmiernym wykorzystywaniu przez kadrę kierowniczą manipulacji, nagradzaniu ludzi bezkompromisowych, zdolnych za cenę awansu do pozbywania się wielu „niewygodnych” współpracowników, </a:t>
            </a:r>
            <a:endParaRPr sz="1800"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/>
              <a:t>z drugiej zaś na publicznym deklarowaniu przez nich przestrzegania zasad sprawiedliwego, podmiotowego traktowania podległych pracowników oraz profesjonalnego rozwiązywania ich problemów.</a:t>
            </a:r>
            <a:endParaRPr sz="1800"/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Zjawisko </a:t>
            </a: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wielowładztwa</a:t>
            </a:r>
            <a:r>
              <a:rPr lang="en" sz="1800"/>
              <a:t> polega na wielokrotnym podporządkowaniu określonego menedżera zatrudnionego w spółce zależnej bezpośredniemu przełożonemu na poziomie tej spółki oraz przełożonym funkcjonalnym, zlokalizowanym na poziomie kraju goszczącego, dywizji korporacji oraz centrali korporacji.</a:t>
            </a:r>
            <a:endParaRPr sz="1800"/>
          </a:p>
        </p:txBody>
      </p:sp>
      <p:sp>
        <p:nvSpPr>
          <p:cNvPr id="209" name="Google Shape;209;p21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 txBox="1"/>
          <p:nvPr>
            <p:ph type="title"/>
          </p:nvPr>
        </p:nvSpPr>
        <p:spPr>
          <a:xfrm>
            <a:off x="184200" y="226325"/>
            <a:ext cx="8775600" cy="6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Zjawiska zwiększające rotację pracowników c.d.</a:t>
            </a:r>
            <a:endParaRPr/>
          </a:p>
        </p:txBody>
      </p:sp>
      <p:sp>
        <p:nvSpPr>
          <p:cNvPr id="215" name="Google Shape;215;p22"/>
          <p:cNvSpPr txBox="1"/>
          <p:nvPr>
            <p:ph idx="1" type="body"/>
          </p:nvPr>
        </p:nvSpPr>
        <p:spPr>
          <a:xfrm>
            <a:off x="314400" y="1592175"/>
            <a:ext cx="8515200" cy="19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Jednym z poważnych problemów dla pracowników i menedżerów jest </a:t>
            </a: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strach przed utratą pracy</a:t>
            </a:r>
            <a:r>
              <a:rPr lang="en" sz="1800"/>
              <a:t>. Można go porównać z problemem znalezienia skutecznego sposobu ograniczenia negatywnych nastrojów pracowniczych, przejawiających się w postaci niepokojów, lęków i obaw, które także często towarzyszą decyzjom i działaniom podejmowanym w procesach przejęć lub fuzji.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"/>
          <p:cNvSpPr txBox="1"/>
          <p:nvPr>
            <p:ph idx="12" type="sldNum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54022"/>
            <a:ext cx="1299300" cy="889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