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  <p:sldMasterId id="2147483663" r:id="rId3"/>
  </p:sldMasterIdLst>
  <p:notesMasterIdLst>
    <p:notesMasterId r:id="rId31"/>
  </p:notesMasterIdLst>
  <p:handoutMasterIdLst>
    <p:handoutMasterId r:id="rId32"/>
  </p:handoutMasterIdLst>
  <p:sldIdLst>
    <p:sldId id="256" r:id="rId4"/>
    <p:sldId id="275" r:id="rId5"/>
    <p:sldId id="266" r:id="rId6"/>
    <p:sldId id="267" r:id="rId7"/>
    <p:sldId id="261" r:id="rId8"/>
    <p:sldId id="263" r:id="rId9"/>
    <p:sldId id="262" r:id="rId10"/>
    <p:sldId id="279" r:id="rId11"/>
    <p:sldId id="276" r:id="rId12"/>
    <p:sldId id="264" r:id="rId13"/>
    <p:sldId id="292" r:id="rId14"/>
    <p:sldId id="268" r:id="rId15"/>
    <p:sldId id="288" r:id="rId16"/>
    <p:sldId id="289" r:id="rId17"/>
    <p:sldId id="280" r:id="rId18"/>
    <p:sldId id="281" r:id="rId19"/>
    <p:sldId id="277" r:id="rId20"/>
    <p:sldId id="265" r:id="rId21"/>
    <p:sldId id="273" r:id="rId22"/>
    <p:sldId id="283" r:id="rId23"/>
    <p:sldId id="284" r:id="rId24"/>
    <p:sldId id="285" r:id="rId25"/>
    <p:sldId id="287" r:id="rId26"/>
    <p:sldId id="286" r:id="rId27"/>
    <p:sldId id="290" r:id="rId28"/>
    <p:sldId id="291" r:id="rId29"/>
    <p:sldId id="274" r:id="rId30"/>
  </p:sldIdLst>
  <p:sldSz cx="13004800" cy="9753600"/>
  <p:notesSz cx="6797675" cy="9928225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C8C"/>
    <a:srgbClr val="3333FF"/>
    <a:srgbClr val="FF0066"/>
    <a:srgbClr val="009FD5"/>
    <a:srgbClr val="68B133"/>
    <a:srgbClr val="FFD600"/>
    <a:srgbClr val="FAC81A"/>
    <a:srgbClr val="F2B01E"/>
    <a:srgbClr val="CC006A"/>
    <a:srgbClr val="DA5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1000" y="5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0D48FD-346B-415E-A369-7E8B08E8EE3C}" type="doc">
      <dgm:prSet loTypeId="urn:microsoft.com/office/officeart/2005/8/layout/defaul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549B9CB9-508C-419B-9439-8EB11B90A074}">
      <dgm:prSet phldrT="[Tekst]"/>
      <dgm:spPr/>
      <dgm:t>
        <a:bodyPr/>
        <a:lstStyle/>
        <a:p>
          <a:r>
            <a:rPr lang="pl-PL" cap="small" baseline="0" dirty="0" smtClean="0"/>
            <a:t>Zespół ds. </a:t>
          </a:r>
          <a:r>
            <a:rPr lang="pl-PL" cap="small" baseline="0" dirty="0" err="1" smtClean="0"/>
            <a:t>reindustrailaizacji</a:t>
          </a:r>
          <a:endParaRPr lang="pl-PL" cap="small" baseline="0" dirty="0"/>
        </a:p>
      </dgm:t>
    </dgm:pt>
    <dgm:pt modelId="{5A34F8E2-B13F-4D3B-9E1B-C13C1D656195}" type="parTrans" cxnId="{74544D30-A4B8-4637-989A-FDBBEC523473}">
      <dgm:prSet/>
      <dgm:spPr/>
      <dgm:t>
        <a:bodyPr/>
        <a:lstStyle/>
        <a:p>
          <a:endParaRPr lang="pl-PL"/>
        </a:p>
      </dgm:t>
    </dgm:pt>
    <dgm:pt modelId="{5D641914-745D-470E-AA45-98B74F686476}" type="sibTrans" cxnId="{74544D30-A4B8-4637-989A-FDBBEC523473}">
      <dgm:prSet/>
      <dgm:spPr/>
      <dgm:t>
        <a:bodyPr/>
        <a:lstStyle/>
        <a:p>
          <a:endParaRPr lang="pl-PL"/>
        </a:p>
      </dgm:t>
    </dgm:pt>
    <dgm:pt modelId="{17358940-66F7-478C-8F62-DDCE33A4039A}">
      <dgm:prSet phldrT="[Tekst]"/>
      <dgm:spPr/>
      <dgm:t>
        <a:bodyPr/>
        <a:lstStyle/>
        <a:p>
          <a:r>
            <a:rPr lang="pl-PL" cap="small" baseline="0" dirty="0" smtClean="0"/>
            <a:t>Zespół ds. innowacyjności	</a:t>
          </a:r>
          <a:endParaRPr lang="pl-PL" cap="small" baseline="0" dirty="0"/>
        </a:p>
      </dgm:t>
    </dgm:pt>
    <dgm:pt modelId="{3647FB34-B0E5-4FD4-AF56-72AE38CA940A}" type="parTrans" cxnId="{EDFA3A93-DDB4-49C7-A2BB-BBE0A8425AEF}">
      <dgm:prSet/>
      <dgm:spPr/>
      <dgm:t>
        <a:bodyPr/>
        <a:lstStyle/>
        <a:p>
          <a:endParaRPr lang="pl-PL"/>
        </a:p>
      </dgm:t>
    </dgm:pt>
    <dgm:pt modelId="{827A3BBA-2BA3-4DFD-867E-0A287A151C7A}" type="sibTrans" cxnId="{EDFA3A93-DDB4-49C7-A2BB-BBE0A8425AEF}">
      <dgm:prSet/>
      <dgm:spPr/>
      <dgm:t>
        <a:bodyPr/>
        <a:lstStyle/>
        <a:p>
          <a:endParaRPr lang="pl-PL"/>
        </a:p>
      </dgm:t>
    </dgm:pt>
    <dgm:pt modelId="{30F90EFA-DAC5-4935-9433-983DBF243DB7}">
      <dgm:prSet phldrT="[Tekst]"/>
      <dgm:spPr/>
      <dgm:t>
        <a:bodyPr/>
        <a:lstStyle/>
        <a:p>
          <a:r>
            <a:rPr lang="pl-PL" cap="small" baseline="0" dirty="0" smtClean="0"/>
            <a:t>Zespół ds. MŚP</a:t>
          </a:r>
          <a:endParaRPr lang="pl-PL" cap="small" baseline="0" dirty="0"/>
        </a:p>
      </dgm:t>
    </dgm:pt>
    <dgm:pt modelId="{C1ED5E82-FAF7-424B-923D-F311D884FB9B}" type="parTrans" cxnId="{66A188D2-A2B5-450D-A65A-CDF76C7DC93D}">
      <dgm:prSet/>
      <dgm:spPr/>
      <dgm:t>
        <a:bodyPr/>
        <a:lstStyle/>
        <a:p>
          <a:endParaRPr lang="pl-PL"/>
        </a:p>
      </dgm:t>
    </dgm:pt>
    <dgm:pt modelId="{7E1CC386-03D7-4524-BF44-9E8E79534906}" type="sibTrans" cxnId="{66A188D2-A2B5-450D-A65A-CDF76C7DC93D}">
      <dgm:prSet/>
      <dgm:spPr/>
      <dgm:t>
        <a:bodyPr/>
        <a:lstStyle/>
        <a:p>
          <a:endParaRPr lang="pl-PL"/>
        </a:p>
      </dgm:t>
    </dgm:pt>
    <dgm:pt modelId="{5D1A353F-2F45-40B0-A530-03875C80E875}">
      <dgm:prSet phldrT="[Tekst]"/>
      <dgm:spPr/>
      <dgm:t>
        <a:bodyPr/>
        <a:lstStyle/>
        <a:p>
          <a:r>
            <a:rPr lang="pl-PL" cap="small" baseline="0" dirty="0" smtClean="0"/>
            <a:t>Zespół ds. kapitału dla rozwoju</a:t>
          </a:r>
          <a:endParaRPr lang="pl-PL" cap="small" baseline="0" dirty="0"/>
        </a:p>
      </dgm:t>
    </dgm:pt>
    <dgm:pt modelId="{CDB5577A-336B-4F31-95A6-3723AAE74AA7}" type="parTrans" cxnId="{FF4DA1E3-529F-493C-98F3-5A50A1229AF2}">
      <dgm:prSet/>
      <dgm:spPr/>
      <dgm:t>
        <a:bodyPr/>
        <a:lstStyle/>
        <a:p>
          <a:endParaRPr lang="pl-PL"/>
        </a:p>
      </dgm:t>
    </dgm:pt>
    <dgm:pt modelId="{DB9B941E-7C1D-4F8C-A0C9-DC2F79327B71}" type="sibTrans" cxnId="{FF4DA1E3-529F-493C-98F3-5A50A1229AF2}">
      <dgm:prSet/>
      <dgm:spPr/>
      <dgm:t>
        <a:bodyPr/>
        <a:lstStyle/>
        <a:p>
          <a:endParaRPr lang="pl-PL"/>
        </a:p>
      </dgm:t>
    </dgm:pt>
    <dgm:pt modelId="{7ED2C353-5983-4CDB-8D20-2F7A3BA6851A}">
      <dgm:prSet phldrT="[Tekst]"/>
      <dgm:spPr/>
      <dgm:t>
        <a:bodyPr/>
        <a:lstStyle/>
        <a:p>
          <a:r>
            <a:rPr lang="pl-PL" cap="small" baseline="0" dirty="0" smtClean="0"/>
            <a:t>Zespół ds. ekspansji zagranicznej</a:t>
          </a:r>
          <a:endParaRPr lang="pl-PL" cap="small" baseline="0" dirty="0"/>
        </a:p>
      </dgm:t>
    </dgm:pt>
    <dgm:pt modelId="{02C58B3B-AAE3-4EAF-9663-A3B437952BD4}" type="parTrans" cxnId="{14C683CD-E38F-4A98-8730-95EA15C4AA03}">
      <dgm:prSet/>
      <dgm:spPr/>
      <dgm:t>
        <a:bodyPr/>
        <a:lstStyle/>
        <a:p>
          <a:endParaRPr lang="pl-PL"/>
        </a:p>
      </dgm:t>
    </dgm:pt>
    <dgm:pt modelId="{5B627303-04E7-43F9-9C42-124C0DA5DCD4}" type="sibTrans" cxnId="{14C683CD-E38F-4A98-8730-95EA15C4AA03}">
      <dgm:prSet/>
      <dgm:spPr/>
      <dgm:t>
        <a:bodyPr/>
        <a:lstStyle/>
        <a:p>
          <a:endParaRPr lang="pl-PL"/>
        </a:p>
      </dgm:t>
    </dgm:pt>
    <dgm:pt modelId="{048429B9-C17F-4E5E-9A0E-E1C3CFCE8DB7}">
      <dgm:prSet phldrT="[Tekst]"/>
      <dgm:spPr/>
      <dgm:t>
        <a:bodyPr/>
        <a:lstStyle/>
        <a:p>
          <a:r>
            <a:rPr lang="pl-PL" cap="small" baseline="0" dirty="0" smtClean="0"/>
            <a:t>Zespół ds. spójności terytorialnej</a:t>
          </a:r>
          <a:endParaRPr lang="pl-PL" cap="small" baseline="0" dirty="0"/>
        </a:p>
      </dgm:t>
    </dgm:pt>
    <dgm:pt modelId="{2864B02A-4585-4685-992B-AE47F7519726}" type="parTrans" cxnId="{774E6D68-40CE-4C9A-8386-C456AA967DD0}">
      <dgm:prSet/>
      <dgm:spPr/>
      <dgm:t>
        <a:bodyPr/>
        <a:lstStyle/>
        <a:p>
          <a:endParaRPr lang="pl-PL"/>
        </a:p>
      </dgm:t>
    </dgm:pt>
    <dgm:pt modelId="{0F0F015C-88B6-4211-AD25-D0813D21B7C1}" type="sibTrans" cxnId="{774E6D68-40CE-4C9A-8386-C456AA967DD0}">
      <dgm:prSet/>
      <dgm:spPr/>
      <dgm:t>
        <a:bodyPr/>
        <a:lstStyle/>
        <a:p>
          <a:endParaRPr lang="pl-PL"/>
        </a:p>
      </dgm:t>
    </dgm:pt>
    <dgm:pt modelId="{03FE91D8-3D45-4C5F-8978-519CC24DB3BD}">
      <dgm:prSet phldrT="[Tekst]"/>
      <dgm:spPr/>
      <dgm:t>
        <a:bodyPr/>
        <a:lstStyle/>
        <a:p>
          <a:r>
            <a:rPr lang="pl-PL" cap="small" baseline="0" dirty="0" smtClean="0"/>
            <a:t>Zespół ds. energii, środowiska i transportu</a:t>
          </a:r>
          <a:endParaRPr lang="pl-PL" cap="small" baseline="0" dirty="0"/>
        </a:p>
      </dgm:t>
    </dgm:pt>
    <dgm:pt modelId="{9D8863E2-B2C0-4277-95EA-0F546B561D13}" type="parTrans" cxnId="{0802B627-B5E5-434B-ACEB-E1A8A0465D4E}">
      <dgm:prSet/>
      <dgm:spPr/>
      <dgm:t>
        <a:bodyPr/>
        <a:lstStyle/>
        <a:p>
          <a:endParaRPr lang="pl-PL"/>
        </a:p>
      </dgm:t>
    </dgm:pt>
    <dgm:pt modelId="{1606EC8A-3C1D-4D7A-B00C-0B4B49238DA1}" type="sibTrans" cxnId="{0802B627-B5E5-434B-ACEB-E1A8A0465D4E}">
      <dgm:prSet/>
      <dgm:spPr/>
      <dgm:t>
        <a:bodyPr/>
        <a:lstStyle/>
        <a:p>
          <a:endParaRPr lang="pl-PL"/>
        </a:p>
      </dgm:t>
    </dgm:pt>
    <dgm:pt modelId="{D0CB599C-C624-49B5-8189-A3A6BBA7F143}">
      <dgm:prSet phldrT="[Tekst]"/>
      <dgm:spPr/>
      <dgm:t>
        <a:bodyPr/>
        <a:lstStyle/>
        <a:p>
          <a:r>
            <a:rPr lang="pl-PL" cap="small" baseline="0" dirty="0" smtClean="0"/>
            <a:t>Zespół ds. kapitału ludzkiego </a:t>
          </a:r>
          <a:br>
            <a:rPr lang="pl-PL" cap="small" baseline="0" dirty="0" smtClean="0"/>
          </a:br>
          <a:r>
            <a:rPr lang="pl-PL" cap="small" baseline="0" dirty="0" smtClean="0"/>
            <a:t>i społecznego, </a:t>
          </a:r>
          <a:br>
            <a:rPr lang="pl-PL" cap="small" baseline="0" dirty="0" smtClean="0"/>
          </a:br>
          <a:r>
            <a:rPr lang="pl-PL" cap="small" baseline="0" dirty="0" smtClean="0"/>
            <a:t>w tym spójność społeczna	</a:t>
          </a:r>
          <a:endParaRPr lang="pl-PL" cap="small" baseline="0" dirty="0"/>
        </a:p>
      </dgm:t>
    </dgm:pt>
    <dgm:pt modelId="{1468C97A-F430-4651-87DE-5BE14AA8FA58}" type="parTrans" cxnId="{86E904D3-5701-468D-AF8C-D077A359154E}">
      <dgm:prSet/>
      <dgm:spPr/>
      <dgm:t>
        <a:bodyPr/>
        <a:lstStyle/>
        <a:p>
          <a:endParaRPr lang="pl-PL"/>
        </a:p>
      </dgm:t>
    </dgm:pt>
    <dgm:pt modelId="{24BEEA52-3E17-442F-B55F-0E4C0962B12A}" type="sibTrans" cxnId="{86E904D3-5701-468D-AF8C-D077A359154E}">
      <dgm:prSet/>
      <dgm:spPr/>
      <dgm:t>
        <a:bodyPr/>
        <a:lstStyle/>
        <a:p>
          <a:endParaRPr lang="pl-PL"/>
        </a:p>
      </dgm:t>
    </dgm:pt>
    <dgm:pt modelId="{E3F5EF98-8EDB-4934-B62F-92D88B68F57E}">
      <dgm:prSet phldrT="[Tekst]"/>
      <dgm:spPr/>
      <dgm:t>
        <a:bodyPr/>
        <a:lstStyle/>
        <a:p>
          <a:r>
            <a:rPr lang="pl-PL" cap="small" baseline="0" dirty="0" smtClean="0"/>
            <a:t>Zespół ds. regulacji i sprawności instytucjonalnej</a:t>
          </a:r>
          <a:endParaRPr lang="pl-PL" cap="small" baseline="0" dirty="0"/>
        </a:p>
      </dgm:t>
    </dgm:pt>
    <dgm:pt modelId="{28B61A7C-0682-48C2-9715-C2F66050E0EF}" type="parTrans" cxnId="{519B8B3C-4A49-4A2A-8F8F-882168F60A41}">
      <dgm:prSet/>
      <dgm:spPr/>
      <dgm:t>
        <a:bodyPr/>
        <a:lstStyle/>
        <a:p>
          <a:endParaRPr lang="pl-PL"/>
        </a:p>
      </dgm:t>
    </dgm:pt>
    <dgm:pt modelId="{1A83CCE0-5D8C-4D0B-88FD-68593F260490}" type="sibTrans" cxnId="{519B8B3C-4A49-4A2A-8F8F-882168F60A41}">
      <dgm:prSet/>
      <dgm:spPr/>
      <dgm:t>
        <a:bodyPr/>
        <a:lstStyle/>
        <a:p>
          <a:endParaRPr lang="pl-PL"/>
        </a:p>
      </dgm:t>
    </dgm:pt>
    <dgm:pt modelId="{A453FFA5-8891-41A9-968D-B38D2BC6662E}">
      <dgm:prSet phldrT="[Tekst]"/>
      <dgm:spPr/>
      <dgm:t>
        <a:bodyPr/>
        <a:lstStyle/>
        <a:p>
          <a:r>
            <a:rPr lang="pl-PL" cap="small" baseline="0" dirty="0" smtClean="0"/>
            <a:t>Zespół ds. efektywności wykorzystania środków UE</a:t>
          </a:r>
          <a:endParaRPr lang="pl-PL" cap="small" baseline="0" dirty="0"/>
        </a:p>
      </dgm:t>
    </dgm:pt>
    <dgm:pt modelId="{9368803D-284F-49CA-8614-4CE089FA275A}" type="parTrans" cxnId="{CD78539D-2619-4461-94E8-E324B109E4D9}">
      <dgm:prSet/>
      <dgm:spPr/>
      <dgm:t>
        <a:bodyPr/>
        <a:lstStyle/>
        <a:p>
          <a:endParaRPr lang="pl-PL"/>
        </a:p>
      </dgm:t>
    </dgm:pt>
    <dgm:pt modelId="{F039A7C7-6CE9-4060-8073-1B6781A3AB0C}" type="sibTrans" cxnId="{CD78539D-2619-4461-94E8-E324B109E4D9}">
      <dgm:prSet/>
      <dgm:spPr/>
      <dgm:t>
        <a:bodyPr/>
        <a:lstStyle/>
        <a:p>
          <a:endParaRPr lang="pl-PL"/>
        </a:p>
      </dgm:t>
    </dgm:pt>
    <dgm:pt modelId="{BEB24694-5E43-4ECD-A67C-3A935A1FCCD0}">
      <dgm:prSet phldrT="[Tekst]"/>
      <dgm:spPr/>
      <dgm:t>
        <a:bodyPr/>
        <a:lstStyle/>
        <a:p>
          <a:r>
            <a:rPr lang="pl-PL" cap="small" baseline="0" dirty="0" smtClean="0"/>
            <a:t>Zespół ds. finansów publicznych</a:t>
          </a:r>
          <a:endParaRPr lang="pl-PL" cap="small" baseline="0" dirty="0"/>
        </a:p>
      </dgm:t>
    </dgm:pt>
    <dgm:pt modelId="{A5B3250D-5A60-4B40-B6AE-283F9EE11F6A}" type="parTrans" cxnId="{3D93F62F-BF6F-4FF8-B4A9-A4B6C3C60158}">
      <dgm:prSet/>
      <dgm:spPr/>
      <dgm:t>
        <a:bodyPr/>
        <a:lstStyle/>
        <a:p>
          <a:endParaRPr lang="pl-PL"/>
        </a:p>
      </dgm:t>
    </dgm:pt>
    <dgm:pt modelId="{894CC707-4B12-447A-9372-5D8DF2256D5B}" type="sibTrans" cxnId="{3D93F62F-BF6F-4FF8-B4A9-A4B6C3C60158}">
      <dgm:prSet/>
      <dgm:spPr/>
      <dgm:t>
        <a:bodyPr/>
        <a:lstStyle/>
        <a:p>
          <a:endParaRPr lang="pl-PL"/>
        </a:p>
      </dgm:t>
    </dgm:pt>
    <dgm:pt modelId="{E6293766-4FDB-4D9D-B862-292201922916}">
      <dgm:prSet phldrT="[Tekst]"/>
      <dgm:spPr/>
      <dgm:t>
        <a:bodyPr/>
        <a:lstStyle/>
        <a:p>
          <a:r>
            <a:rPr lang="pl-PL" b="1" cap="small" baseline="0" dirty="0" smtClean="0"/>
            <a:t/>
          </a:r>
          <a:br>
            <a:rPr lang="pl-PL" b="1" cap="small" baseline="0" dirty="0" smtClean="0"/>
          </a:br>
          <a:r>
            <a:rPr lang="pl-PL" b="1" cap="small" baseline="0" dirty="0" smtClean="0">
              <a:solidFill>
                <a:srgbClr val="C00000"/>
              </a:solidFill>
            </a:rPr>
            <a:t>Zespół ds. bezpieczeństwa wewnętrznego i zewnętrznego</a:t>
          </a:r>
          <a:endParaRPr lang="pl-PL" b="1" cap="small" baseline="0" dirty="0">
            <a:solidFill>
              <a:srgbClr val="C00000"/>
            </a:solidFill>
          </a:endParaRPr>
        </a:p>
      </dgm:t>
    </dgm:pt>
    <dgm:pt modelId="{3F5AF309-8FE7-4F89-BC1E-A68642979A2E}" type="parTrans" cxnId="{FC5FFA46-FEDC-4388-A2D9-9950DDE29C64}">
      <dgm:prSet/>
      <dgm:spPr/>
      <dgm:t>
        <a:bodyPr/>
        <a:lstStyle/>
        <a:p>
          <a:endParaRPr lang="pl-PL"/>
        </a:p>
      </dgm:t>
    </dgm:pt>
    <dgm:pt modelId="{63461C9C-FDD1-486F-A413-201018BDB689}" type="sibTrans" cxnId="{FC5FFA46-FEDC-4388-A2D9-9950DDE29C64}">
      <dgm:prSet/>
      <dgm:spPr/>
      <dgm:t>
        <a:bodyPr/>
        <a:lstStyle/>
        <a:p>
          <a:endParaRPr lang="pl-PL"/>
        </a:p>
      </dgm:t>
    </dgm:pt>
    <dgm:pt modelId="{D2CBC7B9-EA4E-414B-B8A5-0B0835DE6300}" type="pres">
      <dgm:prSet presAssocID="{0C0D48FD-346B-415E-A369-7E8B08E8EE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3A28EA6-9DC6-40EB-832F-2FAB1F71525A}" type="pres">
      <dgm:prSet presAssocID="{549B9CB9-508C-419B-9439-8EB11B90A074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46BD1D-E807-4133-AB1E-3DCAB1F1C866}" type="pres">
      <dgm:prSet presAssocID="{5D641914-745D-470E-AA45-98B74F686476}" presName="sibTrans" presStyleCnt="0"/>
      <dgm:spPr/>
    </dgm:pt>
    <dgm:pt modelId="{ADB58874-E33A-4954-835B-B6D05E86111B}" type="pres">
      <dgm:prSet presAssocID="{17358940-66F7-478C-8F62-DDCE33A4039A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A4ED18-79D7-4313-AB6E-12542899A2B1}" type="pres">
      <dgm:prSet presAssocID="{827A3BBA-2BA3-4DFD-867E-0A287A151C7A}" presName="sibTrans" presStyleCnt="0"/>
      <dgm:spPr/>
    </dgm:pt>
    <dgm:pt modelId="{8D3CDEFA-A23F-4CF8-8D90-B01D58AC6B7F}" type="pres">
      <dgm:prSet presAssocID="{30F90EFA-DAC5-4935-9433-983DBF243DB7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7C17D5-FBEC-4E7B-9381-F3A7FF7841CF}" type="pres">
      <dgm:prSet presAssocID="{7E1CC386-03D7-4524-BF44-9E8E79534906}" presName="sibTrans" presStyleCnt="0"/>
      <dgm:spPr/>
    </dgm:pt>
    <dgm:pt modelId="{EFB7431D-3CA0-46B1-B187-D4630DA84C4C}" type="pres">
      <dgm:prSet presAssocID="{5D1A353F-2F45-40B0-A530-03875C80E875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D2A14D-F23C-4EC1-B473-C65FEF4AD583}" type="pres">
      <dgm:prSet presAssocID="{DB9B941E-7C1D-4F8C-A0C9-DC2F79327B71}" presName="sibTrans" presStyleCnt="0"/>
      <dgm:spPr/>
    </dgm:pt>
    <dgm:pt modelId="{7A25E708-0F43-4AD6-9AB2-CEBEE897CC81}" type="pres">
      <dgm:prSet presAssocID="{7ED2C353-5983-4CDB-8D20-2F7A3BA6851A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A11711-12E4-4DFD-86BA-5B455FDDA441}" type="pres">
      <dgm:prSet presAssocID="{5B627303-04E7-43F9-9C42-124C0DA5DCD4}" presName="sibTrans" presStyleCnt="0"/>
      <dgm:spPr/>
    </dgm:pt>
    <dgm:pt modelId="{5FDD4FC5-2ABB-4FCD-8588-CF0B89014051}" type="pres">
      <dgm:prSet presAssocID="{048429B9-C17F-4E5E-9A0E-E1C3CFCE8DB7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8548BB-86E1-4594-BE7B-CC271193D8C8}" type="pres">
      <dgm:prSet presAssocID="{0F0F015C-88B6-4211-AD25-D0813D21B7C1}" presName="sibTrans" presStyleCnt="0"/>
      <dgm:spPr/>
    </dgm:pt>
    <dgm:pt modelId="{CEF1D121-A1F1-4BF9-A9A0-A03D89BB9B5E}" type="pres">
      <dgm:prSet presAssocID="{03FE91D8-3D45-4C5F-8978-519CC24DB3BD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8DD8AD-CDBB-4AF9-8481-CB7EB8AB5337}" type="pres">
      <dgm:prSet presAssocID="{1606EC8A-3C1D-4D7A-B00C-0B4B49238DA1}" presName="sibTrans" presStyleCnt="0"/>
      <dgm:spPr/>
    </dgm:pt>
    <dgm:pt modelId="{7CDC9A9F-0262-490A-AB60-FB07C119BF7B}" type="pres">
      <dgm:prSet presAssocID="{D0CB599C-C624-49B5-8189-A3A6BBA7F143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28E2A3-E9ED-48AD-875D-952F8E13C32F}" type="pres">
      <dgm:prSet presAssocID="{24BEEA52-3E17-442F-B55F-0E4C0962B12A}" presName="sibTrans" presStyleCnt="0"/>
      <dgm:spPr/>
    </dgm:pt>
    <dgm:pt modelId="{8417E937-EA43-4073-8B96-4E542462D0A3}" type="pres">
      <dgm:prSet presAssocID="{E3F5EF98-8EDB-4934-B62F-92D88B68F57E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434A14-150F-4B33-ACDF-5A584700679A}" type="pres">
      <dgm:prSet presAssocID="{1A83CCE0-5D8C-4D0B-88FD-68593F260490}" presName="sibTrans" presStyleCnt="0"/>
      <dgm:spPr/>
    </dgm:pt>
    <dgm:pt modelId="{23CFFAE5-9A2D-4C24-A3F1-4162443EAE96}" type="pres">
      <dgm:prSet presAssocID="{A453FFA5-8891-41A9-968D-B38D2BC6662E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C95E3D-B810-4D9B-ADD0-E07696A2DFF4}" type="pres">
      <dgm:prSet presAssocID="{F039A7C7-6CE9-4060-8073-1B6781A3AB0C}" presName="sibTrans" presStyleCnt="0"/>
      <dgm:spPr/>
    </dgm:pt>
    <dgm:pt modelId="{763C4F4A-511A-4580-9349-A742954C74F7}" type="pres">
      <dgm:prSet presAssocID="{BEB24694-5E43-4ECD-A67C-3A935A1FCCD0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07ADE7-D771-43EC-844E-6D78B52BAD37}" type="pres">
      <dgm:prSet presAssocID="{894CC707-4B12-447A-9372-5D8DF2256D5B}" presName="sibTrans" presStyleCnt="0"/>
      <dgm:spPr/>
    </dgm:pt>
    <dgm:pt modelId="{7FD64C98-9D56-470E-8977-DC435DAC4BE7}" type="pres">
      <dgm:prSet presAssocID="{E6293766-4FDB-4D9D-B862-292201922916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6A188D2-A2B5-450D-A65A-CDF76C7DC93D}" srcId="{0C0D48FD-346B-415E-A369-7E8B08E8EE3C}" destId="{30F90EFA-DAC5-4935-9433-983DBF243DB7}" srcOrd="2" destOrd="0" parTransId="{C1ED5E82-FAF7-424B-923D-F311D884FB9B}" sibTransId="{7E1CC386-03D7-4524-BF44-9E8E79534906}"/>
    <dgm:cxn modelId="{E86F574F-B9DA-4440-A93E-6994355F60F9}" type="presOf" srcId="{E3F5EF98-8EDB-4934-B62F-92D88B68F57E}" destId="{8417E937-EA43-4073-8B96-4E542462D0A3}" srcOrd="0" destOrd="0" presId="urn:microsoft.com/office/officeart/2005/8/layout/default"/>
    <dgm:cxn modelId="{519B8B3C-4A49-4A2A-8F8F-882168F60A41}" srcId="{0C0D48FD-346B-415E-A369-7E8B08E8EE3C}" destId="{E3F5EF98-8EDB-4934-B62F-92D88B68F57E}" srcOrd="8" destOrd="0" parTransId="{28B61A7C-0682-48C2-9715-C2F66050E0EF}" sibTransId="{1A83CCE0-5D8C-4D0B-88FD-68593F260490}"/>
    <dgm:cxn modelId="{234FBBC0-AEA0-430A-B8BF-B4D642B2728C}" type="presOf" srcId="{A453FFA5-8891-41A9-968D-B38D2BC6662E}" destId="{23CFFAE5-9A2D-4C24-A3F1-4162443EAE96}" srcOrd="0" destOrd="0" presId="urn:microsoft.com/office/officeart/2005/8/layout/default"/>
    <dgm:cxn modelId="{EDFA3A93-DDB4-49C7-A2BB-BBE0A8425AEF}" srcId="{0C0D48FD-346B-415E-A369-7E8B08E8EE3C}" destId="{17358940-66F7-478C-8F62-DDCE33A4039A}" srcOrd="1" destOrd="0" parTransId="{3647FB34-B0E5-4FD4-AF56-72AE38CA940A}" sibTransId="{827A3BBA-2BA3-4DFD-867E-0A287A151C7A}"/>
    <dgm:cxn modelId="{FF4DA1E3-529F-493C-98F3-5A50A1229AF2}" srcId="{0C0D48FD-346B-415E-A369-7E8B08E8EE3C}" destId="{5D1A353F-2F45-40B0-A530-03875C80E875}" srcOrd="3" destOrd="0" parTransId="{CDB5577A-336B-4F31-95A6-3723AAE74AA7}" sibTransId="{DB9B941E-7C1D-4F8C-A0C9-DC2F79327B71}"/>
    <dgm:cxn modelId="{85B20250-4AC4-4111-9D5B-3A8AE10AC459}" type="presOf" srcId="{549B9CB9-508C-419B-9439-8EB11B90A074}" destId="{D3A28EA6-9DC6-40EB-832F-2FAB1F71525A}" srcOrd="0" destOrd="0" presId="urn:microsoft.com/office/officeart/2005/8/layout/default"/>
    <dgm:cxn modelId="{14C683CD-E38F-4A98-8730-95EA15C4AA03}" srcId="{0C0D48FD-346B-415E-A369-7E8B08E8EE3C}" destId="{7ED2C353-5983-4CDB-8D20-2F7A3BA6851A}" srcOrd="4" destOrd="0" parTransId="{02C58B3B-AAE3-4EAF-9663-A3B437952BD4}" sibTransId="{5B627303-04E7-43F9-9C42-124C0DA5DCD4}"/>
    <dgm:cxn modelId="{33302AEB-D9F8-497E-A22F-13B006F962FA}" type="presOf" srcId="{D0CB599C-C624-49B5-8189-A3A6BBA7F143}" destId="{7CDC9A9F-0262-490A-AB60-FB07C119BF7B}" srcOrd="0" destOrd="0" presId="urn:microsoft.com/office/officeart/2005/8/layout/default"/>
    <dgm:cxn modelId="{301A92EB-B1D7-4D6D-A29B-C1D4701B4FBA}" type="presOf" srcId="{5D1A353F-2F45-40B0-A530-03875C80E875}" destId="{EFB7431D-3CA0-46B1-B187-D4630DA84C4C}" srcOrd="0" destOrd="0" presId="urn:microsoft.com/office/officeart/2005/8/layout/default"/>
    <dgm:cxn modelId="{74544D30-A4B8-4637-989A-FDBBEC523473}" srcId="{0C0D48FD-346B-415E-A369-7E8B08E8EE3C}" destId="{549B9CB9-508C-419B-9439-8EB11B90A074}" srcOrd="0" destOrd="0" parTransId="{5A34F8E2-B13F-4D3B-9E1B-C13C1D656195}" sibTransId="{5D641914-745D-470E-AA45-98B74F686476}"/>
    <dgm:cxn modelId="{FC5FFA46-FEDC-4388-A2D9-9950DDE29C64}" srcId="{0C0D48FD-346B-415E-A369-7E8B08E8EE3C}" destId="{E6293766-4FDB-4D9D-B862-292201922916}" srcOrd="11" destOrd="0" parTransId="{3F5AF309-8FE7-4F89-BC1E-A68642979A2E}" sibTransId="{63461C9C-FDD1-486F-A413-201018BDB689}"/>
    <dgm:cxn modelId="{676F7EAF-D9C4-440E-8065-8647D2F4A882}" type="presOf" srcId="{17358940-66F7-478C-8F62-DDCE33A4039A}" destId="{ADB58874-E33A-4954-835B-B6D05E86111B}" srcOrd="0" destOrd="0" presId="urn:microsoft.com/office/officeart/2005/8/layout/default"/>
    <dgm:cxn modelId="{C0938231-3225-4569-A0B1-1D2BE69EA83A}" type="presOf" srcId="{BEB24694-5E43-4ECD-A67C-3A935A1FCCD0}" destId="{763C4F4A-511A-4580-9349-A742954C74F7}" srcOrd="0" destOrd="0" presId="urn:microsoft.com/office/officeart/2005/8/layout/default"/>
    <dgm:cxn modelId="{86E904D3-5701-468D-AF8C-D077A359154E}" srcId="{0C0D48FD-346B-415E-A369-7E8B08E8EE3C}" destId="{D0CB599C-C624-49B5-8189-A3A6BBA7F143}" srcOrd="7" destOrd="0" parTransId="{1468C97A-F430-4651-87DE-5BE14AA8FA58}" sibTransId="{24BEEA52-3E17-442F-B55F-0E4C0962B12A}"/>
    <dgm:cxn modelId="{814490F5-88DD-4487-B79A-E192B7173489}" type="presOf" srcId="{0C0D48FD-346B-415E-A369-7E8B08E8EE3C}" destId="{D2CBC7B9-EA4E-414B-B8A5-0B0835DE6300}" srcOrd="0" destOrd="0" presId="urn:microsoft.com/office/officeart/2005/8/layout/default"/>
    <dgm:cxn modelId="{3D93F62F-BF6F-4FF8-B4A9-A4B6C3C60158}" srcId="{0C0D48FD-346B-415E-A369-7E8B08E8EE3C}" destId="{BEB24694-5E43-4ECD-A67C-3A935A1FCCD0}" srcOrd="10" destOrd="0" parTransId="{A5B3250D-5A60-4B40-B6AE-283F9EE11F6A}" sibTransId="{894CC707-4B12-447A-9372-5D8DF2256D5B}"/>
    <dgm:cxn modelId="{3576D9D7-EF46-4971-826D-F840E6B3050E}" type="presOf" srcId="{7ED2C353-5983-4CDB-8D20-2F7A3BA6851A}" destId="{7A25E708-0F43-4AD6-9AB2-CEBEE897CC81}" srcOrd="0" destOrd="0" presId="urn:microsoft.com/office/officeart/2005/8/layout/default"/>
    <dgm:cxn modelId="{6A0FB616-E3D7-4DB3-9F8F-F0EC44EA3466}" type="presOf" srcId="{30F90EFA-DAC5-4935-9433-983DBF243DB7}" destId="{8D3CDEFA-A23F-4CF8-8D90-B01D58AC6B7F}" srcOrd="0" destOrd="0" presId="urn:microsoft.com/office/officeart/2005/8/layout/default"/>
    <dgm:cxn modelId="{2F03EE13-8403-4A7F-A86D-171DD2758C61}" type="presOf" srcId="{E6293766-4FDB-4D9D-B862-292201922916}" destId="{7FD64C98-9D56-470E-8977-DC435DAC4BE7}" srcOrd="0" destOrd="0" presId="urn:microsoft.com/office/officeart/2005/8/layout/default"/>
    <dgm:cxn modelId="{774E6D68-40CE-4C9A-8386-C456AA967DD0}" srcId="{0C0D48FD-346B-415E-A369-7E8B08E8EE3C}" destId="{048429B9-C17F-4E5E-9A0E-E1C3CFCE8DB7}" srcOrd="5" destOrd="0" parTransId="{2864B02A-4585-4685-992B-AE47F7519726}" sibTransId="{0F0F015C-88B6-4211-AD25-D0813D21B7C1}"/>
    <dgm:cxn modelId="{6ECB9C15-20D9-48C8-A655-1FB3313A83BA}" type="presOf" srcId="{03FE91D8-3D45-4C5F-8978-519CC24DB3BD}" destId="{CEF1D121-A1F1-4BF9-A9A0-A03D89BB9B5E}" srcOrd="0" destOrd="0" presId="urn:microsoft.com/office/officeart/2005/8/layout/default"/>
    <dgm:cxn modelId="{B5DEFA70-2B44-4A5F-9D57-258C8BA1BBE9}" type="presOf" srcId="{048429B9-C17F-4E5E-9A0E-E1C3CFCE8DB7}" destId="{5FDD4FC5-2ABB-4FCD-8588-CF0B89014051}" srcOrd="0" destOrd="0" presId="urn:microsoft.com/office/officeart/2005/8/layout/default"/>
    <dgm:cxn modelId="{CD78539D-2619-4461-94E8-E324B109E4D9}" srcId="{0C0D48FD-346B-415E-A369-7E8B08E8EE3C}" destId="{A453FFA5-8891-41A9-968D-B38D2BC6662E}" srcOrd="9" destOrd="0" parTransId="{9368803D-284F-49CA-8614-4CE089FA275A}" sibTransId="{F039A7C7-6CE9-4060-8073-1B6781A3AB0C}"/>
    <dgm:cxn modelId="{0802B627-B5E5-434B-ACEB-E1A8A0465D4E}" srcId="{0C0D48FD-346B-415E-A369-7E8B08E8EE3C}" destId="{03FE91D8-3D45-4C5F-8978-519CC24DB3BD}" srcOrd="6" destOrd="0" parTransId="{9D8863E2-B2C0-4277-95EA-0F546B561D13}" sibTransId="{1606EC8A-3C1D-4D7A-B00C-0B4B49238DA1}"/>
    <dgm:cxn modelId="{42AF89EE-C602-4571-B7C2-520A723FA31E}" type="presParOf" srcId="{D2CBC7B9-EA4E-414B-B8A5-0B0835DE6300}" destId="{D3A28EA6-9DC6-40EB-832F-2FAB1F71525A}" srcOrd="0" destOrd="0" presId="urn:microsoft.com/office/officeart/2005/8/layout/default"/>
    <dgm:cxn modelId="{8133E135-681C-457D-8411-C9487BFC86E9}" type="presParOf" srcId="{D2CBC7B9-EA4E-414B-B8A5-0B0835DE6300}" destId="{FF46BD1D-E807-4133-AB1E-3DCAB1F1C866}" srcOrd="1" destOrd="0" presId="urn:microsoft.com/office/officeart/2005/8/layout/default"/>
    <dgm:cxn modelId="{06BA8569-4A79-4983-B6E1-95865A133C49}" type="presParOf" srcId="{D2CBC7B9-EA4E-414B-B8A5-0B0835DE6300}" destId="{ADB58874-E33A-4954-835B-B6D05E86111B}" srcOrd="2" destOrd="0" presId="urn:microsoft.com/office/officeart/2005/8/layout/default"/>
    <dgm:cxn modelId="{1C37F189-48FE-4FFA-9331-B35532080CCD}" type="presParOf" srcId="{D2CBC7B9-EA4E-414B-B8A5-0B0835DE6300}" destId="{0DA4ED18-79D7-4313-AB6E-12542899A2B1}" srcOrd="3" destOrd="0" presId="urn:microsoft.com/office/officeart/2005/8/layout/default"/>
    <dgm:cxn modelId="{EA5212B2-EA29-4C6B-AEFD-0F655D6095C0}" type="presParOf" srcId="{D2CBC7B9-EA4E-414B-B8A5-0B0835DE6300}" destId="{8D3CDEFA-A23F-4CF8-8D90-B01D58AC6B7F}" srcOrd="4" destOrd="0" presId="urn:microsoft.com/office/officeart/2005/8/layout/default"/>
    <dgm:cxn modelId="{EA0F34F0-6DC7-47CE-A74B-20D295B90D8E}" type="presParOf" srcId="{D2CBC7B9-EA4E-414B-B8A5-0B0835DE6300}" destId="{2F7C17D5-FBEC-4E7B-9381-F3A7FF7841CF}" srcOrd="5" destOrd="0" presId="urn:microsoft.com/office/officeart/2005/8/layout/default"/>
    <dgm:cxn modelId="{B115F4DD-FDA6-4491-AF25-85076DBCD74A}" type="presParOf" srcId="{D2CBC7B9-EA4E-414B-B8A5-0B0835DE6300}" destId="{EFB7431D-3CA0-46B1-B187-D4630DA84C4C}" srcOrd="6" destOrd="0" presId="urn:microsoft.com/office/officeart/2005/8/layout/default"/>
    <dgm:cxn modelId="{61C0FDC0-2DC2-4F5E-BAC8-9EF3C414C477}" type="presParOf" srcId="{D2CBC7B9-EA4E-414B-B8A5-0B0835DE6300}" destId="{09D2A14D-F23C-4EC1-B473-C65FEF4AD583}" srcOrd="7" destOrd="0" presId="urn:microsoft.com/office/officeart/2005/8/layout/default"/>
    <dgm:cxn modelId="{C90FD618-4583-417A-8CF0-59341103F530}" type="presParOf" srcId="{D2CBC7B9-EA4E-414B-B8A5-0B0835DE6300}" destId="{7A25E708-0F43-4AD6-9AB2-CEBEE897CC81}" srcOrd="8" destOrd="0" presId="urn:microsoft.com/office/officeart/2005/8/layout/default"/>
    <dgm:cxn modelId="{076C328A-8738-46B4-9FF5-D4943284C7C0}" type="presParOf" srcId="{D2CBC7B9-EA4E-414B-B8A5-0B0835DE6300}" destId="{38A11711-12E4-4DFD-86BA-5B455FDDA441}" srcOrd="9" destOrd="0" presId="urn:microsoft.com/office/officeart/2005/8/layout/default"/>
    <dgm:cxn modelId="{64F0BF49-C7FD-4439-AF3C-A1B1AF22DDB9}" type="presParOf" srcId="{D2CBC7B9-EA4E-414B-B8A5-0B0835DE6300}" destId="{5FDD4FC5-2ABB-4FCD-8588-CF0B89014051}" srcOrd="10" destOrd="0" presId="urn:microsoft.com/office/officeart/2005/8/layout/default"/>
    <dgm:cxn modelId="{90A68AC0-5E57-4FAB-80F8-79BADF048E5F}" type="presParOf" srcId="{D2CBC7B9-EA4E-414B-B8A5-0B0835DE6300}" destId="{F18548BB-86E1-4594-BE7B-CC271193D8C8}" srcOrd="11" destOrd="0" presId="urn:microsoft.com/office/officeart/2005/8/layout/default"/>
    <dgm:cxn modelId="{B7C78238-A31D-4832-9BD6-7846B63F1B0A}" type="presParOf" srcId="{D2CBC7B9-EA4E-414B-B8A5-0B0835DE6300}" destId="{CEF1D121-A1F1-4BF9-A9A0-A03D89BB9B5E}" srcOrd="12" destOrd="0" presId="urn:microsoft.com/office/officeart/2005/8/layout/default"/>
    <dgm:cxn modelId="{2E94A2A0-B4A7-47D2-820E-0916DEB310BB}" type="presParOf" srcId="{D2CBC7B9-EA4E-414B-B8A5-0B0835DE6300}" destId="{7D8DD8AD-CDBB-4AF9-8481-CB7EB8AB5337}" srcOrd="13" destOrd="0" presId="urn:microsoft.com/office/officeart/2005/8/layout/default"/>
    <dgm:cxn modelId="{2755729B-466A-4879-BD43-E62662F3FCD1}" type="presParOf" srcId="{D2CBC7B9-EA4E-414B-B8A5-0B0835DE6300}" destId="{7CDC9A9F-0262-490A-AB60-FB07C119BF7B}" srcOrd="14" destOrd="0" presId="urn:microsoft.com/office/officeart/2005/8/layout/default"/>
    <dgm:cxn modelId="{ED6A19CD-85C3-4EA4-89B0-6854923E6C11}" type="presParOf" srcId="{D2CBC7B9-EA4E-414B-B8A5-0B0835DE6300}" destId="{AB28E2A3-E9ED-48AD-875D-952F8E13C32F}" srcOrd="15" destOrd="0" presId="urn:microsoft.com/office/officeart/2005/8/layout/default"/>
    <dgm:cxn modelId="{C575ADAC-DEF7-4E32-98CC-BA191D0DAB35}" type="presParOf" srcId="{D2CBC7B9-EA4E-414B-B8A5-0B0835DE6300}" destId="{8417E937-EA43-4073-8B96-4E542462D0A3}" srcOrd="16" destOrd="0" presId="urn:microsoft.com/office/officeart/2005/8/layout/default"/>
    <dgm:cxn modelId="{425361FE-3056-4045-8885-3CBD1BF5F6C7}" type="presParOf" srcId="{D2CBC7B9-EA4E-414B-B8A5-0B0835DE6300}" destId="{E3434A14-150F-4B33-ACDF-5A584700679A}" srcOrd="17" destOrd="0" presId="urn:microsoft.com/office/officeart/2005/8/layout/default"/>
    <dgm:cxn modelId="{E518AD4F-58D6-4571-BDE3-7D074BA26187}" type="presParOf" srcId="{D2CBC7B9-EA4E-414B-B8A5-0B0835DE6300}" destId="{23CFFAE5-9A2D-4C24-A3F1-4162443EAE96}" srcOrd="18" destOrd="0" presId="urn:microsoft.com/office/officeart/2005/8/layout/default"/>
    <dgm:cxn modelId="{76E55B64-C7B3-495C-9D21-4DDFE374F0C0}" type="presParOf" srcId="{D2CBC7B9-EA4E-414B-B8A5-0B0835DE6300}" destId="{A8C95E3D-B810-4D9B-ADD0-E07696A2DFF4}" srcOrd="19" destOrd="0" presId="urn:microsoft.com/office/officeart/2005/8/layout/default"/>
    <dgm:cxn modelId="{0EF29F0F-84CF-436C-9D9C-23839AE9D23A}" type="presParOf" srcId="{D2CBC7B9-EA4E-414B-B8A5-0B0835DE6300}" destId="{763C4F4A-511A-4580-9349-A742954C74F7}" srcOrd="20" destOrd="0" presId="urn:microsoft.com/office/officeart/2005/8/layout/default"/>
    <dgm:cxn modelId="{A1790584-C014-47D0-9EC6-EB94D2451A96}" type="presParOf" srcId="{D2CBC7B9-EA4E-414B-B8A5-0B0835DE6300}" destId="{CB07ADE7-D771-43EC-844E-6D78B52BAD37}" srcOrd="21" destOrd="0" presId="urn:microsoft.com/office/officeart/2005/8/layout/default"/>
    <dgm:cxn modelId="{A79792C6-1ECE-4396-A698-25B9C3ED6CB3}" type="presParOf" srcId="{D2CBC7B9-EA4E-414B-B8A5-0B0835DE6300}" destId="{7FD64C98-9D56-470E-8977-DC435DAC4BE7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D898A4-6FCB-45CB-842B-02C672CBDABA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699E931-34AA-4E31-A33B-364164093418}">
      <dgm:prSet phldrT="[Tekst]"/>
      <dgm:spPr/>
      <dgm:t>
        <a:bodyPr/>
        <a:lstStyle/>
        <a:p>
          <a:pPr algn="ctr"/>
          <a:r>
            <a:rPr lang="pl-PL" b="1" dirty="0" smtClean="0">
              <a:solidFill>
                <a:srgbClr val="C00000"/>
              </a:solidFill>
              <a:latin typeface="Roboto Regular"/>
            </a:rPr>
            <a:t>16.II.2016 r.</a:t>
          </a:r>
          <a:r>
            <a:rPr lang="pl-PL" dirty="0" smtClean="0">
              <a:solidFill>
                <a:srgbClr val="C00000"/>
              </a:solidFill>
              <a:latin typeface="Roboto Regular"/>
            </a:rPr>
            <a:t>  </a:t>
          </a:r>
          <a:r>
            <a:rPr lang="pl-PL" dirty="0" smtClean="0">
              <a:latin typeface="Roboto Regular"/>
            </a:rPr>
            <a:t/>
          </a:r>
          <a:br>
            <a:rPr lang="pl-PL" dirty="0" smtClean="0">
              <a:latin typeface="Roboto Regular"/>
            </a:rPr>
          </a:br>
          <a:r>
            <a:rPr lang="pl-PL" i="1" dirty="0" smtClean="0">
              <a:latin typeface="Roboto Regular"/>
            </a:rPr>
            <a:t>Plan na rzecz Odpowiedzialnego Rozwoju</a:t>
          </a:r>
          <a:endParaRPr lang="pl-PL" i="1" dirty="0">
            <a:latin typeface="Roboto Regular"/>
          </a:endParaRPr>
        </a:p>
      </dgm:t>
    </dgm:pt>
    <dgm:pt modelId="{7DF3A7F2-9510-416E-AF22-1AACDC22AD10}" type="parTrans" cxnId="{EADBE7F6-3BEC-4C19-8F9A-50973820DD33}">
      <dgm:prSet/>
      <dgm:spPr/>
      <dgm:t>
        <a:bodyPr/>
        <a:lstStyle/>
        <a:p>
          <a:pPr algn="r"/>
          <a:endParaRPr lang="pl-PL"/>
        </a:p>
      </dgm:t>
    </dgm:pt>
    <dgm:pt modelId="{4D2DA7D3-15CE-483A-9948-B818ADBDB569}" type="sibTrans" cxnId="{EADBE7F6-3BEC-4C19-8F9A-50973820DD33}">
      <dgm:prSet/>
      <dgm:spPr/>
      <dgm:t>
        <a:bodyPr/>
        <a:lstStyle/>
        <a:p>
          <a:pPr algn="r"/>
          <a:endParaRPr lang="pl-PL"/>
        </a:p>
      </dgm:t>
    </dgm:pt>
    <dgm:pt modelId="{A1DA8E87-1228-462B-AA21-300E7F0655A9}">
      <dgm:prSet phldrT="[Tekst]"/>
      <dgm:spPr/>
      <dgm:t>
        <a:bodyPr/>
        <a:lstStyle/>
        <a:p>
          <a:pPr algn="ctr"/>
          <a:r>
            <a:rPr lang="pl-PL" b="1" dirty="0" smtClean="0">
              <a:solidFill>
                <a:srgbClr val="C00000"/>
              </a:solidFill>
              <a:latin typeface="Roboto Regular"/>
            </a:rPr>
            <a:t>11.V.2016 r</a:t>
          </a:r>
          <a:r>
            <a:rPr lang="pl-PL" dirty="0" smtClean="0">
              <a:solidFill>
                <a:srgbClr val="C00000"/>
              </a:solidFill>
              <a:latin typeface="Roboto Regular"/>
            </a:rPr>
            <a:t>.  </a:t>
          </a:r>
          <a:r>
            <a:rPr lang="pl-PL" i="1" dirty="0" smtClean="0">
              <a:latin typeface="Roboto Regular"/>
            </a:rPr>
            <a:t>Założenia Strategii na rzecz odpowiedzialnego Rozwoju</a:t>
          </a:r>
          <a:endParaRPr lang="pl-PL" i="1" dirty="0">
            <a:latin typeface="Roboto Regular"/>
          </a:endParaRPr>
        </a:p>
      </dgm:t>
    </dgm:pt>
    <dgm:pt modelId="{9BC33070-DD25-43E1-9717-74EC4A1F8786}" type="parTrans" cxnId="{EDE2CAA5-4309-4337-AF3E-E309E8D32376}">
      <dgm:prSet/>
      <dgm:spPr/>
      <dgm:t>
        <a:bodyPr/>
        <a:lstStyle/>
        <a:p>
          <a:pPr algn="r"/>
          <a:endParaRPr lang="pl-PL"/>
        </a:p>
      </dgm:t>
    </dgm:pt>
    <dgm:pt modelId="{BD884CA5-E6A4-440A-AAAA-8D6F78DEEFEF}" type="sibTrans" cxnId="{EDE2CAA5-4309-4337-AF3E-E309E8D32376}">
      <dgm:prSet/>
      <dgm:spPr/>
      <dgm:t>
        <a:bodyPr/>
        <a:lstStyle/>
        <a:p>
          <a:pPr algn="r"/>
          <a:endParaRPr lang="pl-PL"/>
        </a:p>
      </dgm:t>
    </dgm:pt>
    <dgm:pt modelId="{29181DEC-2D70-4D3B-940C-ED8FDD23EBB6}">
      <dgm:prSet phldrT="[Tekst]"/>
      <dgm:spPr/>
      <dgm:t>
        <a:bodyPr/>
        <a:lstStyle/>
        <a:p>
          <a:pPr algn="r"/>
          <a:endParaRPr lang="pl-PL" dirty="0"/>
        </a:p>
      </dgm:t>
    </dgm:pt>
    <dgm:pt modelId="{8C9F79DD-85BB-4725-9E52-42A6F7FDD46A}" type="parTrans" cxnId="{8FB0A391-9625-4DF9-AAF4-A136A409F0A0}">
      <dgm:prSet/>
      <dgm:spPr/>
      <dgm:t>
        <a:bodyPr/>
        <a:lstStyle/>
        <a:p>
          <a:pPr algn="r"/>
          <a:endParaRPr lang="pl-PL"/>
        </a:p>
      </dgm:t>
    </dgm:pt>
    <dgm:pt modelId="{678EA20F-B726-4CD9-BFEF-F1CE8AA4DB7A}" type="sibTrans" cxnId="{8FB0A391-9625-4DF9-AAF4-A136A409F0A0}">
      <dgm:prSet/>
      <dgm:spPr/>
      <dgm:t>
        <a:bodyPr/>
        <a:lstStyle/>
        <a:p>
          <a:pPr algn="r"/>
          <a:endParaRPr lang="pl-PL"/>
        </a:p>
      </dgm:t>
    </dgm:pt>
    <dgm:pt modelId="{98A95EBE-94C0-48C0-B1BF-6E920366603F}">
      <dgm:prSet phldrT="[Tekst]"/>
      <dgm:spPr>
        <a:ln w="73025">
          <a:solidFill>
            <a:schemeClr val="accent1">
              <a:alpha val="49000"/>
            </a:schemeClr>
          </a:solidFill>
          <a:prstDash val="sysDot"/>
        </a:ln>
      </dgm:spPr>
      <dgm:t>
        <a:bodyPr/>
        <a:lstStyle/>
        <a:p>
          <a:pPr algn="ctr"/>
          <a:r>
            <a:rPr lang="pl-PL" b="1" dirty="0" smtClean="0">
              <a:latin typeface="Roboto Regular"/>
            </a:rPr>
            <a:t> </a:t>
          </a:r>
          <a:r>
            <a:rPr lang="pl-PL" b="1" dirty="0" smtClean="0">
              <a:solidFill>
                <a:srgbClr val="00B050"/>
              </a:solidFill>
              <a:latin typeface="Roboto Regular"/>
            </a:rPr>
            <a:t>25.VII.2016 r.  </a:t>
          </a:r>
          <a:r>
            <a:rPr lang="pl-PL" dirty="0" smtClean="0">
              <a:latin typeface="Roboto Regular"/>
            </a:rPr>
            <a:t>prezentacja projektu Strategii na posiedzeniu Komitecie Koordynacyjny ds. Polityki Rozwoju </a:t>
          </a:r>
          <a:endParaRPr lang="pl-PL" dirty="0">
            <a:latin typeface="Roboto Regular"/>
          </a:endParaRPr>
        </a:p>
      </dgm:t>
    </dgm:pt>
    <dgm:pt modelId="{5FF4F337-4D99-4CF6-8D33-F524DA44A932}" type="parTrans" cxnId="{A9D48CB7-BC0B-42CE-8E1F-95312290B0C1}">
      <dgm:prSet/>
      <dgm:spPr/>
      <dgm:t>
        <a:bodyPr/>
        <a:lstStyle/>
        <a:p>
          <a:pPr algn="r"/>
          <a:endParaRPr lang="pl-PL"/>
        </a:p>
      </dgm:t>
    </dgm:pt>
    <dgm:pt modelId="{A09472EA-AA10-4C25-B9B2-8C15C5A489B1}" type="sibTrans" cxnId="{A9D48CB7-BC0B-42CE-8E1F-95312290B0C1}">
      <dgm:prSet/>
      <dgm:spPr/>
      <dgm:t>
        <a:bodyPr/>
        <a:lstStyle/>
        <a:p>
          <a:pPr algn="r"/>
          <a:endParaRPr lang="pl-PL"/>
        </a:p>
      </dgm:t>
    </dgm:pt>
    <dgm:pt modelId="{BE6A6822-EEFC-4CD8-88D6-75991A26B865}">
      <dgm:prSet phldrT="[Tekst]"/>
      <dgm:spPr/>
      <dgm:t>
        <a:bodyPr/>
        <a:lstStyle/>
        <a:p>
          <a:pPr algn="ctr"/>
          <a:r>
            <a:rPr lang="pl-PL" b="1" dirty="0" smtClean="0">
              <a:solidFill>
                <a:srgbClr val="334C8C"/>
              </a:solidFill>
              <a:latin typeface="Roboto Regular"/>
            </a:rPr>
            <a:t>Do IX.2016 r. </a:t>
          </a:r>
          <a:r>
            <a:rPr lang="pl-PL" dirty="0" smtClean="0">
              <a:solidFill>
                <a:srgbClr val="334C8C"/>
              </a:solidFill>
              <a:latin typeface="Roboto Regular"/>
            </a:rPr>
            <a:t> </a:t>
          </a:r>
          <a:r>
            <a:rPr lang="pl-PL" dirty="0" smtClean="0">
              <a:latin typeface="Roboto Regular"/>
            </a:rPr>
            <a:t>konsultacje projektu Strategii</a:t>
          </a:r>
          <a:endParaRPr lang="pl-PL" dirty="0">
            <a:latin typeface="Roboto Regular"/>
          </a:endParaRPr>
        </a:p>
      </dgm:t>
    </dgm:pt>
    <dgm:pt modelId="{C9CBE62A-4A40-481A-AF75-C09BA3E324C4}" type="parTrans" cxnId="{9EB521DB-1E99-481A-9398-3674EC9509CE}">
      <dgm:prSet/>
      <dgm:spPr/>
      <dgm:t>
        <a:bodyPr/>
        <a:lstStyle/>
        <a:p>
          <a:pPr algn="r"/>
          <a:endParaRPr lang="pl-PL"/>
        </a:p>
      </dgm:t>
    </dgm:pt>
    <dgm:pt modelId="{C4860166-0601-40BC-B2A2-693CE48DC1B6}" type="sibTrans" cxnId="{9EB521DB-1E99-481A-9398-3674EC9509CE}">
      <dgm:prSet/>
      <dgm:spPr/>
      <dgm:t>
        <a:bodyPr/>
        <a:lstStyle/>
        <a:p>
          <a:pPr algn="r"/>
          <a:endParaRPr lang="pl-PL"/>
        </a:p>
      </dgm:t>
    </dgm:pt>
    <dgm:pt modelId="{85F6E608-B6C1-4480-BFBE-A6C280F709DA}">
      <dgm:prSet phldrT="[Tekst]" custT="1"/>
      <dgm:spPr/>
      <dgm:t>
        <a:bodyPr/>
        <a:lstStyle/>
        <a:p>
          <a:pPr algn="ctr"/>
          <a:r>
            <a:rPr lang="pl-PL" sz="2800" b="1" dirty="0" smtClean="0">
              <a:solidFill>
                <a:srgbClr val="334C8C"/>
              </a:solidFill>
              <a:latin typeface="Roboto Regular"/>
            </a:rPr>
            <a:t>X.2016 r.</a:t>
          </a:r>
          <a:r>
            <a:rPr lang="pl-PL" sz="2800" dirty="0" smtClean="0">
              <a:solidFill>
                <a:srgbClr val="334C8C"/>
              </a:solidFill>
              <a:latin typeface="Roboto Regular"/>
            </a:rPr>
            <a:t> </a:t>
          </a:r>
          <a:r>
            <a:rPr lang="pl-PL" sz="2800" dirty="0" smtClean="0">
              <a:latin typeface="Roboto Regular"/>
            </a:rPr>
            <a:t>przyjęcie Strategii</a:t>
          </a:r>
          <a:endParaRPr lang="pl-PL" sz="2800" dirty="0">
            <a:latin typeface="Roboto Regular"/>
          </a:endParaRPr>
        </a:p>
      </dgm:t>
    </dgm:pt>
    <dgm:pt modelId="{CAA96C97-76C3-496A-8F53-2D9E3906F89A}" type="parTrans" cxnId="{973BD23A-269A-4223-8F1B-8CE5BCCEE0AB}">
      <dgm:prSet/>
      <dgm:spPr/>
      <dgm:t>
        <a:bodyPr/>
        <a:lstStyle/>
        <a:p>
          <a:pPr algn="r"/>
          <a:endParaRPr lang="pl-PL"/>
        </a:p>
      </dgm:t>
    </dgm:pt>
    <dgm:pt modelId="{F62301B1-0B5E-49A4-9C46-61BA5D12FD15}" type="sibTrans" cxnId="{973BD23A-269A-4223-8F1B-8CE5BCCEE0AB}">
      <dgm:prSet/>
      <dgm:spPr/>
      <dgm:t>
        <a:bodyPr/>
        <a:lstStyle/>
        <a:p>
          <a:pPr algn="r"/>
          <a:endParaRPr lang="pl-PL"/>
        </a:p>
      </dgm:t>
    </dgm:pt>
    <dgm:pt modelId="{AEEB7895-E43E-4562-B063-278DFBC6DE4A}" type="pres">
      <dgm:prSet presAssocID="{F9D898A4-6FCB-45CB-842B-02C672CBDABA}" presName="Name0" presStyleCnt="0">
        <dgm:presLayoutVars>
          <dgm:dir/>
        </dgm:presLayoutVars>
      </dgm:prSet>
      <dgm:spPr/>
      <dgm:t>
        <a:bodyPr/>
        <a:lstStyle/>
        <a:p>
          <a:endParaRPr lang="pl-PL"/>
        </a:p>
      </dgm:t>
    </dgm:pt>
    <dgm:pt modelId="{6FDF15B6-4551-4C61-AE04-A8FB52142AC1}" type="pres">
      <dgm:prSet presAssocID="{7699E931-34AA-4E31-A33B-364164093418}" presName="parComposite" presStyleCnt="0"/>
      <dgm:spPr/>
    </dgm:pt>
    <dgm:pt modelId="{AA188D3D-ADC1-4D45-B72D-8158C34D3A74}" type="pres">
      <dgm:prSet presAssocID="{7699E931-34AA-4E31-A33B-364164093418}" presName="parBigCircle" presStyleLbl="node0" presStyleIdx="0" presStyleCnt="2"/>
      <dgm:spPr>
        <a:solidFill>
          <a:srgbClr val="C00000"/>
        </a:solidFill>
      </dgm:spPr>
    </dgm:pt>
    <dgm:pt modelId="{0DFB455F-3B89-47B4-9B5B-741A6B0733D4}" type="pres">
      <dgm:prSet presAssocID="{7699E931-34AA-4E31-A33B-364164093418}" presName="parTx" presStyleLbl="revTx" presStyleIdx="0" presStyleCnt="10"/>
      <dgm:spPr/>
      <dgm:t>
        <a:bodyPr/>
        <a:lstStyle/>
        <a:p>
          <a:endParaRPr lang="pl-PL"/>
        </a:p>
      </dgm:t>
    </dgm:pt>
    <dgm:pt modelId="{824AD34A-E2E9-4EA2-B3EB-1E3794FA78E3}" type="pres">
      <dgm:prSet presAssocID="{7699E931-34AA-4E31-A33B-364164093418}" presName="bSpace" presStyleCnt="0"/>
      <dgm:spPr/>
    </dgm:pt>
    <dgm:pt modelId="{98291071-3F99-4814-985A-59504E203283}" type="pres">
      <dgm:prSet presAssocID="{7699E931-34AA-4E31-A33B-364164093418}" presName="parBackupNorm" presStyleCnt="0"/>
      <dgm:spPr/>
    </dgm:pt>
    <dgm:pt modelId="{BEF4C9B6-7083-4D86-B6CA-58C369B65752}" type="pres">
      <dgm:prSet presAssocID="{4D2DA7D3-15CE-483A-9948-B818ADBDB569}" presName="parSpace" presStyleCnt="0"/>
      <dgm:spPr/>
    </dgm:pt>
    <dgm:pt modelId="{C85F2840-0603-4687-B3C2-74AA21CD5269}" type="pres">
      <dgm:prSet presAssocID="{A1DA8E87-1228-462B-AA21-300E7F0655A9}" presName="desBackupLeftNorm" presStyleCnt="0"/>
      <dgm:spPr/>
    </dgm:pt>
    <dgm:pt modelId="{0EA36856-52FA-4E6A-AE91-6B0475C57922}" type="pres">
      <dgm:prSet presAssocID="{A1DA8E87-1228-462B-AA21-300E7F0655A9}" presName="desComposite" presStyleCnt="0"/>
      <dgm:spPr/>
    </dgm:pt>
    <dgm:pt modelId="{9CEF4653-3AD1-443D-986A-B85CD467B901}" type="pres">
      <dgm:prSet presAssocID="{A1DA8E87-1228-462B-AA21-300E7F0655A9}" presName="desCircle" presStyleLbl="node1" presStyleIdx="0" presStyleCnt="4"/>
      <dgm:spPr>
        <a:solidFill>
          <a:srgbClr val="C00000"/>
        </a:solidFill>
      </dgm:spPr>
    </dgm:pt>
    <dgm:pt modelId="{18C7D6C2-51A6-41E7-A859-61D2430448CC}" type="pres">
      <dgm:prSet presAssocID="{A1DA8E87-1228-462B-AA21-300E7F0655A9}" presName="chTx" presStyleLbl="revTx" presStyleIdx="1" presStyleCnt="10" custScaleX="113553" custLinFactNeighborX="6382" custLinFactNeighborY="13777"/>
      <dgm:spPr/>
      <dgm:t>
        <a:bodyPr/>
        <a:lstStyle/>
        <a:p>
          <a:endParaRPr lang="pl-PL"/>
        </a:p>
      </dgm:t>
    </dgm:pt>
    <dgm:pt modelId="{97745D3D-4B8F-44B8-9A6C-05130ED66BF8}" type="pres">
      <dgm:prSet presAssocID="{A1DA8E87-1228-462B-AA21-300E7F0655A9}" presName="desTx" presStyleLbl="revTx" presStyleIdx="2" presStyleCnt="10">
        <dgm:presLayoutVars>
          <dgm:bulletEnabled val="1"/>
        </dgm:presLayoutVars>
      </dgm:prSet>
      <dgm:spPr/>
    </dgm:pt>
    <dgm:pt modelId="{8493620F-1569-4A7B-AE38-15A326E138C0}" type="pres">
      <dgm:prSet presAssocID="{A1DA8E87-1228-462B-AA21-300E7F0655A9}" presName="desBackupRightNorm" presStyleCnt="0"/>
      <dgm:spPr/>
    </dgm:pt>
    <dgm:pt modelId="{93097A22-9648-4326-9C93-175379EBF6DF}" type="pres">
      <dgm:prSet presAssocID="{BD884CA5-E6A4-440A-AAAA-8D6F78DEEFEF}" presName="desSpace" presStyleCnt="0"/>
      <dgm:spPr/>
    </dgm:pt>
    <dgm:pt modelId="{2D6BD0EE-4FB7-46BC-85C7-2E2681C22A19}" type="pres">
      <dgm:prSet presAssocID="{29181DEC-2D70-4D3B-940C-ED8FDD23EBB6}" presName="desBackupLeftNorm" presStyleCnt="0"/>
      <dgm:spPr/>
    </dgm:pt>
    <dgm:pt modelId="{AE2F922F-384B-4BCE-9EAA-CC04EFDB3AF4}" type="pres">
      <dgm:prSet presAssocID="{29181DEC-2D70-4D3B-940C-ED8FDD23EBB6}" presName="desComposite" presStyleCnt="0"/>
      <dgm:spPr/>
    </dgm:pt>
    <dgm:pt modelId="{E106D24D-80D8-4A7D-8EEC-564FED2A3AB1}" type="pres">
      <dgm:prSet presAssocID="{29181DEC-2D70-4D3B-940C-ED8FDD23EBB6}" presName="desCircle" presStyleLbl="node1" presStyleIdx="1" presStyleCnt="4"/>
      <dgm:spPr>
        <a:solidFill>
          <a:srgbClr val="C00000"/>
        </a:solidFill>
      </dgm:spPr>
    </dgm:pt>
    <dgm:pt modelId="{604F1F01-3D5A-4594-9176-B6E682580A08}" type="pres">
      <dgm:prSet presAssocID="{29181DEC-2D70-4D3B-940C-ED8FDD23EBB6}" presName="chTx" presStyleLbl="revTx" presStyleIdx="3" presStyleCnt="10"/>
      <dgm:spPr/>
      <dgm:t>
        <a:bodyPr/>
        <a:lstStyle/>
        <a:p>
          <a:endParaRPr lang="pl-PL"/>
        </a:p>
      </dgm:t>
    </dgm:pt>
    <dgm:pt modelId="{8F2D8F4C-9709-405C-A32A-CE9CB3D2959E}" type="pres">
      <dgm:prSet presAssocID="{29181DEC-2D70-4D3B-940C-ED8FDD23EBB6}" presName="desTx" presStyleLbl="revTx" presStyleIdx="4" presStyleCnt="10">
        <dgm:presLayoutVars>
          <dgm:bulletEnabled val="1"/>
        </dgm:presLayoutVars>
      </dgm:prSet>
      <dgm:spPr/>
    </dgm:pt>
    <dgm:pt modelId="{898B12F7-56EB-4D4D-9828-CC8D954F7F22}" type="pres">
      <dgm:prSet presAssocID="{29181DEC-2D70-4D3B-940C-ED8FDD23EBB6}" presName="desBackupRightNorm" presStyleCnt="0"/>
      <dgm:spPr/>
    </dgm:pt>
    <dgm:pt modelId="{02A66BFE-5957-41DC-8D14-9133CA16CAE8}" type="pres">
      <dgm:prSet presAssocID="{678EA20F-B726-4CD9-BFEF-F1CE8AA4DB7A}" presName="desSpace" presStyleCnt="0"/>
      <dgm:spPr/>
    </dgm:pt>
    <dgm:pt modelId="{CA3FEF00-3E43-4934-B4D0-AB0315D974B3}" type="pres">
      <dgm:prSet presAssocID="{98A95EBE-94C0-48C0-B1BF-6E920366603F}" presName="parComposite" presStyleCnt="0"/>
      <dgm:spPr/>
    </dgm:pt>
    <dgm:pt modelId="{7287646D-8794-486B-9217-79683B51DBC9}" type="pres">
      <dgm:prSet presAssocID="{98A95EBE-94C0-48C0-B1BF-6E920366603F}" presName="parBigCircle" presStyleLbl="node0" presStyleIdx="1" presStyleCnt="2"/>
      <dgm:spPr>
        <a:solidFill>
          <a:srgbClr val="00B050"/>
        </a:solidFill>
      </dgm:spPr>
      <dgm:t>
        <a:bodyPr/>
        <a:lstStyle/>
        <a:p>
          <a:endParaRPr lang="pl-PL"/>
        </a:p>
      </dgm:t>
    </dgm:pt>
    <dgm:pt modelId="{EC170A3A-D486-4792-8CFB-CDD0BE02CA0F}" type="pres">
      <dgm:prSet presAssocID="{98A95EBE-94C0-48C0-B1BF-6E920366603F}" presName="parTx" presStyleLbl="revTx" presStyleIdx="5" presStyleCnt="10" custLinFactNeighborX="-6907" custLinFactNeighborY="-29538"/>
      <dgm:spPr/>
      <dgm:t>
        <a:bodyPr/>
        <a:lstStyle/>
        <a:p>
          <a:endParaRPr lang="pl-PL"/>
        </a:p>
      </dgm:t>
    </dgm:pt>
    <dgm:pt modelId="{B1E5449C-0141-45AD-90AD-DF8A92253BE6}" type="pres">
      <dgm:prSet presAssocID="{98A95EBE-94C0-48C0-B1BF-6E920366603F}" presName="bSpace" presStyleCnt="0"/>
      <dgm:spPr/>
    </dgm:pt>
    <dgm:pt modelId="{32BBA7BE-941A-4268-A4E4-14201DBD97D6}" type="pres">
      <dgm:prSet presAssocID="{98A95EBE-94C0-48C0-B1BF-6E920366603F}" presName="parBackupNorm" presStyleCnt="0"/>
      <dgm:spPr/>
    </dgm:pt>
    <dgm:pt modelId="{4344D3B3-6EB3-439D-969B-9EB04629AF0E}" type="pres">
      <dgm:prSet presAssocID="{A09472EA-AA10-4C25-B9B2-8C15C5A489B1}" presName="parSpace" presStyleCnt="0"/>
      <dgm:spPr/>
    </dgm:pt>
    <dgm:pt modelId="{FD814AAB-6632-45EE-8E58-505593DE3C1E}" type="pres">
      <dgm:prSet presAssocID="{BE6A6822-EEFC-4CD8-88D6-75991A26B865}" presName="desBackupLeftNorm" presStyleCnt="0"/>
      <dgm:spPr/>
    </dgm:pt>
    <dgm:pt modelId="{9B915352-08A6-4806-854A-D274269EA863}" type="pres">
      <dgm:prSet presAssocID="{BE6A6822-EEFC-4CD8-88D6-75991A26B865}" presName="desComposite" presStyleCnt="0"/>
      <dgm:spPr/>
    </dgm:pt>
    <dgm:pt modelId="{E2114D3E-1338-4CB0-9E7C-F3C0FBE52571}" type="pres">
      <dgm:prSet presAssocID="{BE6A6822-EEFC-4CD8-88D6-75991A26B865}" presName="desCircle" presStyleLbl="node1" presStyleIdx="2" presStyleCnt="4"/>
      <dgm:spPr/>
    </dgm:pt>
    <dgm:pt modelId="{6358CD2F-1A70-4A83-A011-5CA9BA115CD6}" type="pres">
      <dgm:prSet presAssocID="{BE6A6822-EEFC-4CD8-88D6-75991A26B865}" presName="chTx" presStyleLbl="revTx" presStyleIdx="6" presStyleCnt="10"/>
      <dgm:spPr/>
      <dgm:t>
        <a:bodyPr/>
        <a:lstStyle/>
        <a:p>
          <a:endParaRPr lang="pl-PL"/>
        </a:p>
      </dgm:t>
    </dgm:pt>
    <dgm:pt modelId="{999D0C25-79CA-49A0-B489-A5D5D0A296C1}" type="pres">
      <dgm:prSet presAssocID="{BE6A6822-EEFC-4CD8-88D6-75991A26B865}" presName="desTx" presStyleLbl="revTx" presStyleIdx="7" presStyleCnt="10">
        <dgm:presLayoutVars>
          <dgm:bulletEnabled val="1"/>
        </dgm:presLayoutVars>
      </dgm:prSet>
      <dgm:spPr/>
    </dgm:pt>
    <dgm:pt modelId="{C042EB11-2F7D-457C-BF21-18D81DD5569B}" type="pres">
      <dgm:prSet presAssocID="{BE6A6822-EEFC-4CD8-88D6-75991A26B865}" presName="desBackupRightNorm" presStyleCnt="0"/>
      <dgm:spPr/>
    </dgm:pt>
    <dgm:pt modelId="{BE41A6BB-40E2-4887-9377-4C0536505FFF}" type="pres">
      <dgm:prSet presAssocID="{C4860166-0601-40BC-B2A2-693CE48DC1B6}" presName="desSpace" presStyleCnt="0"/>
      <dgm:spPr/>
    </dgm:pt>
    <dgm:pt modelId="{3A342F30-CB2F-4854-88DA-BE56CEBF3522}" type="pres">
      <dgm:prSet presAssocID="{85F6E608-B6C1-4480-BFBE-A6C280F709DA}" presName="desBackupLeftNorm" presStyleCnt="0"/>
      <dgm:spPr/>
    </dgm:pt>
    <dgm:pt modelId="{50F4B80E-6852-44A1-82CF-965B6803ED45}" type="pres">
      <dgm:prSet presAssocID="{85F6E608-B6C1-4480-BFBE-A6C280F709DA}" presName="desComposite" presStyleCnt="0"/>
      <dgm:spPr/>
    </dgm:pt>
    <dgm:pt modelId="{8FBBACF9-48F6-448F-81E7-94FDB3DD1079}" type="pres">
      <dgm:prSet presAssocID="{85F6E608-B6C1-4480-BFBE-A6C280F709DA}" presName="desCircle" presStyleLbl="node1" presStyleIdx="3" presStyleCnt="4" custScaleX="212105" custScaleY="188234" custLinFactNeighborX="47469" custLinFactNeighborY="-431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82964BE-7CA7-4D03-B312-DCB31274F0BA}" type="pres">
      <dgm:prSet presAssocID="{85F6E608-B6C1-4480-BFBE-A6C280F709DA}" presName="chTx" presStyleLbl="revTx" presStyleIdx="8" presStyleCnt="10" custLinFactY="-36124" custLinFactNeighborX="67453" custLinFactNeighborY="-100000"/>
      <dgm:spPr/>
      <dgm:t>
        <a:bodyPr/>
        <a:lstStyle/>
        <a:p>
          <a:endParaRPr lang="pl-PL"/>
        </a:p>
      </dgm:t>
    </dgm:pt>
    <dgm:pt modelId="{C06E7238-25EB-4381-85F5-AF091DCBCF3B}" type="pres">
      <dgm:prSet presAssocID="{85F6E608-B6C1-4480-BFBE-A6C280F709DA}" presName="desTx" presStyleLbl="revTx" presStyleIdx="9" presStyleCnt="10">
        <dgm:presLayoutVars>
          <dgm:bulletEnabled val="1"/>
        </dgm:presLayoutVars>
      </dgm:prSet>
      <dgm:spPr/>
    </dgm:pt>
    <dgm:pt modelId="{27386E14-0BAD-473C-8427-7FA480442CCD}" type="pres">
      <dgm:prSet presAssocID="{85F6E608-B6C1-4480-BFBE-A6C280F709DA}" presName="desBackupRightNorm" presStyleCnt="0"/>
      <dgm:spPr/>
    </dgm:pt>
    <dgm:pt modelId="{B683DDA6-A676-4858-AD4D-D3CA8924268D}" type="pres">
      <dgm:prSet presAssocID="{F62301B1-0B5E-49A4-9C46-61BA5D12FD15}" presName="desSpace" presStyleCnt="0"/>
      <dgm:spPr/>
    </dgm:pt>
  </dgm:ptLst>
  <dgm:cxnLst>
    <dgm:cxn modelId="{FD097786-BD02-4A86-AA49-1AFEF7B6178D}" type="presOf" srcId="{7699E931-34AA-4E31-A33B-364164093418}" destId="{0DFB455F-3B89-47B4-9B5B-741A6B0733D4}" srcOrd="0" destOrd="0" presId="urn:microsoft.com/office/officeart/2008/layout/CircleAccentTimeline"/>
    <dgm:cxn modelId="{8FB0A391-9625-4DF9-AAF4-A136A409F0A0}" srcId="{7699E931-34AA-4E31-A33B-364164093418}" destId="{29181DEC-2D70-4D3B-940C-ED8FDD23EBB6}" srcOrd="1" destOrd="0" parTransId="{8C9F79DD-85BB-4725-9E52-42A6F7FDD46A}" sibTransId="{678EA20F-B726-4CD9-BFEF-F1CE8AA4DB7A}"/>
    <dgm:cxn modelId="{0F403A52-F3EE-4F6F-9976-2881834BC7F9}" type="presOf" srcId="{BE6A6822-EEFC-4CD8-88D6-75991A26B865}" destId="{6358CD2F-1A70-4A83-A011-5CA9BA115CD6}" srcOrd="0" destOrd="0" presId="urn:microsoft.com/office/officeart/2008/layout/CircleAccentTimeline"/>
    <dgm:cxn modelId="{A9D48CB7-BC0B-42CE-8E1F-95312290B0C1}" srcId="{F9D898A4-6FCB-45CB-842B-02C672CBDABA}" destId="{98A95EBE-94C0-48C0-B1BF-6E920366603F}" srcOrd="1" destOrd="0" parTransId="{5FF4F337-4D99-4CF6-8D33-F524DA44A932}" sibTransId="{A09472EA-AA10-4C25-B9B2-8C15C5A489B1}"/>
    <dgm:cxn modelId="{179C677B-6F09-4C37-9465-9D63047AAE27}" type="presOf" srcId="{F9D898A4-6FCB-45CB-842B-02C672CBDABA}" destId="{AEEB7895-E43E-4562-B063-278DFBC6DE4A}" srcOrd="0" destOrd="0" presId="urn:microsoft.com/office/officeart/2008/layout/CircleAccentTimeline"/>
    <dgm:cxn modelId="{50A4826D-64FE-4A1C-8259-B0DDA378C20D}" type="presOf" srcId="{98A95EBE-94C0-48C0-B1BF-6E920366603F}" destId="{EC170A3A-D486-4792-8CFB-CDD0BE02CA0F}" srcOrd="0" destOrd="0" presId="urn:microsoft.com/office/officeart/2008/layout/CircleAccentTimeline"/>
    <dgm:cxn modelId="{B2A93542-08B0-4AD0-8788-E04B15CB4A22}" type="presOf" srcId="{A1DA8E87-1228-462B-AA21-300E7F0655A9}" destId="{18C7D6C2-51A6-41E7-A859-61D2430448CC}" srcOrd="0" destOrd="0" presId="urn:microsoft.com/office/officeart/2008/layout/CircleAccentTimeline"/>
    <dgm:cxn modelId="{9DC60096-38F5-4F29-9177-4F156B9B8AA5}" type="presOf" srcId="{85F6E608-B6C1-4480-BFBE-A6C280F709DA}" destId="{C82964BE-7CA7-4D03-B312-DCB31274F0BA}" srcOrd="0" destOrd="0" presId="urn:microsoft.com/office/officeart/2008/layout/CircleAccentTimeline"/>
    <dgm:cxn modelId="{EADBE7F6-3BEC-4C19-8F9A-50973820DD33}" srcId="{F9D898A4-6FCB-45CB-842B-02C672CBDABA}" destId="{7699E931-34AA-4E31-A33B-364164093418}" srcOrd="0" destOrd="0" parTransId="{7DF3A7F2-9510-416E-AF22-1AACDC22AD10}" sibTransId="{4D2DA7D3-15CE-483A-9948-B818ADBDB569}"/>
    <dgm:cxn modelId="{9EB521DB-1E99-481A-9398-3674EC9509CE}" srcId="{98A95EBE-94C0-48C0-B1BF-6E920366603F}" destId="{BE6A6822-EEFC-4CD8-88D6-75991A26B865}" srcOrd="0" destOrd="0" parTransId="{C9CBE62A-4A40-481A-AF75-C09BA3E324C4}" sibTransId="{C4860166-0601-40BC-B2A2-693CE48DC1B6}"/>
    <dgm:cxn modelId="{EDE2CAA5-4309-4337-AF3E-E309E8D32376}" srcId="{7699E931-34AA-4E31-A33B-364164093418}" destId="{A1DA8E87-1228-462B-AA21-300E7F0655A9}" srcOrd="0" destOrd="0" parTransId="{9BC33070-DD25-43E1-9717-74EC4A1F8786}" sibTransId="{BD884CA5-E6A4-440A-AAAA-8D6F78DEEFEF}"/>
    <dgm:cxn modelId="{973BD23A-269A-4223-8F1B-8CE5BCCEE0AB}" srcId="{98A95EBE-94C0-48C0-B1BF-6E920366603F}" destId="{85F6E608-B6C1-4480-BFBE-A6C280F709DA}" srcOrd="1" destOrd="0" parTransId="{CAA96C97-76C3-496A-8F53-2D9E3906F89A}" sibTransId="{F62301B1-0B5E-49A4-9C46-61BA5D12FD15}"/>
    <dgm:cxn modelId="{75AAFE14-2E5E-45C3-8C57-546400FEC807}" type="presOf" srcId="{29181DEC-2D70-4D3B-940C-ED8FDD23EBB6}" destId="{604F1F01-3D5A-4594-9176-B6E682580A08}" srcOrd="0" destOrd="0" presId="urn:microsoft.com/office/officeart/2008/layout/CircleAccentTimeline"/>
    <dgm:cxn modelId="{6C024371-2F08-4FE8-AA1B-EAD7346869B8}" type="presParOf" srcId="{AEEB7895-E43E-4562-B063-278DFBC6DE4A}" destId="{6FDF15B6-4551-4C61-AE04-A8FB52142AC1}" srcOrd="0" destOrd="0" presId="urn:microsoft.com/office/officeart/2008/layout/CircleAccentTimeline"/>
    <dgm:cxn modelId="{AE45D3A3-91FE-4699-8A71-796436519496}" type="presParOf" srcId="{6FDF15B6-4551-4C61-AE04-A8FB52142AC1}" destId="{AA188D3D-ADC1-4D45-B72D-8158C34D3A74}" srcOrd="0" destOrd="0" presId="urn:microsoft.com/office/officeart/2008/layout/CircleAccentTimeline"/>
    <dgm:cxn modelId="{9D734A14-205A-4AFE-98A0-FE19707F0A2C}" type="presParOf" srcId="{6FDF15B6-4551-4C61-AE04-A8FB52142AC1}" destId="{0DFB455F-3B89-47B4-9B5B-741A6B0733D4}" srcOrd="1" destOrd="0" presId="urn:microsoft.com/office/officeart/2008/layout/CircleAccentTimeline"/>
    <dgm:cxn modelId="{D0562C1D-51E4-49DC-8BAC-A133F9BF76DE}" type="presParOf" srcId="{6FDF15B6-4551-4C61-AE04-A8FB52142AC1}" destId="{824AD34A-E2E9-4EA2-B3EB-1E3794FA78E3}" srcOrd="2" destOrd="0" presId="urn:microsoft.com/office/officeart/2008/layout/CircleAccentTimeline"/>
    <dgm:cxn modelId="{5D65A011-57FB-4CB7-9E5A-B20BF337A8BD}" type="presParOf" srcId="{AEEB7895-E43E-4562-B063-278DFBC6DE4A}" destId="{98291071-3F99-4814-985A-59504E203283}" srcOrd="1" destOrd="0" presId="urn:microsoft.com/office/officeart/2008/layout/CircleAccentTimeline"/>
    <dgm:cxn modelId="{64C9A951-5A79-4204-8A5E-829203AF479E}" type="presParOf" srcId="{AEEB7895-E43E-4562-B063-278DFBC6DE4A}" destId="{BEF4C9B6-7083-4D86-B6CA-58C369B65752}" srcOrd="2" destOrd="0" presId="urn:microsoft.com/office/officeart/2008/layout/CircleAccentTimeline"/>
    <dgm:cxn modelId="{729985EA-2A1C-4FA0-A3D0-E20177B7262E}" type="presParOf" srcId="{AEEB7895-E43E-4562-B063-278DFBC6DE4A}" destId="{C85F2840-0603-4687-B3C2-74AA21CD5269}" srcOrd="3" destOrd="0" presId="urn:microsoft.com/office/officeart/2008/layout/CircleAccentTimeline"/>
    <dgm:cxn modelId="{DB6F4BF6-6654-4F71-930C-7F53C27D4840}" type="presParOf" srcId="{AEEB7895-E43E-4562-B063-278DFBC6DE4A}" destId="{0EA36856-52FA-4E6A-AE91-6B0475C57922}" srcOrd="4" destOrd="0" presId="urn:microsoft.com/office/officeart/2008/layout/CircleAccentTimeline"/>
    <dgm:cxn modelId="{8829FC8C-518A-45E4-AAC6-51CE8AD7944A}" type="presParOf" srcId="{0EA36856-52FA-4E6A-AE91-6B0475C57922}" destId="{9CEF4653-3AD1-443D-986A-B85CD467B901}" srcOrd="0" destOrd="0" presId="urn:microsoft.com/office/officeart/2008/layout/CircleAccentTimeline"/>
    <dgm:cxn modelId="{48776DEC-4F10-4062-ADD8-9DD8D539E4AD}" type="presParOf" srcId="{0EA36856-52FA-4E6A-AE91-6B0475C57922}" destId="{18C7D6C2-51A6-41E7-A859-61D2430448CC}" srcOrd="1" destOrd="0" presId="urn:microsoft.com/office/officeart/2008/layout/CircleAccentTimeline"/>
    <dgm:cxn modelId="{810EE7A6-77EE-4D48-9325-EA5ED73B5981}" type="presParOf" srcId="{0EA36856-52FA-4E6A-AE91-6B0475C57922}" destId="{97745D3D-4B8F-44B8-9A6C-05130ED66BF8}" srcOrd="2" destOrd="0" presId="urn:microsoft.com/office/officeart/2008/layout/CircleAccentTimeline"/>
    <dgm:cxn modelId="{18C29F92-3810-4EB8-A323-D23E6F99A6DB}" type="presParOf" srcId="{AEEB7895-E43E-4562-B063-278DFBC6DE4A}" destId="{8493620F-1569-4A7B-AE38-15A326E138C0}" srcOrd="5" destOrd="0" presId="urn:microsoft.com/office/officeart/2008/layout/CircleAccentTimeline"/>
    <dgm:cxn modelId="{41C22E3E-4121-437B-BC65-13194642F6C4}" type="presParOf" srcId="{AEEB7895-E43E-4562-B063-278DFBC6DE4A}" destId="{93097A22-9648-4326-9C93-175379EBF6DF}" srcOrd="6" destOrd="0" presId="urn:microsoft.com/office/officeart/2008/layout/CircleAccentTimeline"/>
    <dgm:cxn modelId="{29B5FF5E-8859-4553-8F1F-B4CE466FB64B}" type="presParOf" srcId="{AEEB7895-E43E-4562-B063-278DFBC6DE4A}" destId="{2D6BD0EE-4FB7-46BC-85C7-2E2681C22A19}" srcOrd="7" destOrd="0" presId="urn:microsoft.com/office/officeart/2008/layout/CircleAccentTimeline"/>
    <dgm:cxn modelId="{2891974B-5F1F-4532-A8F8-F24A9CC66227}" type="presParOf" srcId="{AEEB7895-E43E-4562-B063-278DFBC6DE4A}" destId="{AE2F922F-384B-4BCE-9EAA-CC04EFDB3AF4}" srcOrd="8" destOrd="0" presId="urn:microsoft.com/office/officeart/2008/layout/CircleAccentTimeline"/>
    <dgm:cxn modelId="{D9E904E8-1DA0-4DF4-900F-EA6DA028D38D}" type="presParOf" srcId="{AE2F922F-384B-4BCE-9EAA-CC04EFDB3AF4}" destId="{E106D24D-80D8-4A7D-8EEC-564FED2A3AB1}" srcOrd="0" destOrd="0" presId="urn:microsoft.com/office/officeart/2008/layout/CircleAccentTimeline"/>
    <dgm:cxn modelId="{255E9AE2-1049-4BD7-AECA-889FD1CAB007}" type="presParOf" srcId="{AE2F922F-384B-4BCE-9EAA-CC04EFDB3AF4}" destId="{604F1F01-3D5A-4594-9176-B6E682580A08}" srcOrd="1" destOrd="0" presId="urn:microsoft.com/office/officeart/2008/layout/CircleAccentTimeline"/>
    <dgm:cxn modelId="{42A3C6F0-E369-4B7C-8566-10073ABA9B3A}" type="presParOf" srcId="{AE2F922F-384B-4BCE-9EAA-CC04EFDB3AF4}" destId="{8F2D8F4C-9709-405C-A32A-CE9CB3D2959E}" srcOrd="2" destOrd="0" presId="urn:microsoft.com/office/officeart/2008/layout/CircleAccentTimeline"/>
    <dgm:cxn modelId="{28300FF2-0CCB-4272-98E7-B23CC88DBB0B}" type="presParOf" srcId="{AEEB7895-E43E-4562-B063-278DFBC6DE4A}" destId="{898B12F7-56EB-4D4D-9828-CC8D954F7F22}" srcOrd="9" destOrd="0" presId="urn:microsoft.com/office/officeart/2008/layout/CircleAccentTimeline"/>
    <dgm:cxn modelId="{7791A0D7-06B7-43F7-85AB-EB9218D2537A}" type="presParOf" srcId="{AEEB7895-E43E-4562-B063-278DFBC6DE4A}" destId="{02A66BFE-5957-41DC-8D14-9133CA16CAE8}" srcOrd="10" destOrd="0" presId="urn:microsoft.com/office/officeart/2008/layout/CircleAccentTimeline"/>
    <dgm:cxn modelId="{70271E21-E35D-4B65-B70F-B9131104F37C}" type="presParOf" srcId="{AEEB7895-E43E-4562-B063-278DFBC6DE4A}" destId="{CA3FEF00-3E43-4934-B4D0-AB0315D974B3}" srcOrd="11" destOrd="0" presId="urn:microsoft.com/office/officeart/2008/layout/CircleAccentTimeline"/>
    <dgm:cxn modelId="{0648C350-9238-4887-9CB1-7072A8FE0D71}" type="presParOf" srcId="{CA3FEF00-3E43-4934-B4D0-AB0315D974B3}" destId="{7287646D-8794-486B-9217-79683B51DBC9}" srcOrd="0" destOrd="0" presId="urn:microsoft.com/office/officeart/2008/layout/CircleAccentTimeline"/>
    <dgm:cxn modelId="{331327ED-1721-4718-AD5F-2A22018760EF}" type="presParOf" srcId="{CA3FEF00-3E43-4934-B4D0-AB0315D974B3}" destId="{EC170A3A-D486-4792-8CFB-CDD0BE02CA0F}" srcOrd="1" destOrd="0" presId="urn:microsoft.com/office/officeart/2008/layout/CircleAccentTimeline"/>
    <dgm:cxn modelId="{236A8DD3-E361-447E-88A2-1A1D6F38F3CC}" type="presParOf" srcId="{CA3FEF00-3E43-4934-B4D0-AB0315D974B3}" destId="{B1E5449C-0141-45AD-90AD-DF8A92253BE6}" srcOrd="2" destOrd="0" presId="urn:microsoft.com/office/officeart/2008/layout/CircleAccentTimeline"/>
    <dgm:cxn modelId="{5AFE0DDB-7F29-4AE1-AB82-13559B7EE7C6}" type="presParOf" srcId="{AEEB7895-E43E-4562-B063-278DFBC6DE4A}" destId="{32BBA7BE-941A-4268-A4E4-14201DBD97D6}" srcOrd="12" destOrd="0" presId="urn:microsoft.com/office/officeart/2008/layout/CircleAccentTimeline"/>
    <dgm:cxn modelId="{707859B7-51A5-4C28-A56A-B7306FA0B333}" type="presParOf" srcId="{AEEB7895-E43E-4562-B063-278DFBC6DE4A}" destId="{4344D3B3-6EB3-439D-969B-9EB04629AF0E}" srcOrd="13" destOrd="0" presId="urn:microsoft.com/office/officeart/2008/layout/CircleAccentTimeline"/>
    <dgm:cxn modelId="{D740EB08-DA6E-40D9-8810-CBC17991768B}" type="presParOf" srcId="{AEEB7895-E43E-4562-B063-278DFBC6DE4A}" destId="{FD814AAB-6632-45EE-8E58-505593DE3C1E}" srcOrd="14" destOrd="0" presId="urn:microsoft.com/office/officeart/2008/layout/CircleAccentTimeline"/>
    <dgm:cxn modelId="{99942B27-BFD8-4718-96FD-5BC5D198EA6C}" type="presParOf" srcId="{AEEB7895-E43E-4562-B063-278DFBC6DE4A}" destId="{9B915352-08A6-4806-854A-D274269EA863}" srcOrd="15" destOrd="0" presId="urn:microsoft.com/office/officeart/2008/layout/CircleAccentTimeline"/>
    <dgm:cxn modelId="{F0AF8075-C223-43BD-9DF7-04285F950998}" type="presParOf" srcId="{9B915352-08A6-4806-854A-D274269EA863}" destId="{E2114D3E-1338-4CB0-9E7C-F3C0FBE52571}" srcOrd="0" destOrd="0" presId="urn:microsoft.com/office/officeart/2008/layout/CircleAccentTimeline"/>
    <dgm:cxn modelId="{45409D78-EDC1-418E-B554-5B08FAA665ED}" type="presParOf" srcId="{9B915352-08A6-4806-854A-D274269EA863}" destId="{6358CD2F-1A70-4A83-A011-5CA9BA115CD6}" srcOrd="1" destOrd="0" presId="urn:microsoft.com/office/officeart/2008/layout/CircleAccentTimeline"/>
    <dgm:cxn modelId="{3C57A30B-B35C-4989-8D55-00C92A542D9F}" type="presParOf" srcId="{9B915352-08A6-4806-854A-D274269EA863}" destId="{999D0C25-79CA-49A0-B489-A5D5D0A296C1}" srcOrd="2" destOrd="0" presId="urn:microsoft.com/office/officeart/2008/layout/CircleAccentTimeline"/>
    <dgm:cxn modelId="{4AB3B8ED-7837-4686-AA83-AC220CE979B8}" type="presParOf" srcId="{AEEB7895-E43E-4562-B063-278DFBC6DE4A}" destId="{C042EB11-2F7D-457C-BF21-18D81DD5569B}" srcOrd="16" destOrd="0" presId="urn:microsoft.com/office/officeart/2008/layout/CircleAccentTimeline"/>
    <dgm:cxn modelId="{E3162DA1-F745-4D3E-BBC5-F37F9D28C36F}" type="presParOf" srcId="{AEEB7895-E43E-4562-B063-278DFBC6DE4A}" destId="{BE41A6BB-40E2-4887-9377-4C0536505FFF}" srcOrd="17" destOrd="0" presId="urn:microsoft.com/office/officeart/2008/layout/CircleAccentTimeline"/>
    <dgm:cxn modelId="{C21AC73A-91C2-4271-B020-78450CF8D94C}" type="presParOf" srcId="{AEEB7895-E43E-4562-B063-278DFBC6DE4A}" destId="{3A342F30-CB2F-4854-88DA-BE56CEBF3522}" srcOrd="18" destOrd="0" presId="urn:microsoft.com/office/officeart/2008/layout/CircleAccentTimeline"/>
    <dgm:cxn modelId="{5B73F4A1-5FE6-4F0E-B5FE-08E586E33A2A}" type="presParOf" srcId="{AEEB7895-E43E-4562-B063-278DFBC6DE4A}" destId="{50F4B80E-6852-44A1-82CF-965B6803ED45}" srcOrd="19" destOrd="0" presId="urn:microsoft.com/office/officeart/2008/layout/CircleAccentTimeline"/>
    <dgm:cxn modelId="{859E9F7B-B113-40AE-AB69-95283A3C5FC7}" type="presParOf" srcId="{50F4B80E-6852-44A1-82CF-965B6803ED45}" destId="{8FBBACF9-48F6-448F-81E7-94FDB3DD1079}" srcOrd="0" destOrd="0" presId="urn:microsoft.com/office/officeart/2008/layout/CircleAccentTimeline"/>
    <dgm:cxn modelId="{81292FBC-524A-4B28-B1FC-F6FD6EAB1A4E}" type="presParOf" srcId="{50F4B80E-6852-44A1-82CF-965B6803ED45}" destId="{C82964BE-7CA7-4D03-B312-DCB31274F0BA}" srcOrd="1" destOrd="0" presId="urn:microsoft.com/office/officeart/2008/layout/CircleAccentTimeline"/>
    <dgm:cxn modelId="{5909EA1E-DCA0-4B54-AB54-DFCEF334C926}" type="presParOf" srcId="{50F4B80E-6852-44A1-82CF-965B6803ED45}" destId="{C06E7238-25EB-4381-85F5-AF091DCBCF3B}" srcOrd="2" destOrd="0" presId="urn:microsoft.com/office/officeart/2008/layout/CircleAccentTimeline"/>
    <dgm:cxn modelId="{28AB5712-54FA-4EE9-B64A-201817B504AF}" type="presParOf" srcId="{AEEB7895-E43E-4562-B063-278DFBC6DE4A}" destId="{27386E14-0BAD-473C-8427-7FA480442CCD}" srcOrd="20" destOrd="0" presId="urn:microsoft.com/office/officeart/2008/layout/CircleAccentTimeline"/>
    <dgm:cxn modelId="{E8155E61-919C-4BA6-AB55-69BA01D034D8}" type="presParOf" srcId="{AEEB7895-E43E-4562-B063-278DFBC6DE4A}" destId="{B683DDA6-A676-4858-AD4D-D3CA8924268D}" srcOrd="2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0D48FD-346B-415E-A369-7E8B08E8EE3C}" type="doc">
      <dgm:prSet loTypeId="urn:microsoft.com/office/officeart/2005/8/layout/defaul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549B9CB9-508C-419B-9439-8EB11B90A074}">
      <dgm:prSet phldrT="[Tekst]"/>
      <dgm:spPr/>
      <dgm:t>
        <a:bodyPr/>
        <a:lstStyle/>
        <a:p>
          <a:r>
            <a:rPr lang="pl-PL" cap="small" dirty="0" smtClean="0"/>
            <a:t>środki transportu zbiorowego </a:t>
          </a:r>
          <a:br>
            <a:rPr lang="pl-PL" cap="small" dirty="0" smtClean="0"/>
          </a:br>
          <a:r>
            <a:rPr lang="pl-PL" cap="small" dirty="0" smtClean="0"/>
            <a:t>(np. </a:t>
          </a:r>
          <a:r>
            <a:rPr lang="pl-PL" cap="small" dirty="0" err="1" smtClean="0"/>
            <a:t>elektromobilność</a:t>
          </a:r>
          <a:r>
            <a:rPr lang="pl-PL" cap="small" dirty="0" smtClean="0"/>
            <a:t>, e-</a:t>
          </a:r>
          <a:r>
            <a:rPr lang="pl-PL" cap="small" dirty="0" err="1" smtClean="0"/>
            <a:t>bus</a:t>
          </a:r>
          <a:r>
            <a:rPr lang="pl-PL" cap="small" dirty="0" smtClean="0"/>
            <a:t>, innowacyjne typy statków) </a:t>
          </a:r>
          <a:endParaRPr lang="pl-PL" cap="small" baseline="0" dirty="0"/>
        </a:p>
      </dgm:t>
    </dgm:pt>
    <dgm:pt modelId="{5A34F8E2-B13F-4D3B-9E1B-C13C1D656195}" type="parTrans" cxnId="{74544D30-A4B8-4637-989A-FDBBEC523473}">
      <dgm:prSet/>
      <dgm:spPr/>
      <dgm:t>
        <a:bodyPr/>
        <a:lstStyle/>
        <a:p>
          <a:endParaRPr lang="pl-PL"/>
        </a:p>
      </dgm:t>
    </dgm:pt>
    <dgm:pt modelId="{5D641914-745D-470E-AA45-98B74F686476}" type="sibTrans" cxnId="{74544D30-A4B8-4637-989A-FDBBEC523473}">
      <dgm:prSet/>
      <dgm:spPr/>
      <dgm:t>
        <a:bodyPr/>
        <a:lstStyle/>
        <a:p>
          <a:endParaRPr lang="pl-PL"/>
        </a:p>
      </dgm:t>
    </dgm:pt>
    <dgm:pt modelId="{17358940-66F7-478C-8F62-DDCE33A4039A}">
      <dgm:prSet phldrT="[Tekst]"/>
      <dgm:spPr/>
      <dgm:t>
        <a:bodyPr/>
        <a:lstStyle/>
        <a:p>
          <a:r>
            <a:rPr lang="pl-PL" cap="small" dirty="0" smtClean="0"/>
            <a:t>elektronika profesjonalna </a:t>
          </a:r>
          <a:r>
            <a:rPr lang="pl-PL" cap="small" baseline="0" dirty="0" smtClean="0"/>
            <a:t>	</a:t>
          </a:r>
          <a:endParaRPr lang="pl-PL" cap="small" baseline="0" dirty="0"/>
        </a:p>
      </dgm:t>
    </dgm:pt>
    <dgm:pt modelId="{3647FB34-B0E5-4FD4-AF56-72AE38CA940A}" type="parTrans" cxnId="{EDFA3A93-DDB4-49C7-A2BB-BBE0A8425AEF}">
      <dgm:prSet/>
      <dgm:spPr/>
      <dgm:t>
        <a:bodyPr/>
        <a:lstStyle/>
        <a:p>
          <a:endParaRPr lang="pl-PL"/>
        </a:p>
      </dgm:t>
    </dgm:pt>
    <dgm:pt modelId="{827A3BBA-2BA3-4DFD-867E-0A287A151C7A}" type="sibTrans" cxnId="{EDFA3A93-DDB4-49C7-A2BB-BBE0A8425AEF}">
      <dgm:prSet/>
      <dgm:spPr/>
      <dgm:t>
        <a:bodyPr/>
        <a:lstStyle/>
        <a:p>
          <a:endParaRPr lang="pl-PL"/>
        </a:p>
      </dgm:t>
    </dgm:pt>
    <dgm:pt modelId="{30F90EFA-DAC5-4935-9433-983DBF243DB7}">
      <dgm:prSet phldrT="[Tekst]"/>
      <dgm:spPr/>
      <dgm:t>
        <a:bodyPr/>
        <a:lstStyle/>
        <a:p>
          <a:r>
            <a:rPr lang="pl-PL" cap="small" dirty="0" smtClean="0"/>
            <a:t>ICT (w tym gry komputerowe) </a:t>
          </a:r>
          <a:endParaRPr lang="pl-PL" cap="small" baseline="0" dirty="0"/>
        </a:p>
      </dgm:t>
    </dgm:pt>
    <dgm:pt modelId="{C1ED5E82-FAF7-424B-923D-F311D884FB9B}" type="parTrans" cxnId="{66A188D2-A2B5-450D-A65A-CDF76C7DC93D}">
      <dgm:prSet/>
      <dgm:spPr/>
      <dgm:t>
        <a:bodyPr/>
        <a:lstStyle/>
        <a:p>
          <a:endParaRPr lang="pl-PL"/>
        </a:p>
      </dgm:t>
    </dgm:pt>
    <dgm:pt modelId="{7E1CC386-03D7-4524-BF44-9E8E79534906}" type="sibTrans" cxnId="{66A188D2-A2B5-450D-A65A-CDF76C7DC93D}">
      <dgm:prSet/>
      <dgm:spPr/>
      <dgm:t>
        <a:bodyPr/>
        <a:lstStyle/>
        <a:p>
          <a:endParaRPr lang="pl-PL"/>
        </a:p>
      </dgm:t>
    </dgm:pt>
    <dgm:pt modelId="{5D1A353F-2F45-40B0-A530-03875C80E875}">
      <dgm:prSet phldrT="[Tekst]"/>
      <dgm:spPr/>
      <dgm:t>
        <a:bodyPr/>
        <a:lstStyle/>
        <a:p>
          <a:r>
            <a:rPr lang="pl-PL" cap="small" dirty="0" smtClean="0"/>
            <a:t>lotniczo-kosmiczna (np. drony) </a:t>
          </a:r>
          <a:endParaRPr lang="pl-PL" cap="small" baseline="0" dirty="0"/>
        </a:p>
      </dgm:t>
    </dgm:pt>
    <dgm:pt modelId="{CDB5577A-336B-4F31-95A6-3723AAE74AA7}" type="parTrans" cxnId="{FF4DA1E3-529F-493C-98F3-5A50A1229AF2}">
      <dgm:prSet/>
      <dgm:spPr/>
      <dgm:t>
        <a:bodyPr/>
        <a:lstStyle/>
        <a:p>
          <a:endParaRPr lang="pl-PL"/>
        </a:p>
      </dgm:t>
    </dgm:pt>
    <dgm:pt modelId="{DB9B941E-7C1D-4F8C-A0C9-DC2F79327B71}" type="sibTrans" cxnId="{FF4DA1E3-529F-493C-98F3-5A50A1229AF2}">
      <dgm:prSet/>
      <dgm:spPr/>
      <dgm:t>
        <a:bodyPr/>
        <a:lstStyle/>
        <a:p>
          <a:endParaRPr lang="pl-PL"/>
        </a:p>
      </dgm:t>
    </dgm:pt>
    <dgm:pt modelId="{7ED2C353-5983-4CDB-8D20-2F7A3BA6851A}">
      <dgm:prSet phldrT="[Tekst]"/>
      <dgm:spPr/>
      <dgm:t>
        <a:bodyPr/>
        <a:lstStyle/>
        <a:p>
          <a:r>
            <a:rPr lang="pl-PL" cap="small" dirty="0" smtClean="0"/>
            <a:t>urządzenia medyczne / terapie / e-medycyna </a:t>
          </a:r>
          <a:br>
            <a:rPr lang="pl-PL" cap="small" dirty="0" smtClean="0"/>
          </a:br>
          <a:r>
            <a:rPr lang="pl-PL" cap="small" dirty="0" smtClean="0"/>
            <a:t>(np. </a:t>
          </a:r>
          <a:r>
            <a:rPr lang="pl-PL" cap="small" dirty="0" err="1" smtClean="0"/>
            <a:t>telemedycyna</a:t>
          </a:r>
          <a:r>
            <a:rPr lang="pl-PL" cap="small" dirty="0" smtClean="0"/>
            <a:t>, farmaceutyki) </a:t>
          </a:r>
          <a:endParaRPr lang="pl-PL" cap="small" baseline="0" dirty="0"/>
        </a:p>
      </dgm:t>
    </dgm:pt>
    <dgm:pt modelId="{02C58B3B-AAE3-4EAF-9663-A3B437952BD4}" type="parTrans" cxnId="{14C683CD-E38F-4A98-8730-95EA15C4AA03}">
      <dgm:prSet/>
      <dgm:spPr/>
      <dgm:t>
        <a:bodyPr/>
        <a:lstStyle/>
        <a:p>
          <a:endParaRPr lang="pl-PL"/>
        </a:p>
      </dgm:t>
    </dgm:pt>
    <dgm:pt modelId="{5B627303-04E7-43F9-9C42-124C0DA5DCD4}" type="sibTrans" cxnId="{14C683CD-E38F-4A98-8730-95EA15C4AA03}">
      <dgm:prSet/>
      <dgm:spPr/>
      <dgm:t>
        <a:bodyPr/>
        <a:lstStyle/>
        <a:p>
          <a:endParaRPr lang="pl-PL"/>
        </a:p>
      </dgm:t>
    </dgm:pt>
    <dgm:pt modelId="{048429B9-C17F-4E5E-9A0E-E1C3CFCE8DB7}">
      <dgm:prSet phldrT="[Tekst]"/>
      <dgm:spPr/>
      <dgm:t>
        <a:bodyPr/>
        <a:lstStyle/>
        <a:p>
          <a:r>
            <a:rPr lang="pl-PL" cap="small" dirty="0" smtClean="0"/>
            <a:t>maszyny wydobywcze </a:t>
          </a:r>
          <a:br>
            <a:rPr lang="pl-PL" cap="small" dirty="0" smtClean="0"/>
          </a:br>
          <a:r>
            <a:rPr lang="pl-PL" cap="small" dirty="0" smtClean="0"/>
            <a:t>(np. inteligentna kopalnia) </a:t>
          </a:r>
          <a:endParaRPr lang="pl-PL" cap="small" baseline="0" dirty="0"/>
        </a:p>
      </dgm:t>
    </dgm:pt>
    <dgm:pt modelId="{2864B02A-4585-4685-992B-AE47F7519726}" type="parTrans" cxnId="{774E6D68-40CE-4C9A-8386-C456AA967DD0}">
      <dgm:prSet/>
      <dgm:spPr/>
      <dgm:t>
        <a:bodyPr/>
        <a:lstStyle/>
        <a:p>
          <a:endParaRPr lang="pl-PL"/>
        </a:p>
      </dgm:t>
    </dgm:pt>
    <dgm:pt modelId="{0F0F015C-88B6-4211-AD25-D0813D21B7C1}" type="sibTrans" cxnId="{774E6D68-40CE-4C9A-8386-C456AA967DD0}">
      <dgm:prSet/>
      <dgm:spPr/>
      <dgm:t>
        <a:bodyPr/>
        <a:lstStyle/>
        <a:p>
          <a:endParaRPr lang="pl-PL"/>
        </a:p>
      </dgm:t>
    </dgm:pt>
    <dgm:pt modelId="{03FE91D8-3D45-4C5F-8978-519CC24DB3BD}">
      <dgm:prSet phldrT="[Tekst]"/>
      <dgm:spPr/>
      <dgm:t>
        <a:bodyPr/>
        <a:lstStyle/>
        <a:p>
          <a:r>
            <a:rPr lang="pl-PL" cap="small" dirty="0" smtClean="0"/>
            <a:t>odzysk materiałowy surowców </a:t>
          </a:r>
          <a:endParaRPr lang="pl-PL" cap="small" baseline="0" dirty="0"/>
        </a:p>
      </dgm:t>
    </dgm:pt>
    <dgm:pt modelId="{9D8863E2-B2C0-4277-95EA-0F546B561D13}" type="parTrans" cxnId="{0802B627-B5E5-434B-ACEB-E1A8A0465D4E}">
      <dgm:prSet/>
      <dgm:spPr/>
      <dgm:t>
        <a:bodyPr/>
        <a:lstStyle/>
        <a:p>
          <a:endParaRPr lang="pl-PL"/>
        </a:p>
      </dgm:t>
    </dgm:pt>
    <dgm:pt modelId="{1606EC8A-3C1D-4D7A-B00C-0B4B49238DA1}" type="sibTrans" cxnId="{0802B627-B5E5-434B-ACEB-E1A8A0465D4E}">
      <dgm:prSet/>
      <dgm:spPr/>
      <dgm:t>
        <a:bodyPr/>
        <a:lstStyle/>
        <a:p>
          <a:endParaRPr lang="pl-PL"/>
        </a:p>
      </dgm:t>
    </dgm:pt>
    <dgm:pt modelId="{D0CB599C-C624-49B5-8189-A3A6BBA7F143}">
      <dgm:prSet phldrT="[Tekst]"/>
      <dgm:spPr/>
      <dgm:t>
        <a:bodyPr/>
        <a:lstStyle/>
        <a:p>
          <a:r>
            <a:rPr lang="pl-PL" cap="small" dirty="0" smtClean="0"/>
            <a:t>pasywne budownictwo </a:t>
          </a:r>
          <a:br>
            <a:rPr lang="pl-PL" cap="small" dirty="0" smtClean="0"/>
          </a:br>
          <a:r>
            <a:rPr lang="pl-PL" cap="small" dirty="0" smtClean="0"/>
            <a:t>(np. </a:t>
          </a:r>
          <a:r>
            <a:rPr lang="pl-PL" cap="small" dirty="0" err="1" smtClean="0"/>
            <a:t>ekobudownictwo</a:t>
          </a:r>
          <a:r>
            <a:rPr lang="pl-PL" cap="small" dirty="0" smtClean="0"/>
            <a:t>) </a:t>
          </a:r>
          <a:r>
            <a:rPr lang="pl-PL" cap="small" baseline="0" dirty="0" smtClean="0"/>
            <a:t>	</a:t>
          </a:r>
          <a:endParaRPr lang="pl-PL" cap="small" baseline="0" dirty="0"/>
        </a:p>
      </dgm:t>
    </dgm:pt>
    <dgm:pt modelId="{1468C97A-F430-4651-87DE-5BE14AA8FA58}" type="parTrans" cxnId="{86E904D3-5701-468D-AF8C-D077A359154E}">
      <dgm:prSet/>
      <dgm:spPr/>
      <dgm:t>
        <a:bodyPr/>
        <a:lstStyle/>
        <a:p>
          <a:endParaRPr lang="pl-PL"/>
        </a:p>
      </dgm:t>
    </dgm:pt>
    <dgm:pt modelId="{24BEEA52-3E17-442F-B55F-0E4C0962B12A}" type="sibTrans" cxnId="{86E904D3-5701-468D-AF8C-D077A359154E}">
      <dgm:prSet/>
      <dgm:spPr/>
      <dgm:t>
        <a:bodyPr/>
        <a:lstStyle/>
        <a:p>
          <a:endParaRPr lang="pl-PL"/>
        </a:p>
      </dgm:t>
    </dgm:pt>
    <dgm:pt modelId="{E3F5EF98-8EDB-4934-B62F-92D88B68F57E}">
      <dgm:prSet phldrT="[Tekst]"/>
      <dgm:spPr/>
      <dgm:t>
        <a:bodyPr/>
        <a:lstStyle/>
        <a:p>
          <a:r>
            <a:rPr lang="pl-PL" cap="small" dirty="0" smtClean="0"/>
            <a:t>spożywcza </a:t>
          </a:r>
          <a:endParaRPr lang="pl-PL" cap="small" baseline="0" dirty="0"/>
        </a:p>
      </dgm:t>
    </dgm:pt>
    <dgm:pt modelId="{28B61A7C-0682-48C2-9715-C2F66050E0EF}" type="parTrans" cxnId="{519B8B3C-4A49-4A2A-8F8F-882168F60A41}">
      <dgm:prSet/>
      <dgm:spPr/>
      <dgm:t>
        <a:bodyPr/>
        <a:lstStyle/>
        <a:p>
          <a:endParaRPr lang="pl-PL"/>
        </a:p>
      </dgm:t>
    </dgm:pt>
    <dgm:pt modelId="{1A83CCE0-5D8C-4D0B-88FD-68593F260490}" type="sibTrans" cxnId="{519B8B3C-4A49-4A2A-8F8F-882168F60A41}">
      <dgm:prSet/>
      <dgm:spPr/>
      <dgm:t>
        <a:bodyPr/>
        <a:lstStyle/>
        <a:p>
          <a:endParaRPr lang="pl-PL"/>
        </a:p>
      </dgm:t>
    </dgm:pt>
    <dgm:pt modelId="{A453FFA5-8891-41A9-968D-B38D2BC6662E}">
      <dgm:prSet phldrT="[Tekst]"/>
      <dgm:spPr/>
      <dgm:t>
        <a:bodyPr/>
        <a:lstStyle/>
        <a:p>
          <a:r>
            <a:rPr lang="pl-PL" cap="small" dirty="0" smtClean="0"/>
            <a:t>bezpieczeństwo </a:t>
          </a:r>
          <a:br>
            <a:rPr lang="pl-PL" cap="small" dirty="0" smtClean="0"/>
          </a:br>
          <a:r>
            <a:rPr lang="pl-PL" cap="small" dirty="0" smtClean="0"/>
            <a:t>(w tym cyfrowe, przemysł obronny) </a:t>
          </a:r>
          <a:endParaRPr lang="pl-PL" cap="small" baseline="0" dirty="0"/>
        </a:p>
      </dgm:t>
    </dgm:pt>
    <dgm:pt modelId="{9368803D-284F-49CA-8614-4CE089FA275A}" type="parTrans" cxnId="{CD78539D-2619-4461-94E8-E324B109E4D9}">
      <dgm:prSet/>
      <dgm:spPr/>
      <dgm:t>
        <a:bodyPr/>
        <a:lstStyle/>
        <a:p>
          <a:endParaRPr lang="pl-PL"/>
        </a:p>
      </dgm:t>
    </dgm:pt>
    <dgm:pt modelId="{F039A7C7-6CE9-4060-8073-1B6781A3AB0C}" type="sibTrans" cxnId="{CD78539D-2619-4461-94E8-E324B109E4D9}">
      <dgm:prSet/>
      <dgm:spPr/>
      <dgm:t>
        <a:bodyPr/>
        <a:lstStyle/>
        <a:p>
          <a:endParaRPr lang="pl-PL"/>
        </a:p>
      </dgm:t>
    </dgm:pt>
    <dgm:pt modelId="{D2CBC7B9-EA4E-414B-B8A5-0B0835DE6300}" type="pres">
      <dgm:prSet presAssocID="{0C0D48FD-346B-415E-A369-7E8B08E8EE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3A28EA6-9DC6-40EB-832F-2FAB1F71525A}" type="pres">
      <dgm:prSet presAssocID="{549B9CB9-508C-419B-9439-8EB11B90A074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46BD1D-E807-4133-AB1E-3DCAB1F1C866}" type="pres">
      <dgm:prSet presAssocID="{5D641914-745D-470E-AA45-98B74F686476}" presName="sibTrans" presStyleCnt="0"/>
      <dgm:spPr/>
    </dgm:pt>
    <dgm:pt modelId="{ADB58874-E33A-4954-835B-B6D05E86111B}" type="pres">
      <dgm:prSet presAssocID="{17358940-66F7-478C-8F62-DDCE33A4039A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A4ED18-79D7-4313-AB6E-12542899A2B1}" type="pres">
      <dgm:prSet presAssocID="{827A3BBA-2BA3-4DFD-867E-0A287A151C7A}" presName="sibTrans" presStyleCnt="0"/>
      <dgm:spPr/>
    </dgm:pt>
    <dgm:pt modelId="{8D3CDEFA-A23F-4CF8-8D90-B01D58AC6B7F}" type="pres">
      <dgm:prSet presAssocID="{30F90EFA-DAC5-4935-9433-983DBF243DB7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7C17D5-FBEC-4E7B-9381-F3A7FF7841CF}" type="pres">
      <dgm:prSet presAssocID="{7E1CC386-03D7-4524-BF44-9E8E79534906}" presName="sibTrans" presStyleCnt="0"/>
      <dgm:spPr/>
    </dgm:pt>
    <dgm:pt modelId="{EFB7431D-3CA0-46B1-B187-D4630DA84C4C}" type="pres">
      <dgm:prSet presAssocID="{5D1A353F-2F45-40B0-A530-03875C80E875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D2A14D-F23C-4EC1-B473-C65FEF4AD583}" type="pres">
      <dgm:prSet presAssocID="{DB9B941E-7C1D-4F8C-A0C9-DC2F79327B71}" presName="sibTrans" presStyleCnt="0"/>
      <dgm:spPr/>
    </dgm:pt>
    <dgm:pt modelId="{7A25E708-0F43-4AD6-9AB2-CEBEE897CC81}" type="pres">
      <dgm:prSet presAssocID="{7ED2C353-5983-4CDB-8D20-2F7A3BA6851A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A11711-12E4-4DFD-86BA-5B455FDDA441}" type="pres">
      <dgm:prSet presAssocID="{5B627303-04E7-43F9-9C42-124C0DA5DCD4}" presName="sibTrans" presStyleCnt="0"/>
      <dgm:spPr/>
    </dgm:pt>
    <dgm:pt modelId="{5FDD4FC5-2ABB-4FCD-8588-CF0B89014051}" type="pres">
      <dgm:prSet presAssocID="{048429B9-C17F-4E5E-9A0E-E1C3CFCE8DB7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8548BB-86E1-4594-BE7B-CC271193D8C8}" type="pres">
      <dgm:prSet presAssocID="{0F0F015C-88B6-4211-AD25-D0813D21B7C1}" presName="sibTrans" presStyleCnt="0"/>
      <dgm:spPr/>
    </dgm:pt>
    <dgm:pt modelId="{CEF1D121-A1F1-4BF9-A9A0-A03D89BB9B5E}" type="pres">
      <dgm:prSet presAssocID="{03FE91D8-3D45-4C5F-8978-519CC24DB3BD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8DD8AD-CDBB-4AF9-8481-CB7EB8AB5337}" type="pres">
      <dgm:prSet presAssocID="{1606EC8A-3C1D-4D7A-B00C-0B4B49238DA1}" presName="sibTrans" presStyleCnt="0"/>
      <dgm:spPr/>
    </dgm:pt>
    <dgm:pt modelId="{7CDC9A9F-0262-490A-AB60-FB07C119BF7B}" type="pres">
      <dgm:prSet presAssocID="{D0CB599C-C624-49B5-8189-A3A6BBA7F143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28E2A3-E9ED-48AD-875D-952F8E13C32F}" type="pres">
      <dgm:prSet presAssocID="{24BEEA52-3E17-442F-B55F-0E4C0962B12A}" presName="sibTrans" presStyleCnt="0"/>
      <dgm:spPr/>
    </dgm:pt>
    <dgm:pt modelId="{8417E937-EA43-4073-8B96-4E542462D0A3}" type="pres">
      <dgm:prSet presAssocID="{E3F5EF98-8EDB-4934-B62F-92D88B68F57E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434A14-150F-4B33-ACDF-5A584700679A}" type="pres">
      <dgm:prSet presAssocID="{1A83CCE0-5D8C-4D0B-88FD-68593F260490}" presName="sibTrans" presStyleCnt="0"/>
      <dgm:spPr/>
    </dgm:pt>
    <dgm:pt modelId="{23CFFAE5-9A2D-4C24-A3F1-4162443EAE96}" type="pres">
      <dgm:prSet presAssocID="{A453FFA5-8891-41A9-968D-B38D2BC6662E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D78539D-2619-4461-94E8-E324B109E4D9}" srcId="{0C0D48FD-346B-415E-A369-7E8B08E8EE3C}" destId="{A453FFA5-8891-41A9-968D-B38D2BC6662E}" srcOrd="9" destOrd="0" parTransId="{9368803D-284F-49CA-8614-4CE089FA275A}" sibTransId="{F039A7C7-6CE9-4060-8073-1B6781A3AB0C}"/>
    <dgm:cxn modelId="{FCA0C4C3-8E41-4336-A419-6194685A90EE}" type="presOf" srcId="{5D1A353F-2F45-40B0-A530-03875C80E875}" destId="{EFB7431D-3CA0-46B1-B187-D4630DA84C4C}" srcOrd="0" destOrd="0" presId="urn:microsoft.com/office/officeart/2005/8/layout/default"/>
    <dgm:cxn modelId="{FF4DA1E3-529F-493C-98F3-5A50A1229AF2}" srcId="{0C0D48FD-346B-415E-A369-7E8B08E8EE3C}" destId="{5D1A353F-2F45-40B0-A530-03875C80E875}" srcOrd="3" destOrd="0" parTransId="{CDB5577A-336B-4F31-95A6-3723AAE74AA7}" sibTransId="{DB9B941E-7C1D-4F8C-A0C9-DC2F79327B71}"/>
    <dgm:cxn modelId="{3CFD8505-E086-4C64-A9C6-9673316A3510}" type="presOf" srcId="{17358940-66F7-478C-8F62-DDCE33A4039A}" destId="{ADB58874-E33A-4954-835B-B6D05E86111B}" srcOrd="0" destOrd="0" presId="urn:microsoft.com/office/officeart/2005/8/layout/default"/>
    <dgm:cxn modelId="{EDFA3A93-DDB4-49C7-A2BB-BBE0A8425AEF}" srcId="{0C0D48FD-346B-415E-A369-7E8B08E8EE3C}" destId="{17358940-66F7-478C-8F62-DDCE33A4039A}" srcOrd="1" destOrd="0" parTransId="{3647FB34-B0E5-4FD4-AF56-72AE38CA940A}" sibTransId="{827A3BBA-2BA3-4DFD-867E-0A287A151C7A}"/>
    <dgm:cxn modelId="{0802B627-B5E5-434B-ACEB-E1A8A0465D4E}" srcId="{0C0D48FD-346B-415E-A369-7E8B08E8EE3C}" destId="{03FE91D8-3D45-4C5F-8978-519CC24DB3BD}" srcOrd="6" destOrd="0" parTransId="{9D8863E2-B2C0-4277-95EA-0F546B561D13}" sibTransId="{1606EC8A-3C1D-4D7A-B00C-0B4B49238DA1}"/>
    <dgm:cxn modelId="{37629098-FB55-42C4-9F35-DB6FB7E1B788}" type="presOf" srcId="{0C0D48FD-346B-415E-A369-7E8B08E8EE3C}" destId="{D2CBC7B9-EA4E-414B-B8A5-0B0835DE6300}" srcOrd="0" destOrd="0" presId="urn:microsoft.com/office/officeart/2005/8/layout/default"/>
    <dgm:cxn modelId="{66A188D2-A2B5-450D-A65A-CDF76C7DC93D}" srcId="{0C0D48FD-346B-415E-A369-7E8B08E8EE3C}" destId="{30F90EFA-DAC5-4935-9433-983DBF243DB7}" srcOrd="2" destOrd="0" parTransId="{C1ED5E82-FAF7-424B-923D-F311D884FB9B}" sibTransId="{7E1CC386-03D7-4524-BF44-9E8E79534906}"/>
    <dgm:cxn modelId="{D194C2D3-11FE-444A-9297-BC9ADE2B9401}" type="presOf" srcId="{30F90EFA-DAC5-4935-9433-983DBF243DB7}" destId="{8D3CDEFA-A23F-4CF8-8D90-B01D58AC6B7F}" srcOrd="0" destOrd="0" presId="urn:microsoft.com/office/officeart/2005/8/layout/default"/>
    <dgm:cxn modelId="{2AD0815C-5DC3-438E-A9C3-0AE8F60F20A6}" type="presOf" srcId="{D0CB599C-C624-49B5-8189-A3A6BBA7F143}" destId="{7CDC9A9F-0262-490A-AB60-FB07C119BF7B}" srcOrd="0" destOrd="0" presId="urn:microsoft.com/office/officeart/2005/8/layout/default"/>
    <dgm:cxn modelId="{348196C4-29FD-49D1-9FA1-21BF1DB58658}" type="presOf" srcId="{A453FFA5-8891-41A9-968D-B38D2BC6662E}" destId="{23CFFAE5-9A2D-4C24-A3F1-4162443EAE96}" srcOrd="0" destOrd="0" presId="urn:microsoft.com/office/officeart/2005/8/layout/default"/>
    <dgm:cxn modelId="{87A0BA85-77B0-408C-84B5-8F77CDA3D958}" type="presOf" srcId="{7ED2C353-5983-4CDB-8D20-2F7A3BA6851A}" destId="{7A25E708-0F43-4AD6-9AB2-CEBEE897CC81}" srcOrd="0" destOrd="0" presId="urn:microsoft.com/office/officeart/2005/8/layout/default"/>
    <dgm:cxn modelId="{74544D30-A4B8-4637-989A-FDBBEC523473}" srcId="{0C0D48FD-346B-415E-A369-7E8B08E8EE3C}" destId="{549B9CB9-508C-419B-9439-8EB11B90A074}" srcOrd="0" destOrd="0" parTransId="{5A34F8E2-B13F-4D3B-9E1B-C13C1D656195}" sibTransId="{5D641914-745D-470E-AA45-98B74F686476}"/>
    <dgm:cxn modelId="{86E904D3-5701-468D-AF8C-D077A359154E}" srcId="{0C0D48FD-346B-415E-A369-7E8B08E8EE3C}" destId="{D0CB599C-C624-49B5-8189-A3A6BBA7F143}" srcOrd="7" destOrd="0" parTransId="{1468C97A-F430-4651-87DE-5BE14AA8FA58}" sibTransId="{24BEEA52-3E17-442F-B55F-0E4C0962B12A}"/>
    <dgm:cxn modelId="{519B8B3C-4A49-4A2A-8F8F-882168F60A41}" srcId="{0C0D48FD-346B-415E-A369-7E8B08E8EE3C}" destId="{E3F5EF98-8EDB-4934-B62F-92D88B68F57E}" srcOrd="8" destOrd="0" parTransId="{28B61A7C-0682-48C2-9715-C2F66050E0EF}" sibTransId="{1A83CCE0-5D8C-4D0B-88FD-68593F260490}"/>
    <dgm:cxn modelId="{A23FB7D2-F899-472D-9A47-72707C9C515B}" type="presOf" srcId="{E3F5EF98-8EDB-4934-B62F-92D88B68F57E}" destId="{8417E937-EA43-4073-8B96-4E542462D0A3}" srcOrd="0" destOrd="0" presId="urn:microsoft.com/office/officeart/2005/8/layout/default"/>
    <dgm:cxn modelId="{399220BE-5245-4CE4-A8F3-C781BAA3FAA2}" type="presOf" srcId="{03FE91D8-3D45-4C5F-8978-519CC24DB3BD}" destId="{CEF1D121-A1F1-4BF9-A9A0-A03D89BB9B5E}" srcOrd="0" destOrd="0" presId="urn:microsoft.com/office/officeart/2005/8/layout/default"/>
    <dgm:cxn modelId="{8657BB1D-39CD-4F02-8F89-B5D299D26D2A}" type="presOf" srcId="{048429B9-C17F-4E5E-9A0E-E1C3CFCE8DB7}" destId="{5FDD4FC5-2ABB-4FCD-8588-CF0B89014051}" srcOrd="0" destOrd="0" presId="urn:microsoft.com/office/officeart/2005/8/layout/default"/>
    <dgm:cxn modelId="{591591AB-A40B-4D26-B838-A2BCC744F613}" type="presOf" srcId="{549B9CB9-508C-419B-9439-8EB11B90A074}" destId="{D3A28EA6-9DC6-40EB-832F-2FAB1F71525A}" srcOrd="0" destOrd="0" presId="urn:microsoft.com/office/officeart/2005/8/layout/default"/>
    <dgm:cxn modelId="{14C683CD-E38F-4A98-8730-95EA15C4AA03}" srcId="{0C0D48FD-346B-415E-A369-7E8B08E8EE3C}" destId="{7ED2C353-5983-4CDB-8D20-2F7A3BA6851A}" srcOrd="4" destOrd="0" parTransId="{02C58B3B-AAE3-4EAF-9663-A3B437952BD4}" sibTransId="{5B627303-04E7-43F9-9C42-124C0DA5DCD4}"/>
    <dgm:cxn modelId="{774E6D68-40CE-4C9A-8386-C456AA967DD0}" srcId="{0C0D48FD-346B-415E-A369-7E8B08E8EE3C}" destId="{048429B9-C17F-4E5E-9A0E-E1C3CFCE8DB7}" srcOrd="5" destOrd="0" parTransId="{2864B02A-4585-4685-992B-AE47F7519726}" sibTransId="{0F0F015C-88B6-4211-AD25-D0813D21B7C1}"/>
    <dgm:cxn modelId="{551F38ED-9C5C-4343-A6FC-B67CE5BCCEC8}" type="presParOf" srcId="{D2CBC7B9-EA4E-414B-B8A5-0B0835DE6300}" destId="{D3A28EA6-9DC6-40EB-832F-2FAB1F71525A}" srcOrd="0" destOrd="0" presId="urn:microsoft.com/office/officeart/2005/8/layout/default"/>
    <dgm:cxn modelId="{5D21AD34-BE94-44CE-8873-339ED65D5D8D}" type="presParOf" srcId="{D2CBC7B9-EA4E-414B-B8A5-0B0835DE6300}" destId="{FF46BD1D-E807-4133-AB1E-3DCAB1F1C866}" srcOrd="1" destOrd="0" presId="urn:microsoft.com/office/officeart/2005/8/layout/default"/>
    <dgm:cxn modelId="{A3E91695-FBB2-4DB7-89A7-D57283452020}" type="presParOf" srcId="{D2CBC7B9-EA4E-414B-B8A5-0B0835DE6300}" destId="{ADB58874-E33A-4954-835B-B6D05E86111B}" srcOrd="2" destOrd="0" presId="urn:microsoft.com/office/officeart/2005/8/layout/default"/>
    <dgm:cxn modelId="{DB7A458C-2798-46C0-B3CF-9A08CDAFA004}" type="presParOf" srcId="{D2CBC7B9-EA4E-414B-B8A5-0B0835DE6300}" destId="{0DA4ED18-79D7-4313-AB6E-12542899A2B1}" srcOrd="3" destOrd="0" presId="urn:microsoft.com/office/officeart/2005/8/layout/default"/>
    <dgm:cxn modelId="{B67111EE-473D-4B45-983C-D249C44180C0}" type="presParOf" srcId="{D2CBC7B9-EA4E-414B-B8A5-0B0835DE6300}" destId="{8D3CDEFA-A23F-4CF8-8D90-B01D58AC6B7F}" srcOrd="4" destOrd="0" presId="urn:microsoft.com/office/officeart/2005/8/layout/default"/>
    <dgm:cxn modelId="{5FAA4B89-6624-43C6-A242-DED4CDBE9767}" type="presParOf" srcId="{D2CBC7B9-EA4E-414B-B8A5-0B0835DE6300}" destId="{2F7C17D5-FBEC-4E7B-9381-F3A7FF7841CF}" srcOrd="5" destOrd="0" presId="urn:microsoft.com/office/officeart/2005/8/layout/default"/>
    <dgm:cxn modelId="{BC69D5DF-711F-4D0E-A2D9-81F4888AD39C}" type="presParOf" srcId="{D2CBC7B9-EA4E-414B-B8A5-0B0835DE6300}" destId="{EFB7431D-3CA0-46B1-B187-D4630DA84C4C}" srcOrd="6" destOrd="0" presId="urn:microsoft.com/office/officeart/2005/8/layout/default"/>
    <dgm:cxn modelId="{28FCC92E-FB5C-4B04-87CE-3D1CE3637272}" type="presParOf" srcId="{D2CBC7B9-EA4E-414B-B8A5-0B0835DE6300}" destId="{09D2A14D-F23C-4EC1-B473-C65FEF4AD583}" srcOrd="7" destOrd="0" presId="urn:microsoft.com/office/officeart/2005/8/layout/default"/>
    <dgm:cxn modelId="{68665780-9C34-49C2-946F-C544006FAEFF}" type="presParOf" srcId="{D2CBC7B9-EA4E-414B-B8A5-0B0835DE6300}" destId="{7A25E708-0F43-4AD6-9AB2-CEBEE897CC81}" srcOrd="8" destOrd="0" presId="urn:microsoft.com/office/officeart/2005/8/layout/default"/>
    <dgm:cxn modelId="{F7DFF44F-E42C-4F9A-A5E5-F10BBA7C0CF7}" type="presParOf" srcId="{D2CBC7B9-EA4E-414B-B8A5-0B0835DE6300}" destId="{38A11711-12E4-4DFD-86BA-5B455FDDA441}" srcOrd="9" destOrd="0" presId="urn:microsoft.com/office/officeart/2005/8/layout/default"/>
    <dgm:cxn modelId="{F57FD751-870B-4E31-9C39-0587D89CD1D7}" type="presParOf" srcId="{D2CBC7B9-EA4E-414B-B8A5-0B0835DE6300}" destId="{5FDD4FC5-2ABB-4FCD-8588-CF0B89014051}" srcOrd="10" destOrd="0" presId="urn:microsoft.com/office/officeart/2005/8/layout/default"/>
    <dgm:cxn modelId="{9E70E58A-6CFC-401C-9448-AE2B7DF14B62}" type="presParOf" srcId="{D2CBC7B9-EA4E-414B-B8A5-0B0835DE6300}" destId="{F18548BB-86E1-4594-BE7B-CC271193D8C8}" srcOrd="11" destOrd="0" presId="urn:microsoft.com/office/officeart/2005/8/layout/default"/>
    <dgm:cxn modelId="{D914A8D7-C6EE-419E-BF68-63110B81CD3E}" type="presParOf" srcId="{D2CBC7B9-EA4E-414B-B8A5-0B0835DE6300}" destId="{CEF1D121-A1F1-4BF9-A9A0-A03D89BB9B5E}" srcOrd="12" destOrd="0" presId="urn:microsoft.com/office/officeart/2005/8/layout/default"/>
    <dgm:cxn modelId="{7353728F-A4B7-4952-8199-F048699AFA86}" type="presParOf" srcId="{D2CBC7B9-EA4E-414B-B8A5-0B0835DE6300}" destId="{7D8DD8AD-CDBB-4AF9-8481-CB7EB8AB5337}" srcOrd="13" destOrd="0" presId="urn:microsoft.com/office/officeart/2005/8/layout/default"/>
    <dgm:cxn modelId="{5ED0DAD4-BD87-4B40-B040-8CF32BF711EA}" type="presParOf" srcId="{D2CBC7B9-EA4E-414B-B8A5-0B0835DE6300}" destId="{7CDC9A9F-0262-490A-AB60-FB07C119BF7B}" srcOrd="14" destOrd="0" presId="urn:microsoft.com/office/officeart/2005/8/layout/default"/>
    <dgm:cxn modelId="{13AA6917-AD87-4593-AD0A-3662C147337C}" type="presParOf" srcId="{D2CBC7B9-EA4E-414B-B8A5-0B0835DE6300}" destId="{AB28E2A3-E9ED-48AD-875D-952F8E13C32F}" srcOrd="15" destOrd="0" presId="urn:microsoft.com/office/officeart/2005/8/layout/default"/>
    <dgm:cxn modelId="{79537362-9B76-4A99-B0C1-011B412B69A5}" type="presParOf" srcId="{D2CBC7B9-EA4E-414B-B8A5-0B0835DE6300}" destId="{8417E937-EA43-4073-8B96-4E542462D0A3}" srcOrd="16" destOrd="0" presId="urn:microsoft.com/office/officeart/2005/8/layout/default"/>
    <dgm:cxn modelId="{6ED0B042-CC99-4A5D-A39B-B4ACE3BE2E63}" type="presParOf" srcId="{D2CBC7B9-EA4E-414B-B8A5-0B0835DE6300}" destId="{E3434A14-150F-4B33-ACDF-5A584700679A}" srcOrd="17" destOrd="0" presId="urn:microsoft.com/office/officeart/2005/8/layout/default"/>
    <dgm:cxn modelId="{3DFED1E6-7D09-4465-B18B-2D48994D94A7}" type="presParOf" srcId="{D2CBC7B9-EA4E-414B-B8A5-0B0835DE6300}" destId="{23CFFAE5-9A2D-4C24-A3F1-4162443EAE9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B172F2-7695-4ECE-8B79-500A9BD04058}" type="doc">
      <dgm:prSet loTypeId="urn:microsoft.com/office/officeart/2005/8/layout/radial4" loCatId="relationship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80F977DF-E1F7-4681-9E4F-A2ACE95F6C27}">
      <dgm:prSet phldrT="[Tekst]" custT="1"/>
      <dgm:spPr/>
      <dgm:t>
        <a:bodyPr/>
        <a:lstStyle/>
        <a:p>
          <a:r>
            <a: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Efektywność wykorzystania środków UE</a:t>
          </a:r>
          <a:endParaRPr lang="pl-PL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8B5765-0806-4A5D-9393-DA488595A349}" type="parTrans" cxnId="{D4E8FE4A-5D6C-4208-AC1E-F65B90CB79CA}">
      <dgm:prSet/>
      <dgm:spPr/>
      <dgm:t>
        <a:bodyPr/>
        <a:lstStyle/>
        <a:p>
          <a:endParaRPr lang="pl-PL"/>
        </a:p>
      </dgm:t>
    </dgm:pt>
    <dgm:pt modelId="{5A123C1C-409A-42D3-90B3-0C09E6DEC1EE}" type="sibTrans" cxnId="{D4E8FE4A-5D6C-4208-AC1E-F65B90CB79CA}">
      <dgm:prSet/>
      <dgm:spPr/>
      <dgm:t>
        <a:bodyPr/>
        <a:lstStyle/>
        <a:p>
          <a:endParaRPr lang="pl-PL"/>
        </a:p>
      </dgm:t>
    </dgm:pt>
    <dgm:pt modelId="{9F95C970-EFEC-4BF8-99C0-1FD32EEBE121}">
      <dgm:prSet/>
      <dgm:spPr/>
      <dgm:t>
        <a:bodyPr/>
        <a:lstStyle/>
        <a:p>
          <a:r>
            <a:rPr lang="pl-PL" dirty="0" smtClean="0"/>
            <a:t>Zwiększenie orientacji środków EFSI na projekty przyczyniające się do realizacji celów SOR oraz mających wpływ na rozwój społeczno-gospodarczy</a:t>
          </a:r>
          <a:endParaRPr lang="pl-PL" dirty="0"/>
        </a:p>
      </dgm:t>
    </dgm:pt>
    <dgm:pt modelId="{CA010CEE-A4F8-4B16-8934-1251CBA475E8}" type="parTrans" cxnId="{C08631B7-60CF-4BE3-8603-BEEE4C2D9B7D}">
      <dgm:prSet/>
      <dgm:spPr/>
      <dgm:t>
        <a:bodyPr/>
        <a:lstStyle/>
        <a:p>
          <a:endParaRPr lang="pl-PL"/>
        </a:p>
      </dgm:t>
    </dgm:pt>
    <dgm:pt modelId="{7ED62792-D339-4646-AAA6-D201EBAF1D5D}" type="sibTrans" cxnId="{C08631B7-60CF-4BE3-8603-BEEE4C2D9B7D}">
      <dgm:prSet/>
      <dgm:spPr/>
      <dgm:t>
        <a:bodyPr/>
        <a:lstStyle/>
        <a:p>
          <a:endParaRPr lang="pl-PL"/>
        </a:p>
      </dgm:t>
    </dgm:pt>
    <dgm:pt modelId="{1D2435AD-0990-4519-B5EC-422A4B5A3DE6}">
      <dgm:prSet/>
      <dgm:spPr/>
      <dgm:t>
        <a:bodyPr/>
        <a:lstStyle/>
        <a:p>
          <a:r>
            <a:rPr lang="pl-PL" dirty="0" smtClean="0"/>
            <a:t>Zwiększenie udziału wsparcia w formie zwrotnej, zarówno instrumentów finansowych, jak również pomocy zwrotnej</a:t>
          </a:r>
          <a:endParaRPr lang="pl-PL" dirty="0"/>
        </a:p>
      </dgm:t>
    </dgm:pt>
    <dgm:pt modelId="{4B87EE04-52AE-416B-B493-FC914AF394FB}" type="parTrans" cxnId="{37C62D23-3B6C-4145-9710-2A4509DFE173}">
      <dgm:prSet/>
      <dgm:spPr/>
      <dgm:t>
        <a:bodyPr/>
        <a:lstStyle/>
        <a:p>
          <a:endParaRPr lang="pl-PL"/>
        </a:p>
      </dgm:t>
    </dgm:pt>
    <dgm:pt modelId="{48F761FB-6071-4B2C-AE84-16B0AC0C124B}" type="sibTrans" cxnId="{37C62D23-3B6C-4145-9710-2A4509DFE173}">
      <dgm:prSet/>
      <dgm:spPr/>
      <dgm:t>
        <a:bodyPr/>
        <a:lstStyle/>
        <a:p>
          <a:endParaRPr lang="pl-PL"/>
        </a:p>
      </dgm:t>
    </dgm:pt>
    <dgm:pt modelId="{400E5E5F-1DAC-4B07-A0CC-860F7DD465DE}">
      <dgm:prSet/>
      <dgm:spPr/>
      <dgm:t>
        <a:bodyPr/>
        <a:lstStyle/>
        <a:p>
          <a:r>
            <a:rPr lang="pl-PL" smtClean="0"/>
            <a:t>Zwiększenie zakresu i efektywności interwencji funduszy w obszarze innowacyjności i konkurencyjności gospodarki</a:t>
          </a:r>
          <a:endParaRPr lang="pl-PL"/>
        </a:p>
      </dgm:t>
    </dgm:pt>
    <dgm:pt modelId="{1D8D2943-CA21-427F-A81A-73E908B58F2A}" type="parTrans" cxnId="{3F0B261B-9B57-49C9-98FB-54D19A8C56C0}">
      <dgm:prSet/>
      <dgm:spPr/>
      <dgm:t>
        <a:bodyPr/>
        <a:lstStyle/>
        <a:p>
          <a:endParaRPr lang="pl-PL"/>
        </a:p>
      </dgm:t>
    </dgm:pt>
    <dgm:pt modelId="{375E691F-142A-4E44-AFF6-B445B3C4CC45}" type="sibTrans" cxnId="{3F0B261B-9B57-49C9-98FB-54D19A8C56C0}">
      <dgm:prSet/>
      <dgm:spPr/>
      <dgm:t>
        <a:bodyPr/>
        <a:lstStyle/>
        <a:p>
          <a:endParaRPr lang="pl-PL"/>
        </a:p>
      </dgm:t>
    </dgm:pt>
    <dgm:pt modelId="{90A5F05A-D4F1-4559-AA3F-47F1090EE31F}">
      <dgm:prSet/>
      <dgm:spPr/>
      <dgm:t>
        <a:bodyPr/>
        <a:lstStyle/>
        <a:p>
          <a:r>
            <a:rPr lang="pl-PL" dirty="0" smtClean="0"/>
            <a:t>Uproszczenie systemu realizacji projektów finansowanych z EFSI</a:t>
          </a:r>
          <a:endParaRPr lang="pl-PL" dirty="0"/>
        </a:p>
      </dgm:t>
    </dgm:pt>
    <dgm:pt modelId="{5BA232BE-DAF3-4C70-BA82-452BABD590D9}" type="parTrans" cxnId="{BABF8049-2CC1-48FF-9749-C87FE3B9E9A9}">
      <dgm:prSet/>
      <dgm:spPr/>
      <dgm:t>
        <a:bodyPr/>
        <a:lstStyle/>
        <a:p>
          <a:endParaRPr lang="pl-PL"/>
        </a:p>
      </dgm:t>
    </dgm:pt>
    <dgm:pt modelId="{EA372B64-CD47-467B-A005-AFE2A63B3858}" type="sibTrans" cxnId="{BABF8049-2CC1-48FF-9749-C87FE3B9E9A9}">
      <dgm:prSet/>
      <dgm:spPr/>
      <dgm:t>
        <a:bodyPr/>
        <a:lstStyle/>
        <a:p>
          <a:endParaRPr lang="pl-PL"/>
        </a:p>
      </dgm:t>
    </dgm:pt>
    <dgm:pt modelId="{9112B5B9-50EE-4857-AEF0-00AB673ECDB9}">
      <dgm:prSet/>
      <dgm:spPr/>
      <dgm:t>
        <a:bodyPr/>
        <a:lstStyle/>
        <a:p>
          <a:r>
            <a:rPr lang="pl-PL" smtClean="0"/>
            <a:t>Zwiększenie koordynacji funduszy UE z EFIS i EOG oraz zdolności instytucjonalnej do efektywnego wykorzystania przez Polskę środków europejskich z programów i instrumentów horyzontalnych KE</a:t>
          </a:r>
          <a:endParaRPr lang="pl-PL"/>
        </a:p>
      </dgm:t>
    </dgm:pt>
    <dgm:pt modelId="{C32E1DC2-A2D2-492C-B5E9-427F6330CF8A}" type="parTrans" cxnId="{8773FDCD-9F64-4594-9EBD-7A46CB8633E1}">
      <dgm:prSet/>
      <dgm:spPr/>
      <dgm:t>
        <a:bodyPr/>
        <a:lstStyle/>
        <a:p>
          <a:endParaRPr lang="pl-PL"/>
        </a:p>
      </dgm:t>
    </dgm:pt>
    <dgm:pt modelId="{E8B96F12-A98D-4BDB-AF1E-8A207FF3909B}" type="sibTrans" cxnId="{8773FDCD-9F64-4594-9EBD-7A46CB8633E1}">
      <dgm:prSet/>
      <dgm:spPr/>
      <dgm:t>
        <a:bodyPr/>
        <a:lstStyle/>
        <a:p>
          <a:endParaRPr lang="pl-PL"/>
        </a:p>
      </dgm:t>
    </dgm:pt>
    <dgm:pt modelId="{05FA53F8-8C59-462C-BA1A-C879B1432E3A}" type="pres">
      <dgm:prSet presAssocID="{3AB172F2-7695-4ECE-8B79-500A9BD0405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01E590F-B3F2-4E52-9A33-D771BA5CDE7A}" type="pres">
      <dgm:prSet presAssocID="{80F977DF-E1F7-4681-9E4F-A2ACE95F6C27}" presName="centerShape" presStyleLbl="node0" presStyleIdx="0" presStyleCnt="1"/>
      <dgm:spPr/>
      <dgm:t>
        <a:bodyPr/>
        <a:lstStyle/>
        <a:p>
          <a:endParaRPr lang="pl-PL"/>
        </a:p>
      </dgm:t>
    </dgm:pt>
    <dgm:pt modelId="{A4F99FA1-D371-411E-BD35-84FEA5D5F38C}" type="pres">
      <dgm:prSet presAssocID="{CA010CEE-A4F8-4B16-8934-1251CBA475E8}" presName="parTrans" presStyleLbl="bgSibTrans2D1" presStyleIdx="0" presStyleCnt="5"/>
      <dgm:spPr/>
      <dgm:t>
        <a:bodyPr/>
        <a:lstStyle/>
        <a:p>
          <a:endParaRPr lang="pl-PL"/>
        </a:p>
      </dgm:t>
    </dgm:pt>
    <dgm:pt modelId="{26696651-E31B-4A52-8AB4-0FFF697A50E2}" type="pres">
      <dgm:prSet presAssocID="{9F95C970-EFEC-4BF8-99C0-1FD32EEBE12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92893B-FF24-4652-BBAE-894F52110025}" type="pres">
      <dgm:prSet presAssocID="{4B87EE04-52AE-416B-B493-FC914AF394FB}" presName="parTrans" presStyleLbl="bgSibTrans2D1" presStyleIdx="1" presStyleCnt="5"/>
      <dgm:spPr/>
      <dgm:t>
        <a:bodyPr/>
        <a:lstStyle/>
        <a:p>
          <a:endParaRPr lang="pl-PL"/>
        </a:p>
      </dgm:t>
    </dgm:pt>
    <dgm:pt modelId="{6212FDC8-16A3-4EA8-A7B1-C5C1684EE6EA}" type="pres">
      <dgm:prSet presAssocID="{1D2435AD-0990-4519-B5EC-422A4B5A3DE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FAE331D-5B63-4123-9150-1A7536A6FF61}" type="pres">
      <dgm:prSet presAssocID="{1D8D2943-CA21-427F-A81A-73E908B58F2A}" presName="parTrans" presStyleLbl="bgSibTrans2D1" presStyleIdx="2" presStyleCnt="5"/>
      <dgm:spPr/>
      <dgm:t>
        <a:bodyPr/>
        <a:lstStyle/>
        <a:p>
          <a:endParaRPr lang="pl-PL"/>
        </a:p>
      </dgm:t>
    </dgm:pt>
    <dgm:pt modelId="{368BF01C-7944-4E92-BCC5-A824EA8C1932}" type="pres">
      <dgm:prSet presAssocID="{400E5E5F-1DAC-4B07-A0CC-860F7DD465D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BC90A9-4160-43F8-809E-58A625CE7450}" type="pres">
      <dgm:prSet presAssocID="{5BA232BE-DAF3-4C70-BA82-452BABD590D9}" presName="parTrans" presStyleLbl="bgSibTrans2D1" presStyleIdx="3" presStyleCnt="5"/>
      <dgm:spPr/>
      <dgm:t>
        <a:bodyPr/>
        <a:lstStyle/>
        <a:p>
          <a:endParaRPr lang="pl-PL"/>
        </a:p>
      </dgm:t>
    </dgm:pt>
    <dgm:pt modelId="{F9AF7BBC-3353-4139-9645-E62621431F41}" type="pres">
      <dgm:prSet presAssocID="{90A5F05A-D4F1-4559-AA3F-47F1090EE3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17DB17-E7B6-4737-8677-A38DD050728B}" type="pres">
      <dgm:prSet presAssocID="{C32E1DC2-A2D2-492C-B5E9-427F6330CF8A}" presName="parTrans" presStyleLbl="bgSibTrans2D1" presStyleIdx="4" presStyleCnt="5"/>
      <dgm:spPr/>
      <dgm:t>
        <a:bodyPr/>
        <a:lstStyle/>
        <a:p>
          <a:endParaRPr lang="pl-PL"/>
        </a:p>
      </dgm:t>
    </dgm:pt>
    <dgm:pt modelId="{627A3FB8-5481-40AF-9985-3822419F0912}" type="pres">
      <dgm:prSet presAssocID="{9112B5B9-50EE-4857-AEF0-00AB673ECDB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4E8FE4A-5D6C-4208-AC1E-F65B90CB79CA}" srcId="{3AB172F2-7695-4ECE-8B79-500A9BD04058}" destId="{80F977DF-E1F7-4681-9E4F-A2ACE95F6C27}" srcOrd="0" destOrd="0" parTransId="{DC8B5765-0806-4A5D-9393-DA488595A349}" sibTransId="{5A123C1C-409A-42D3-90B3-0C09E6DEC1EE}"/>
    <dgm:cxn modelId="{7FCF3CB9-7434-40ED-A0FB-08E718DD4EE4}" type="presOf" srcId="{400E5E5F-1DAC-4B07-A0CC-860F7DD465DE}" destId="{368BF01C-7944-4E92-BCC5-A824EA8C1932}" srcOrd="0" destOrd="0" presId="urn:microsoft.com/office/officeart/2005/8/layout/radial4"/>
    <dgm:cxn modelId="{3F0B261B-9B57-49C9-98FB-54D19A8C56C0}" srcId="{80F977DF-E1F7-4681-9E4F-A2ACE95F6C27}" destId="{400E5E5F-1DAC-4B07-A0CC-860F7DD465DE}" srcOrd="2" destOrd="0" parTransId="{1D8D2943-CA21-427F-A81A-73E908B58F2A}" sibTransId="{375E691F-142A-4E44-AFF6-B445B3C4CC45}"/>
    <dgm:cxn modelId="{1E651594-A88D-4E19-AD60-7A3E63C45AD6}" type="presOf" srcId="{4B87EE04-52AE-416B-B493-FC914AF394FB}" destId="{A692893B-FF24-4652-BBAE-894F52110025}" srcOrd="0" destOrd="0" presId="urn:microsoft.com/office/officeart/2005/8/layout/radial4"/>
    <dgm:cxn modelId="{0C1ABBA4-EF04-44EC-9871-88D0BD289606}" type="presOf" srcId="{90A5F05A-D4F1-4559-AA3F-47F1090EE31F}" destId="{F9AF7BBC-3353-4139-9645-E62621431F41}" srcOrd="0" destOrd="0" presId="urn:microsoft.com/office/officeart/2005/8/layout/radial4"/>
    <dgm:cxn modelId="{61D3F07D-1375-4BB7-9A1B-9528FFE3A69B}" type="presOf" srcId="{3AB172F2-7695-4ECE-8B79-500A9BD04058}" destId="{05FA53F8-8C59-462C-BA1A-C879B1432E3A}" srcOrd="0" destOrd="0" presId="urn:microsoft.com/office/officeart/2005/8/layout/radial4"/>
    <dgm:cxn modelId="{0DFED252-FEB0-4B07-8484-C495AF47C93A}" type="presOf" srcId="{1D8D2943-CA21-427F-A81A-73E908B58F2A}" destId="{3FAE331D-5B63-4123-9150-1A7536A6FF61}" srcOrd="0" destOrd="0" presId="urn:microsoft.com/office/officeart/2005/8/layout/radial4"/>
    <dgm:cxn modelId="{1EECB717-AE6C-4CC7-A98D-02FFD788DDDC}" type="presOf" srcId="{1D2435AD-0990-4519-B5EC-422A4B5A3DE6}" destId="{6212FDC8-16A3-4EA8-A7B1-C5C1684EE6EA}" srcOrd="0" destOrd="0" presId="urn:microsoft.com/office/officeart/2005/8/layout/radial4"/>
    <dgm:cxn modelId="{868BB2A2-38B3-4A20-9C0D-CF0C46F47C50}" type="presOf" srcId="{9112B5B9-50EE-4857-AEF0-00AB673ECDB9}" destId="{627A3FB8-5481-40AF-9985-3822419F0912}" srcOrd="0" destOrd="0" presId="urn:microsoft.com/office/officeart/2005/8/layout/radial4"/>
    <dgm:cxn modelId="{8773FDCD-9F64-4594-9EBD-7A46CB8633E1}" srcId="{80F977DF-E1F7-4681-9E4F-A2ACE95F6C27}" destId="{9112B5B9-50EE-4857-AEF0-00AB673ECDB9}" srcOrd="4" destOrd="0" parTransId="{C32E1DC2-A2D2-492C-B5E9-427F6330CF8A}" sibTransId="{E8B96F12-A98D-4BDB-AF1E-8A207FF3909B}"/>
    <dgm:cxn modelId="{2ED7ADE2-2839-4895-A8D2-8534100C3BC1}" type="presOf" srcId="{CA010CEE-A4F8-4B16-8934-1251CBA475E8}" destId="{A4F99FA1-D371-411E-BD35-84FEA5D5F38C}" srcOrd="0" destOrd="0" presId="urn:microsoft.com/office/officeart/2005/8/layout/radial4"/>
    <dgm:cxn modelId="{B4009CE8-D5E1-4B93-8FF0-3D2C5EBCF791}" type="presOf" srcId="{5BA232BE-DAF3-4C70-BA82-452BABD590D9}" destId="{F5BC90A9-4160-43F8-809E-58A625CE7450}" srcOrd="0" destOrd="0" presId="urn:microsoft.com/office/officeart/2005/8/layout/radial4"/>
    <dgm:cxn modelId="{B9285360-5D0E-4F9F-A1E9-F5A7A415CE5F}" type="presOf" srcId="{9F95C970-EFEC-4BF8-99C0-1FD32EEBE121}" destId="{26696651-E31B-4A52-8AB4-0FFF697A50E2}" srcOrd="0" destOrd="0" presId="urn:microsoft.com/office/officeart/2005/8/layout/radial4"/>
    <dgm:cxn modelId="{C08631B7-60CF-4BE3-8603-BEEE4C2D9B7D}" srcId="{80F977DF-E1F7-4681-9E4F-A2ACE95F6C27}" destId="{9F95C970-EFEC-4BF8-99C0-1FD32EEBE121}" srcOrd="0" destOrd="0" parTransId="{CA010CEE-A4F8-4B16-8934-1251CBA475E8}" sibTransId="{7ED62792-D339-4646-AAA6-D201EBAF1D5D}"/>
    <dgm:cxn modelId="{3D0A62A7-3603-455C-A8B9-BD8293CC9209}" type="presOf" srcId="{80F977DF-E1F7-4681-9E4F-A2ACE95F6C27}" destId="{C01E590F-B3F2-4E52-9A33-D771BA5CDE7A}" srcOrd="0" destOrd="0" presId="urn:microsoft.com/office/officeart/2005/8/layout/radial4"/>
    <dgm:cxn modelId="{37C62D23-3B6C-4145-9710-2A4509DFE173}" srcId="{80F977DF-E1F7-4681-9E4F-A2ACE95F6C27}" destId="{1D2435AD-0990-4519-B5EC-422A4B5A3DE6}" srcOrd="1" destOrd="0" parTransId="{4B87EE04-52AE-416B-B493-FC914AF394FB}" sibTransId="{48F761FB-6071-4B2C-AE84-16B0AC0C124B}"/>
    <dgm:cxn modelId="{BABF8049-2CC1-48FF-9749-C87FE3B9E9A9}" srcId="{80F977DF-E1F7-4681-9E4F-A2ACE95F6C27}" destId="{90A5F05A-D4F1-4559-AA3F-47F1090EE31F}" srcOrd="3" destOrd="0" parTransId="{5BA232BE-DAF3-4C70-BA82-452BABD590D9}" sibTransId="{EA372B64-CD47-467B-A005-AFE2A63B3858}"/>
    <dgm:cxn modelId="{ED8F9296-8286-4C04-B910-FE3F0D2B22D1}" type="presOf" srcId="{C32E1DC2-A2D2-492C-B5E9-427F6330CF8A}" destId="{C217DB17-E7B6-4737-8677-A38DD050728B}" srcOrd="0" destOrd="0" presId="urn:microsoft.com/office/officeart/2005/8/layout/radial4"/>
    <dgm:cxn modelId="{E1FE62C2-015D-45D7-98C7-358D91A29A51}" type="presParOf" srcId="{05FA53F8-8C59-462C-BA1A-C879B1432E3A}" destId="{C01E590F-B3F2-4E52-9A33-D771BA5CDE7A}" srcOrd="0" destOrd="0" presId="urn:microsoft.com/office/officeart/2005/8/layout/radial4"/>
    <dgm:cxn modelId="{2CD4C44D-A7A0-4D99-B476-1361633F5451}" type="presParOf" srcId="{05FA53F8-8C59-462C-BA1A-C879B1432E3A}" destId="{A4F99FA1-D371-411E-BD35-84FEA5D5F38C}" srcOrd="1" destOrd="0" presId="urn:microsoft.com/office/officeart/2005/8/layout/radial4"/>
    <dgm:cxn modelId="{8F76E7AA-78CA-464B-A3D7-A8439FD50F07}" type="presParOf" srcId="{05FA53F8-8C59-462C-BA1A-C879B1432E3A}" destId="{26696651-E31B-4A52-8AB4-0FFF697A50E2}" srcOrd="2" destOrd="0" presId="urn:microsoft.com/office/officeart/2005/8/layout/radial4"/>
    <dgm:cxn modelId="{6694B453-F102-43BB-904D-F317D696E6F3}" type="presParOf" srcId="{05FA53F8-8C59-462C-BA1A-C879B1432E3A}" destId="{A692893B-FF24-4652-BBAE-894F52110025}" srcOrd="3" destOrd="0" presId="urn:microsoft.com/office/officeart/2005/8/layout/radial4"/>
    <dgm:cxn modelId="{BEB10A92-855E-4DD8-B09D-42D85887F5F2}" type="presParOf" srcId="{05FA53F8-8C59-462C-BA1A-C879B1432E3A}" destId="{6212FDC8-16A3-4EA8-A7B1-C5C1684EE6EA}" srcOrd="4" destOrd="0" presId="urn:microsoft.com/office/officeart/2005/8/layout/radial4"/>
    <dgm:cxn modelId="{7D8DF45B-6DE7-41C3-BDB2-542369E1B495}" type="presParOf" srcId="{05FA53F8-8C59-462C-BA1A-C879B1432E3A}" destId="{3FAE331D-5B63-4123-9150-1A7536A6FF61}" srcOrd="5" destOrd="0" presId="urn:microsoft.com/office/officeart/2005/8/layout/radial4"/>
    <dgm:cxn modelId="{8ACC45FB-7A31-44C4-9A3B-939C0B75A71B}" type="presParOf" srcId="{05FA53F8-8C59-462C-BA1A-C879B1432E3A}" destId="{368BF01C-7944-4E92-BCC5-A824EA8C1932}" srcOrd="6" destOrd="0" presId="urn:microsoft.com/office/officeart/2005/8/layout/radial4"/>
    <dgm:cxn modelId="{03B54D94-FEB8-4F0E-A37A-E8DDA5E3CD61}" type="presParOf" srcId="{05FA53F8-8C59-462C-BA1A-C879B1432E3A}" destId="{F5BC90A9-4160-43F8-809E-58A625CE7450}" srcOrd="7" destOrd="0" presId="urn:microsoft.com/office/officeart/2005/8/layout/radial4"/>
    <dgm:cxn modelId="{CD9A6DFC-A857-47DC-9524-3FC78A6383A9}" type="presParOf" srcId="{05FA53F8-8C59-462C-BA1A-C879B1432E3A}" destId="{F9AF7BBC-3353-4139-9645-E62621431F41}" srcOrd="8" destOrd="0" presId="urn:microsoft.com/office/officeart/2005/8/layout/radial4"/>
    <dgm:cxn modelId="{B320D530-F95D-471D-A482-D95DDE3BF1A4}" type="presParOf" srcId="{05FA53F8-8C59-462C-BA1A-C879B1432E3A}" destId="{C217DB17-E7B6-4737-8677-A38DD050728B}" srcOrd="9" destOrd="0" presId="urn:microsoft.com/office/officeart/2005/8/layout/radial4"/>
    <dgm:cxn modelId="{7B2F8FDF-EED0-4F77-90E3-09E5FA92A05E}" type="presParOf" srcId="{05FA53F8-8C59-462C-BA1A-C879B1432E3A}" destId="{627A3FB8-5481-40AF-9985-3822419F0912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28EA6-9DC6-40EB-832F-2FAB1F71525A}">
      <dsp:nvSpPr>
        <dsp:cNvPr id="0" name=""/>
        <dsp:cNvSpPr/>
      </dsp:nvSpPr>
      <dsp:spPr>
        <a:xfrm>
          <a:off x="3569" y="58030"/>
          <a:ext cx="2831925" cy="1699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cap="small" baseline="0" dirty="0" smtClean="0"/>
            <a:t>Zespół ds. </a:t>
          </a:r>
          <a:r>
            <a:rPr lang="pl-PL" sz="2300" kern="1200" cap="small" baseline="0" dirty="0" err="1" smtClean="0"/>
            <a:t>reindustrailaizacji</a:t>
          </a:r>
          <a:endParaRPr lang="pl-PL" sz="2300" kern="1200" cap="small" baseline="0" dirty="0"/>
        </a:p>
      </dsp:txBody>
      <dsp:txXfrm>
        <a:off x="3569" y="58030"/>
        <a:ext cx="2831925" cy="1699155"/>
      </dsp:txXfrm>
    </dsp:sp>
    <dsp:sp modelId="{ADB58874-E33A-4954-835B-B6D05E86111B}">
      <dsp:nvSpPr>
        <dsp:cNvPr id="0" name=""/>
        <dsp:cNvSpPr/>
      </dsp:nvSpPr>
      <dsp:spPr>
        <a:xfrm>
          <a:off x="3118687" y="58030"/>
          <a:ext cx="2831925" cy="1699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cap="small" baseline="0" dirty="0" smtClean="0"/>
            <a:t>Zespół ds. innowacyjności	</a:t>
          </a:r>
          <a:endParaRPr lang="pl-PL" sz="2300" kern="1200" cap="small" baseline="0" dirty="0"/>
        </a:p>
      </dsp:txBody>
      <dsp:txXfrm>
        <a:off x="3118687" y="58030"/>
        <a:ext cx="2831925" cy="1699155"/>
      </dsp:txXfrm>
    </dsp:sp>
    <dsp:sp modelId="{8D3CDEFA-A23F-4CF8-8D90-B01D58AC6B7F}">
      <dsp:nvSpPr>
        <dsp:cNvPr id="0" name=""/>
        <dsp:cNvSpPr/>
      </dsp:nvSpPr>
      <dsp:spPr>
        <a:xfrm>
          <a:off x="6233805" y="58030"/>
          <a:ext cx="2831925" cy="1699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cap="small" baseline="0" dirty="0" smtClean="0"/>
            <a:t>Zespół ds. MŚP</a:t>
          </a:r>
          <a:endParaRPr lang="pl-PL" sz="2300" kern="1200" cap="small" baseline="0" dirty="0"/>
        </a:p>
      </dsp:txBody>
      <dsp:txXfrm>
        <a:off x="6233805" y="58030"/>
        <a:ext cx="2831925" cy="1699155"/>
      </dsp:txXfrm>
    </dsp:sp>
    <dsp:sp modelId="{EFB7431D-3CA0-46B1-B187-D4630DA84C4C}">
      <dsp:nvSpPr>
        <dsp:cNvPr id="0" name=""/>
        <dsp:cNvSpPr/>
      </dsp:nvSpPr>
      <dsp:spPr>
        <a:xfrm>
          <a:off x="9348923" y="58030"/>
          <a:ext cx="2831925" cy="1699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cap="small" baseline="0" dirty="0" smtClean="0"/>
            <a:t>Zespół ds. kapitału dla rozwoju</a:t>
          </a:r>
          <a:endParaRPr lang="pl-PL" sz="2300" kern="1200" cap="small" baseline="0" dirty="0"/>
        </a:p>
      </dsp:txBody>
      <dsp:txXfrm>
        <a:off x="9348923" y="58030"/>
        <a:ext cx="2831925" cy="1699155"/>
      </dsp:txXfrm>
    </dsp:sp>
    <dsp:sp modelId="{7A25E708-0F43-4AD6-9AB2-CEBEE897CC81}">
      <dsp:nvSpPr>
        <dsp:cNvPr id="0" name=""/>
        <dsp:cNvSpPr/>
      </dsp:nvSpPr>
      <dsp:spPr>
        <a:xfrm>
          <a:off x="3569" y="2040377"/>
          <a:ext cx="2831925" cy="1699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cap="small" baseline="0" dirty="0" smtClean="0"/>
            <a:t>Zespół ds. ekspansji zagranicznej</a:t>
          </a:r>
          <a:endParaRPr lang="pl-PL" sz="2300" kern="1200" cap="small" baseline="0" dirty="0"/>
        </a:p>
      </dsp:txBody>
      <dsp:txXfrm>
        <a:off x="3569" y="2040377"/>
        <a:ext cx="2831925" cy="1699155"/>
      </dsp:txXfrm>
    </dsp:sp>
    <dsp:sp modelId="{5FDD4FC5-2ABB-4FCD-8588-CF0B89014051}">
      <dsp:nvSpPr>
        <dsp:cNvPr id="0" name=""/>
        <dsp:cNvSpPr/>
      </dsp:nvSpPr>
      <dsp:spPr>
        <a:xfrm>
          <a:off x="3118687" y="2040377"/>
          <a:ext cx="2831925" cy="1699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cap="small" baseline="0" dirty="0" smtClean="0"/>
            <a:t>Zespół ds. spójności terytorialnej</a:t>
          </a:r>
          <a:endParaRPr lang="pl-PL" sz="2300" kern="1200" cap="small" baseline="0" dirty="0"/>
        </a:p>
      </dsp:txBody>
      <dsp:txXfrm>
        <a:off x="3118687" y="2040377"/>
        <a:ext cx="2831925" cy="1699155"/>
      </dsp:txXfrm>
    </dsp:sp>
    <dsp:sp modelId="{CEF1D121-A1F1-4BF9-A9A0-A03D89BB9B5E}">
      <dsp:nvSpPr>
        <dsp:cNvPr id="0" name=""/>
        <dsp:cNvSpPr/>
      </dsp:nvSpPr>
      <dsp:spPr>
        <a:xfrm>
          <a:off x="6233805" y="2040377"/>
          <a:ext cx="2831925" cy="1699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cap="small" baseline="0" dirty="0" smtClean="0"/>
            <a:t>Zespół ds. energii, środowiska i transportu</a:t>
          </a:r>
          <a:endParaRPr lang="pl-PL" sz="2300" kern="1200" cap="small" baseline="0" dirty="0"/>
        </a:p>
      </dsp:txBody>
      <dsp:txXfrm>
        <a:off x="6233805" y="2040377"/>
        <a:ext cx="2831925" cy="1699155"/>
      </dsp:txXfrm>
    </dsp:sp>
    <dsp:sp modelId="{7CDC9A9F-0262-490A-AB60-FB07C119BF7B}">
      <dsp:nvSpPr>
        <dsp:cNvPr id="0" name=""/>
        <dsp:cNvSpPr/>
      </dsp:nvSpPr>
      <dsp:spPr>
        <a:xfrm>
          <a:off x="9348923" y="2040377"/>
          <a:ext cx="2831925" cy="1699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cap="small" baseline="0" dirty="0" smtClean="0"/>
            <a:t>Zespół ds. kapitału ludzkiego </a:t>
          </a:r>
          <a:br>
            <a:rPr lang="pl-PL" sz="2300" kern="1200" cap="small" baseline="0" dirty="0" smtClean="0"/>
          </a:br>
          <a:r>
            <a:rPr lang="pl-PL" sz="2300" kern="1200" cap="small" baseline="0" dirty="0" smtClean="0"/>
            <a:t>i społecznego, </a:t>
          </a:r>
          <a:br>
            <a:rPr lang="pl-PL" sz="2300" kern="1200" cap="small" baseline="0" dirty="0" smtClean="0"/>
          </a:br>
          <a:r>
            <a:rPr lang="pl-PL" sz="2300" kern="1200" cap="small" baseline="0" dirty="0" smtClean="0"/>
            <a:t>w tym spójność społeczna	</a:t>
          </a:r>
          <a:endParaRPr lang="pl-PL" sz="2300" kern="1200" cap="small" baseline="0" dirty="0"/>
        </a:p>
      </dsp:txBody>
      <dsp:txXfrm>
        <a:off x="9348923" y="2040377"/>
        <a:ext cx="2831925" cy="1699155"/>
      </dsp:txXfrm>
    </dsp:sp>
    <dsp:sp modelId="{8417E937-EA43-4073-8B96-4E542462D0A3}">
      <dsp:nvSpPr>
        <dsp:cNvPr id="0" name=""/>
        <dsp:cNvSpPr/>
      </dsp:nvSpPr>
      <dsp:spPr>
        <a:xfrm>
          <a:off x="3569" y="4022725"/>
          <a:ext cx="2831925" cy="1699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cap="small" baseline="0" dirty="0" smtClean="0"/>
            <a:t>Zespół ds. regulacji i sprawności instytucjonalnej</a:t>
          </a:r>
          <a:endParaRPr lang="pl-PL" sz="2300" kern="1200" cap="small" baseline="0" dirty="0"/>
        </a:p>
      </dsp:txBody>
      <dsp:txXfrm>
        <a:off x="3569" y="4022725"/>
        <a:ext cx="2831925" cy="1699155"/>
      </dsp:txXfrm>
    </dsp:sp>
    <dsp:sp modelId="{23CFFAE5-9A2D-4C24-A3F1-4162443EAE96}">
      <dsp:nvSpPr>
        <dsp:cNvPr id="0" name=""/>
        <dsp:cNvSpPr/>
      </dsp:nvSpPr>
      <dsp:spPr>
        <a:xfrm>
          <a:off x="3118687" y="4022725"/>
          <a:ext cx="2831925" cy="1699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cap="small" baseline="0" dirty="0" smtClean="0"/>
            <a:t>Zespół ds. efektywności wykorzystania środków UE</a:t>
          </a:r>
          <a:endParaRPr lang="pl-PL" sz="2300" kern="1200" cap="small" baseline="0" dirty="0"/>
        </a:p>
      </dsp:txBody>
      <dsp:txXfrm>
        <a:off x="3118687" y="4022725"/>
        <a:ext cx="2831925" cy="1699155"/>
      </dsp:txXfrm>
    </dsp:sp>
    <dsp:sp modelId="{763C4F4A-511A-4580-9349-A742954C74F7}">
      <dsp:nvSpPr>
        <dsp:cNvPr id="0" name=""/>
        <dsp:cNvSpPr/>
      </dsp:nvSpPr>
      <dsp:spPr>
        <a:xfrm>
          <a:off x="6233805" y="4022725"/>
          <a:ext cx="2831925" cy="1699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cap="small" baseline="0" dirty="0" smtClean="0"/>
            <a:t>Zespół ds. finansów publicznych</a:t>
          </a:r>
          <a:endParaRPr lang="pl-PL" sz="2300" kern="1200" cap="small" baseline="0" dirty="0"/>
        </a:p>
      </dsp:txBody>
      <dsp:txXfrm>
        <a:off x="6233805" y="4022725"/>
        <a:ext cx="2831925" cy="1699155"/>
      </dsp:txXfrm>
    </dsp:sp>
    <dsp:sp modelId="{7FD64C98-9D56-470E-8977-DC435DAC4BE7}">
      <dsp:nvSpPr>
        <dsp:cNvPr id="0" name=""/>
        <dsp:cNvSpPr/>
      </dsp:nvSpPr>
      <dsp:spPr>
        <a:xfrm>
          <a:off x="9348923" y="4022725"/>
          <a:ext cx="2831925" cy="1699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cap="small" baseline="0" dirty="0" smtClean="0"/>
            <a:t/>
          </a:r>
          <a:br>
            <a:rPr lang="pl-PL" sz="2300" b="1" kern="1200" cap="small" baseline="0" dirty="0" smtClean="0"/>
          </a:br>
          <a:r>
            <a:rPr lang="pl-PL" sz="2300" b="1" kern="1200" cap="small" baseline="0" dirty="0" smtClean="0">
              <a:solidFill>
                <a:srgbClr val="C00000"/>
              </a:solidFill>
            </a:rPr>
            <a:t>Zespół ds. bezpieczeństwa wewnętrznego i zewnętrznego</a:t>
          </a:r>
          <a:endParaRPr lang="pl-PL" sz="2300" b="1" kern="1200" cap="small" baseline="0" dirty="0">
            <a:solidFill>
              <a:srgbClr val="C00000"/>
            </a:solidFill>
          </a:endParaRPr>
        </a:p>
      </dsp:txBody>
      <dsp:txXfrm>
        <a:off x="9348923" y="4022725"/>
        <a:ext cx="2831925" cy="1699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28EA6-9DC6-40EB-832F-2FAB1F71525A}">
      <dsp:nvSpPr>
        <dsp:cNvPr id="0" name=""/>
        <dsp:cNvSpPr/>
      </dsp:nvSpPr>
      <dsp:spPr>
        <a:xfrm>
          <a:off x="29860" y="1446"/>
          <a:ext cx="2888509" cy="1733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cap="small" dirty="0" smtClean="0"/>
            <a:t>środki transportu zbiorowego </a:t>
          </a:r>
          <a:br>
            <a:rPr lang="pl-PL" sz="2000" kern="1200" cap="small" dirty="0" smtClean="0"/>
          </a:br>
          <a:r>
            <a:rPr lang="pl-PL" sz="2000" kern="1200" cap="small" dirty="0" smtClean="0"/>
            <a:t>(np. </a:t>
          </a:r>
          <a:r>
            <a:rPr lang="pl-PL" sz="2000" kern="1200" cap="small" dirty="0" err="1" smtClean="0"/>
            <a:t>elektromobilność</a:t>
          </a:r>
          <a:r>
            <a:rPr lang="pl-PL" sz="2000" kern="1200" cap="small" dirty="0" smtClean="0"/>
            <a:t>, e-</a:t>
          </a:r>
          <a:r>
            <a:rPr lang="pl-PL" sz="2000" kern="1200" cap="small" dirty="0" err="1" smtClean="0"/>
            <a:t>bus</a:t>
          </a:r>
          <a:r>
            <a:rPr lang="pl-PL" sz="2000" kern="1200" cap="small" dirty="0" smtClean="0"/>
            <a:t>, innowacyjne typy statków) </a:t>
          </a:r>
          <a:endParaRPr lang="pl-PL" sz="2000" kern="1200" cap="small" baseline="0" dirty="0"/>
        </a:p>
      </dsp:txBody>
      <dsp:txXfrm>
        <a:off x="29860" y="1446"/>
        <a:ext cx="2888509" cy="1733105"/>
      </dsp:txXfrm>
    </dsp:sp>
    <dsp:sp modelId="{ADB58874-E33A-4954-835B-B6D05E86111B}">
      <dsp:nvSpPr>
        <dsp:cNvPr id="0" name=""/>
        <dsp:cNvSpPr/>
      </dsp:nvSpPr>
      <dsp:spPr>
        <a:xfrm>
          <a:off x="3207220" y="1446"/>
          <a:ext cx="2888509" cy="1733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cap="small" dirty="0" smtClean="0"/>
            <a:t>elektronika profesjonalna </a:t>
          </a:r>
          <a:r>
            <a:rPr lang="pl-PL" sz="2000" kern="1200" cap="small" baseline="0" dirty="0" smtClean="0"/>
            <a:t>	</a:t>
          </a:r>
          <a:endParaRPr lang="pl-PL" sz="2000" kern="1200" cap="small" baseline="0" dirty="0"/>
        </a:p>
      </dsp:txBody>
      <dsp:txXfrm>
        <a:off x="3207220" y="1446"/>
        <a:ext cx="2888509" cy="1733105"/>
      </dsp:txXfrm>
    </dsp:sp>
    <dsp:sp modelId="{8D3CDEFA-A23F-4CF8-8D90-B01D58AC6B7F}">
      <dsp:nvSpPr>
        <dsp:cNvPr id="0" name=""/>
        <dsp:cNvSpPr/>
      </dsp:nvSpPr>
      <dsp:spPr>
        <a:xfrm>
          <a:off x="6384579" y="1446"/>
          <a:ext cx="2888509" cy="1733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cap="small" dirty="0" smtClean="0"/>
            <a:t>ICT (w tym gry komputerowe) </a:t>
          </a:r>
          <a:endParaRPr lang="pl-PL" sz="2000" kern="1200" cap="small" baseline="0" dirty="0"/>
        </a:p>
      </dsp:txBody>
      <dsp:txXfrm>
        <a:off x="6384579" y="1446"/>
        <a:ext cx="2888509" cy="1733105"/>
      </dsp:txXfrm>
    </dsp:sp>
    <dsp:sp modelId="{EFB7431D-3CA0-46B1-B187-D4630DA84C4C}">
      <dsp:nvSpPr>
        <dsp:cNvPr id="0" name=""/>
        <dsp:cNvSpPr/>
      </dsp:nvSpPr>
      <dsp:spPr>
        <a:xfrm>
          <a:off x="9561939" y="1446"/>
          <a:ext cx="2888509" cy="1733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cap="small" dirty="0" smtClean="0"/>
            <a:t>lotniczo-kosmiczna (np. drony) </a:t>
          </a:r>
          <a:endParaRPr lang="pl-PL" sz="2000" kern="1200" cap="small" baseline="0" dirty="0"/>
        </a:p>
      </dsp:txBody>
      <dsp:txXfrm>
        <a:off x="9561939" y="1446"/>
        <a:ext cx="2888509" cy="1733105"/>
      </dsp:txXfrm>
    </dsp:sp>
    <dsp:sp modelId="{7A25E708-0F43-4AD6-9AB2-CEBEE897CC81}">
      <dsp:nvSpPr>
        <dsp:cNvPr id="0" name=""/>
        <dsp:cNvSpPr/>
      </dsp:nvSpPr>
      <dsp:spPr>
        <a:xfrm>
          <a:off x="29860" y="2023402"/>
          <a:ext cx="2888509" cy="1733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cap="small" dirty="0" smtClean="0"/>
            <a:t>urządzenia medyczne / terapie / e-medycyna </a:t>
          </a:r>
          <a:br>
            <a:rPr lang="pl-PL" sz="2000" kern="1200" cap="small" dirty="0" smtClean="0"/>
          </a:br>
          <a:r>
            <a:rPr lang="pl-PL" sz="2000" kern="1200" cap="small" dirty="0" smtClean="0"/>
            <a:t>(np. </a:t>
          </a:r>
          <a:r>
            <a:rPr lang="pl-PL" sz="2000" kern="1200" cap="small" dirty="0" err="1" smtClean="0"/>
            <a:t>telemedycyna</a:t>
          </a:r>
          <a:r>
            <a:rPr lang="pl-PL" sz="2000" kern="1200" cap="small" dirty="0" smtClean="0"/>
            <a:t>, farmaceutyki) </a:t>
          </a:r>
          <a:endParaRPr lang="pl-PL" sz="2000" kern="1200" cap="small" baseline="0" dirty="0"/>
        </a:p>
      </dsp:txBody>
      <dsp:txXfrm>
        <a:off x="29860" y="2023402"/>
        <a:ext cx="2888509" cy="1733105"/>
      </dsp:txXfrm>
    </dsp:sp>
    <dsp:sp modelId="{5FDD4FC5-2ABB-4FCD-8588-CF0B89014051}">
      <dsp:nvSpPr>
        <dsp:cNvPr id="0" name=""/>
        <dsp:cNvSpPr/>
      </dsp:nvSpPr>
      <dsp:spPr>
        <a:xfrm>
          <a:off x="3207220" y="2023402"/>
          <a:ext cx="2888509" cy="1733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cap="small" dirty="0" smtClean="0"/>
            <a:t>maszyny wydobywcze </a:t>
          </a:r>
          <a:br>
            <a:rPr lang="pl-PL" sz="2000" kern="1200" cap="small" dirty="0" smtClean="0"/>
          </a:br>
          <a:r>
            <a:rPr lang="pl-PL" sz="2000" kern="1200" cap="small" dirty="0" smtClean="0"/>
            <a:t>(np. inteligentna kopalnia) </a:t>
          </a:r>
          <a:endParaRPr lang="pl-PL" sz="2000" kern="1200" cap="small" baseline="0" dirty="0"/>
        </a:p>
      </dsp:txBody>
      <dsp:txXfrm>
        <a:off x="3207220" y="2023402"/>
        <a:ext cx="2888509" cy="1733105"/>
      </dsp:txXfrm>
    </dsp:sp>
    <dsp:sp modelId="{CEF1D121-A1F1-4BF9-A9A0-A03D89BB9B5E}">
      <dsp:nvSpPr>
        <dsp:cNvPr id="0" name=""/>
        <dsp:cNvSpPr/>
      </dsp:nvSpPr>
      <dsp:spPr>
        <a:xfrm>
          <a:off x="6384579" y="2023402"/>
          <a:ext cx="2888509" cy="1733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cap="small" dirty="0" smtClean="0"/>
            <a:t>odzysk materiałowy surowców </a:t>
          </a:r>
          <a:endParaRPr lang="pl-PL" sz="2000" kern="1200" cap="small" baseline="0" dirty="0"/>
        </a:p>
      </dsp:txBody>
      <dsp:txXfrm>
        <a:off x="6384579" y="2023402"/>
        <a:ext cx="2888509" cy="1733105"/>
      </dsp:txXfrm>
    </dsp:sp>
    <dsp:sp modelId="{7CDC9A9F-0262-490A-AB60-FB07C119BF7B}">
      <dsp:nvSpPr>
        <dsp:cNvPr id="0" name=""/>
        <dsp:cNvSpPr/>
      </dsp:nvSpPr>
      <dsp:spPr>
        <a:xfrm>
          <a:off x="9561939" y="2023402"/>
          <a:ext cx="2888509" cy="1733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cap="small" dirty="0" smtClean="0"/>
            <a:t>pasywne budownictwo </a:t>
          </a:r>
          <a:br>
            <a:rPr lang="pl-PL" sz="2000" kern="1200" cap="small" dirty="0" smtClean="0"/>
          </a:br>
          <a:r>
            <a:rPr lang="pl-PL" sz="2000" kern="1200" cap="small" dirty="0" smtClean="0"/>
            <a:t>(np. </a:t>
          </a:r>
          <a:r>
            <a:rPr lang="pl-PL" sz="2000" kern="1200" cap="small" dirty="0" err="1" smtClean="0"/>
            <a:t>ekobudownictwo</a:t>
          </a:r>
          <a:r>
            <a:rPr lang="pl-PL" sz="2000" kern="1200" cap="small" dirty="0" smtClean="0"/>
            <a:t>) </a:t>
          </a:r>
          <a:r>
            <a:rPr lang="pl-PL" sz="2000" kern="1200" cap="small" baseline="0" dirty="0" smtClean="0"/>
            <a:t>	</a:t>
          </a:r>
          <a:endParaRPr lang="pl-PL" sz="2000" kern="1200" cap="small" baseline="0" dirty="0"/>
        </a:p>
      </dsp:txBody>
      <dsp:txXfrm>
        <a:off x="9561939" y="2023402"/>
        <a:ext cx="2888509" cy="1733105"/>
      </dsp:txXfrm>
    </dsp:sp>
    <dsp:sp modelId="{8417E937-EA43-4073-8B96-4E542462D0A3}">
      <dsp:nvSpPr>
        <dsp:cNvPr id="0" name=""/>
        <dsp:cNvSpPr/>
      </dsp:nvSpPr>
      <dsp:spPr>
        <a:xfrm>
          <a:off x="3207220" y="4045359"/>
          <a:ext cx="2888509" cy="1733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cap="small" dirty="0" smtClean="0"/>
            <a:t>spożywcza </a:t>
          </a:r>
          <a:endParaRPr lang="pl-PL" sz="2000" kern="1200" cap="small" baseline="0" dirty="0"/>
        </a:p>
      </dsp:txBody>
      <dsp:txXfrm>
        <a:off x="3207220" y="4045359"/>
        <a:ext cx="2888509" cy="1733105"/>
      </dsp:txXfrm>
    </dsp:sp>
    <dsp:sp modelId="{23CFFAE5-9A2D-4C24-A3F1-4162443EAE96}">
      <dsp:nvSpPr>
        <dsp:cNvPr id="0" name=""/>
        <dsp:cNvSpPr/>
      </dsp:nvSpPr>
      <dsp:spPr>
        <a:xfrm>
          <a:off x="6384579" y="4045359"/>
          <a:ext cx="2888509" cy="1733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cap="small" dirty="0" smtClean="0"/>
            <a:t>bezpieczeństwo </a:t>
          </a:r>
          <a:br>
            <a:rPr lang="pl-PL" sz="2000" kern="1200" cap="small" dirty="0" smtClean="0"/>
          </a:br>
          <a:r>
            <a:rPr lang="pl-PL" sz="2000" kern="1200" cap="small" dirty="0" smtClean="0"/>
            <a:t>(w tym cyfrowe, przemysł obronny) </a:t>
          </a:r>
          <a:endParaRPr lang="pl-PL" sz="2000" kern="1200" cap="small" baseline="0" dirty="0"/>
        </a:p>
      </dsp:txBody>
      <dsp:txXfrm>
        <a:off x="6384579" y="4045359"/>
        <a:ext cx="2888509" cy="17331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1EC78-D4B9-48F1-B9F3-9DEC3FB17949}" type="datetimeFigureOut">
              <a:rPr lang="pl-PL" smtClean="0"/>
              <a:t>2016-07-21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C7B7A-95BA-4BB7-8A7F-6DEFDE080C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5303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4777918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7000" b="1">
                <a:solidFill>
                  <a:srgbClr val="414241"/>
                </a:solidFill>
              </a:rPr>
              <a:t>Tekst tytułowy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</a:lvl1pPr>
            <a:lvl2pPr marL="0" indent="228600">
              <a:lnSpc>
                <a:spcPct val="90000"/>
              </a:lnSpc>
              <a:spcBef>
                <a:spcPts val="0"/>
              </a:spcBef>
              <a:buSzTx/>
              <a:buNone/>
            </a:lvl2pPr>
            <a:lvl3pPr marL="0" indent="457200">
              <a:lnSpc>
                <a:spcPct val="90000"/>
              </a:lnSpc>
              <a:spcBef>
                <a:spcPts val="0"/>
              </a:spcBef>
              <a:buSzTx/>
              <a:buNone/>
            </a:lvl3pPr>
            <a:lvl4pPr marL="0" indent="685800">
              <a:lnSpc>
                <a:spcPct val="90000"/>
              </a:lnSpc>
              <a:spcBef>
                <a:spcPts val="0"/>
              </a:spcBef>
              <a:buSzTx/>
              <a:buNone/>
            </a:lvl4pPr>
            <a:lvl5pPr marL="0" indent="914400">
              <a:lnSpc>
                <a:spcPct val="90000"/>
              </a:lnSpc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5</a:t>
            </a:r>
          </a:p>
        </p:txBody>
      </p:sp>
      <p:pic>
        <p:nvPicPr>
          <p:cNvPr id="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2016-07-21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958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2016-07-21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0615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2016-07-21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524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2016-07-21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651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2016-07-21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126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2016-07-21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256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2016-07-21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330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2016-07-21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3325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2016-07-21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942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2016-07-21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67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odtytuł k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7000" b="1">
                <a:solidFill>
                  <a:srgbClr val="414241"/>
                </a:solidFill>
              </a:rPr>
              <a:t>Tekst tytułowy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</a:lvl1pPr>
            <a:lvl2pPr marL="0" indent="228600">
              <a:lnSpc>
                <a:spcPct val="90000"/>
              </a:lnSpc>
              <a:spcBef>
                <a:spcPts val="0"/>
              </a:spcBef>
              <a:buSzTx/>
              <a:buNone/>
            </a:lvl2pPr>
            <a:lvl3pPr marL="0" indent="457200">
              <a:lnSpc>
                <a:spcPct val="90000"/>
              </a:lnSpc>
              <a:spcBef>
                <a:spcPts val="0"/>
              </a:spcBef>
              <a:buSzTx/>
              <a:buNone/>
            </a:lvl3pPr>
            <a:lvl4pPr marL="0" indent="685800">
              <a:lnSpc>
                <a:spcPct val="90000"/>
              </a:lnSpc>
              <a:spcBef>
                <a:spcPts val="0"/>
              </a:spcBef>
              <a:buSzTx/>
              <a:buNone/>
            </a:lvl4pPr>
            <a:lvl5pPr marL="0" indent="914400">
              <a:lnSpc>
                <a:spcPct val="90000"/>
              </a:lnSpc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5</a:t>
            </a:r>
          </a:p>
        </p:txBody>
      </p:sp>
      <p:pic>
        <p:nvPicPr>
          <p:cNvPr id="1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000" y="857250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2016-07-21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515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2016-07-21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9294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2016-07-21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2078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2016-07-21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8513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2016-07-21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9749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2016-07-21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816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2016-07-21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9624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2016-07-21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37976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2016-07-21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333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D0FF-55B3-7A40-9C81-5E63F41E75A5}" type="datetimeFigureOut">
              <a:rPr lang="pl-PL" smtClean="0"/>
              <a:t>2016-07-21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80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800" b="1">
                <a:solidFill>
                  <a:srgbClr val="414241"/>
                </a:solidFill>
              </a:rPr>
              <a:t>Tekst tytułowy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800" b="1">
                <a:solidFill>
                  <a:srgbClr val="414241"/>
                </a:solidFill>
              </a:rPr>
              <a:t>Tekst tytułowy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939800" indent="-469900"/>
            <a:lvl3pPr marL="1409700" indent="-469900"/>
            <a:lvl4pPr marL="1879600" indent="-469900"/>
            <a:lvl5pPr marL="2349500" indent="-4699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800" b="1">
                <a:solidFill>
                  <a:srgbClr val="414241"/>
                </a:solidFill>
              </a:rPr>
              <a:t>Tekst tytułowy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13266" indent="-313266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 sz="3600"/>
            </a:lvl1pPr>
            <a:lvl2pPr marL="939800" indent="-469900">
              <a:spcBef>
                <a:spcPts val="2400"/>
              </a:spcBef>
              <a:defRPr sz="3600"/>
            </a:lvl2pPr>
            <a:lvl3pPr marL="1409700" indent="-469900">
              <a:spcBef>
                <a:spcPts val="2400"/>
              </a:spcBef>
              <a:defRPr sz="3600"/>
            </a:lvl3pPr>
            <a:lvl4pPr marL="1879600" indent="-469900">
              <a:spcBef>
                <a:spcPts val="2400"/>
              </a:spcBef>
              <a:defRPr sz="3600"/>
            </a:lvl4pPr>
            <a:lvl5pPr marL="2349500" indent="-469900">
              <a:spcBef>
                <a:spcPts val="2400"/>
              </a:spcBef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Treść - poziom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Treść - poziom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Treść - poziom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Treść - poziom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Treść - poziom 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1" y="-6350"/>
            <a:ext cx="12997658" cy="998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2016-07-21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684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3823-CBCF-3F46-9B9A-0447F811B7ED}" type="datetimeFigureOut">
              <a:rPr lang="pl-PL" smtClean="0"/>
              <a:t>2016-07-21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437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t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ti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4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800" b="1">
                <a:solidFill>
                  <a:srgbClr val="414241"/>
                </a:solidFill>
              </a:rPr>
              <a:t>Tekst tytułowy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2pPr marL="939800" indent="-469900"/>
            <a:lvl3pPr marL="1409700" indent="-469900"/>
            <a:lvl4pPr marL="1879600" indent="-469900"/>
            <a:lvl5pPr marL="2349500" indent="-469900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Treść - poziom 5</a:t>
            </a:r>
          </a:p>
        </p:txBody>
      </p:sp>
      <p:pic>
        <p:nvPicPr>
          <p:cNvPr id="4" name="pasted-image.ti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7560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62" r:id="rId7"/>
  </p:sldLayoutIdLst>
  <p:transition spd="med"/>
  <p:timing>
    <p:tnLst>
      <p:par>
        <p:cTn id="1" dur="indefinite" restart="never" nodeType="tmRoot"/>
      </p:par>
    </p:tnLst>
  </p:timing>
  <p:txStyles>
    <p:titleStyle>
      <a:lvl1pPr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1pPr>
      <a:lvl2pPr indent="2286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2pPr>
      <a:lvl3pPr indent="4572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3pPr>
      <a:lvl4pPr indent="6858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4pPr>
      <a:lvl5pPr indent="9144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5pPr>
      <a:lvl6pPr indent="11430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6pPr>
      <a:lvl7pPr indent="13716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7pPr>
      <a:lvl8pPr indent="16002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8pPr>
      <a:lvl9pPr indent="18288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9pPr>
    </p:titleStyle>
    <p:bodyStyle>
      <a:lvl1pPr marL="469900" indent="-469900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1pPr>
      <a:lvl2pPr marL="7831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2pPr>
      <a:lvl3pPr marL="12530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3pPr>
      <a:lvl4pPr marL="17229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4pPr>
      <a:lvl5pPr marL="21928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5pPr>
      <a:lvl6pPr marL="26627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6pPr>
      <a:lvl7pPr marL="31326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7pPr>
      <a:lvl8pPr marL="36025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8pPr>
      <a:lvl9pPr marL="40724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C3823-CBCF-3F46-9B9A-0447F811B7ED}" type="datetimeFigureOut">
              <a:rPr lang="pl-PL" smtClean="0"/>
              <a:t>2016-07-21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2BFD8-674A-F444-89A4-5F15F0EEE7EB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rostokąt 8"/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334C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069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ED0FF-55B3-7A40-9C81-5E63F41E75A5}" type="datetimeFigureOut">
              <a:rPr lang="pl-PL" smtClean="0"/>
              <a:t>2016-07-21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5A648-AF53-724C-89DE-C13658E69069}" type="slidenum">
              <a:rPr lang="pl-PL" smtClean="0"/>
              <a:t>‹#›</a:t>
            </a:fld>
            <a:endParaRPr lang="pl-PL"/>
          </a:p>
        </p:txBody>
      </p:sp>
      <p:pic>
        <p:nvPicPr>
          <p:cNvPr id="15" name="pasted-image.tif"/>
          <p:cNvPicPr/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tif"/>
          <p:cNvPicPr/>
          <p:nvPr userDrawn="1"/>
        </p:nvPicPr>
        <p:blipFill>
          <a:blip r:embed="rId14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1631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508000" y="4044665"/>
            <a:ext cx="7200900" cy="2413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5400" b="1" i="1" dirty="0" smtClean="0">
                <a:solidFill>
                  <a:srgbClr val="414241"/>
                </a:solidFill>
              </a:rPr>
              <a:t>Strategia na rzecz Odpowiedzialnego Rozwoju </a:t>
            </a:r>
            <a:r>
              <a:rPr lang="pl-PL" sz="5400" b="1" dirty="0" smtClean="0">
                <a:solidFill>
                  <a:srgbClr val="414241"/>
                </a:solidFill>
              </a:rPr>
              <a:t>– </a:t>
            </a:r>
            <a:r>
              <a:rPr lang="pl-PL" sz="4400" b="1" dirty="0" smtClean="0">
                <a:solidFill>
                  <a:srgbClr val="414241"/>
                </a:solidFill>
              </a:rPr>
              <a:t>stan prac oraz wpływ na RPO WM 2014-2020</a:t>
            </a:r>
            <a:endParaRPr sz="4400" b="1" dirty="0">
              <a:solidFill>
                <a:srgbClr val="414241"/>
              </a:solidFill>
            </a:endParaRP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616734" cy="241300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110000"/>
              </a:lnSpc>
              <a:defRPr sz="1800">
                <a:solidFill>
                  <a:srgbClr val="000000"/>
                </a:solidFill>
              </a:defRPr>
            </a:pPr>
            <a:r>
              <a:rPr lang="pl-PL" sz="3200" b="1" dirty="0">
                <a:solidFill>
                  <a:srgbClr val="C00000"/>
                </a:solidFill>
              </a:rPr>
              <a:t>Joanna Urbanowicz</a:t>
            </a:r>
          </a:p>
          <a:p>
            <a:pPr lvl="0" algn="ctr">
              <a:lnSpc>
                <a:spcPct val="110000"/>
              </a:lnSpc>
              <a:defRPr sz="1800">
                <a:solidFill>
                  <a:srgbClr val="000000"/>
                </a:solidFill>
              </a:defRPr>
            </a:pPr>
            <a:r>
              <a:rPr lang="pl-PL" sz="1800" dirty="0" smtClean="0">
                <a:solidFill>
                  <a:srgbClr val="414141"/>
                </a:solidFill>
              </a:rPr>
              <a:t>Dyrektor Departamentu Polityki Regionalnej UMWM</a:t>
            </a:r>
            <a:endParaRPr sz="1800" dirty="0">
              <a:solidFill>
                <a:srgbClr val="414141"/>
              </a:solidFill>
            </a:endParaRPr>
          </a:p>
        </p:txBody>
      </p:sp>
      <p:pic>
        <p:nvPicPr>
          <p:cNvPr id="6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4716" y="130981"/>
            <a:ext cx="12800084" cy="1219200"/>
          </a:xfrm>
        </p:spPr>
        <p:txBody>
          <a:bodyPr>
            <a:normAutofit/>
          </a:bodyPr>
          <a:lstStyle/>
          <a:p>
            <a:r>
              <a:rPr lang="pl-PL" sz="3200" dirty="0"/>
              <a:t>Układ Strategii: cel główny, </a:t>
            </a:r>
            <a:r>
              <a:rPr lang="pl-PL" sz="3200" dirty="0" smtClean="0"/>
              <a:t>cele </a:t>
            </a:r>
            <a:r>
              <a:rPr lang="pl-PL" sz="3200" dirty="0"/>
              <a:t>szczegółowe, obszary</a:t>
            </a:r>
            <a:r>
              <a:rPr lang="pl-PL" sz="4000" dirty="0"/>
              <a:t/>
            </a:r>
            <a:br>
              <a:rPr lang="pl-PL" sz="4000" dirty="0"/>
            </a:br>
            <a:endParaRPr lang="pl-PL" sz="4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267342"/>
              </p:ext>
            </p:extLst>
          </p:nvPr>
        </p:nvGraphicFramePr>
        <p:xfrm>
          <a:off x="204716" y="879300"/>
          <a:ext cx="12800084" cy="8851177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2279177"/>
                <a:gridCol w="8011235"/>
                <a:gridCol w="2509672"/>
              </a:tblGrid>
              <a:tr h="1087525"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dirty="0" smtClean="0">
                          <a:effectLst/>
                          <a:latin typeface="Roboto Regular"/>
                        </a:rPr>
                        <a:t>Cel główny</a:t>
                      </a:r>
                      <a:endParaRPr lang="pl-PL" sz="2200" dirty="0" smtClean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cap="small" dirty="0" smtClean="0">
                          <a:effectLst/>
                          <a:latin typeface="Roboto Regular"/>
                        </a:rPr>
                        <a:t>Tworzenie warunków dla wzrostu dochodów mieszkańców Polski przy jednoczesnym wzroście spójności w wymiarze społecznym, ekonomicznym i terytorialnym</a:t>
                      </a:r>
                      <a:endParaRPr lang="pl-PL" sz="2400" dirty="0" smtClean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25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</a:rPr>
                        <a:t>Cel szczegółowy I</a:t>
                      </a:r>
                      <a:endParaRPr lang="pl-PL" sz="2200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2200" b="1" cap="small" dirty="0">
                          <a:effectLst/>
                          <a:latin typeface="Roboto Regular"/>
                        </a:rPr>
                        <a:t>Trwały wzrost gospodarczy oparty na dotychczasowych i nowych przewagach</a:t>
                      </a:r>
                      <a:endParaRPr lang="pl-PL" sz="2200" b="1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Roboto Regular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pl-PL" sz="1800" dirty="0" smtClean="0">
                        <a:effectLst/>
                        <a:latin typeface="Roboto Regular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pl-PL" sz="1800" dirty="0" smtClean="0">
                        <a:effectLst/>
                        <a:latin typeface="Roboto Regular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Roboto Regular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2000" cap="small" baseline="0" dirty="0">
                          <a:effectLst/>
                          <a:latin typeface="Roboto Regular"/>
                        </a:rPr>
                        <a:t>Obszary wpływające na osiągnięcie celów Strategii</a:t>
                      </a:r>
                      <a:r>
                        <a:rPr lang="pl-PL" sz="2000" dirty="0" smtClean="0">
                          <a:effectLst/>
                          <a:latin typeface="Roboto Regular"/>
                        </a:rPr>
                        <a:t>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pl-PL" sz="2000" dirty="0">
                        <a:effectLst/>
                        <a:latin typeface="Roboto Regular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- Kapitał ludzki </a:t>
                      </a:r>
                      <a:br>
                        <a:rPr lang="pl-PL" sz="2000" dirty="0" smtClean="0">
                          <a:effectLst/>
                          <a:latin typeface="Roboto Regular"/>
                        </a:rPr>
                      </a:br>
                      <a:r>
                        <a:rPr lang="pl-PL" sz="2000" dirty="0" smtClean="0">
                          <a:effectLst/>
                          <a:latin typeface="Roboto Regular"/>
                        </a:rPr>
                        <a:t>i społeczny</a:t>
                      </a:r>
                      <a:endParaRPr lang="pl-PL" sz="2000" dirty="0">
                        <a:effectLst/>
                        <a:latin typeface="Roboto Regular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- </a:t>
                      </a:r>
                      <a:r>
                        <a:rPr lang="pl-PL" sz="2000" dirty="0">
                          <a:effectLst/>
                          <a:latin typeface="Roboto Regular"/>
                        </a:rPr>
                        <a:t>Transport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l-PL" sz="2000" dirty="0" smtClean="0">
                          <a:effectLst/>
                          <a:latin typeface="Roboto Regular"/>
                        </a:rPr>
                        <a:t>Energia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l-PL" sz="2000" dirty="0" smtClean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Środowisko naturalne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l-PL" sz="2000" dirty="0" smtClean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Bezpieczeństwo narodowe</a:t>
                      </a:r>
                      <a:endParaRPr lang="pl-PL" sz="2000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2508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</a:rPr>
                        <a:t>Obszary</a:t>
                      </a:r>
                      <a:endParaRPr lang="pl-PL" sz="2200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i="1" dirty="0">
                          <a:effectLst/>
                          <a:latin typeface="Roboto Regular"/>
                        </a:rPr>
                        <a:t>Reindustrializacja</a:t>
                      </a:r>
                      <a:endParaRPr lang="pl-PL" sz="2200" i="1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25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i="1" dirty="0">
                          <a:effectLst/>
                          <a:latin typeface="Roboto Regular"/>
                        </a:rPr>
                        <a:t>Rozwój innowacyjnych firm</a:t>
                      </a:r>
                      <a:endParaRPr lang="pl-PL" sz="2200" i="1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25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i="1" dirty="0">
                          <a:effectLst/>
                          <a:latin typeface="Roboto Regular"/>
                        </a:rPr>
                        <a:t>Małe i średnie przedsiębiorstwa</a:t>
                      </a:r>
                      <a:endParaRPr lang="pl-PL" sz="2200" i="1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25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i="1" dirty="0">
                          <a:effectLst/>
                          <a:latin typeface="Roboto Regular"/>
                        </a:rPr>
                        <a:t>Kapitał dla rozwoju</a:t>
                      </a:r>
                      <a:endParaRPr lang="pl-PL" sz="2200" i="1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25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i="1" dirty="0">
                          <a:effectLst/>
                          <a:latin typeface="Roboto Regular"/>
                        </a:rPr>
                        <a:t>Ekspansja zagraniczna polskich przedsiębiorstw</a:t>
                      </a:r>
                      <a:endParaRPr lang="pl-PL" sz="2200" i="1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25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</a:rPr>
                        <a:t>Cel szczegółowy II</a:t>
                      </a:r>
                      <a:endParaRPr lang="pl-PL" sz="2200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b="1" cap="small" dirty="0">
                          <a:effectLst/>
                          <a:latin typeface="Roboto Regular"/>
                        </a:rPr>
                        <a:t>Rozwój społecznie i terytorialnie wrażliwy</a:t>
                      </a:r>
                      <a:endParaRPr lang="pl-PL" sz="2200" b="1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25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</a:rPr>
                        <a:t>Obszary</a:t>
                      </a:r>
                      <a:endParaRPr lang="pl-PL" sz="2200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i="1" dirty="0">
                          <a:effectLst/>
                          <a:latin typeface="Roboto Regular"/>
                        </a:rPr>
                        <a:t>Spójność społeczna</a:t>
                      </a:r>
                      <a:endParaRPr lang="pl-PL" sz="2200" i="1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25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i="1" dirty="0">
                          <a:effectLst/>
                          <a:latin typeface="Roboto Regular"/>
                        </a:rPr>
                        <a:t>Rozwój zrównoważony terytorialnie</a:t>
                      </a:r>
                      <a:endParaRPr lang="pl-PL" sz="2200" i="1" dirty="0">
                        <a:solidFill>
                          <a:srgbClr val="FF0000"/>
                        </a:solidFill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87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</a:rPr>
                        <a:t>Cel szczegółowy III</a:t>
                      </a:r>
                      <a:endParaRPr lang="pl-PL" sz="2200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b="1" cap="small" dirty="0">
                          <a:effectLst/>
                          <a:latin typeface="Roboto Regular"/>
                        </a:rPr>
                        <a:t>Skuteczne </a:t>
                      </a:r>
                      <a:r>
                        <a:rPr lang="pl-PL" sz="2200" b="1" cap="small" dirty="0" smtClean="0">
                          <a:effectLst/>
                          <a:latin typeface="Roboto Regular"/>
                        </a:rPr>
                        <a:t>państwo </a:t>
                      </a:r>
                      <a:r>
                        <a:rPr lang="pl-PL" sz="2200" b="1" cap="small" dirty="0">
                          <a:effectLst/>
                          <a:latin typeface="Roboto Regular"/>
                        </a:rPr>
                        <a:t>i instytucje gospodarcze służące wzrostowi oraz </a:t>
                      </a:r>
                      <a:r>
                        <a:rPr lang="pl-PL" sz="2200" b="1" cap="small" dirty="0" smtClean="0">
                          <a:effectLst/>
                          <a:latin typeface="Roboto Regular"/>
                        </a:rPr>
                        <a:t>włączeniu społecznemu </a:t>
                      </a:r>
                      <a:r>
                        <a:rPr lang="pl-PL" sz="2200" b="1" cap="small" dirty="0">
                          <a:effectLst/>
                          <a:latin typeface="Roboto Regular"/>
                        </a:rPr>
                        <a:t>i gospodarczemu</a:t>
                      </a:r>
                      <a:endParaRPr lang="pl-PL" sz="2200" b="1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2508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</a:rPr>
                        <a:t>Obszary</a:t>
                      </a:r>
                      <a:endParaRPr lang="pl-PL" sz="2200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i="1" dirty="0">
                          <a:effectLst/>
                          <a:latin typeface="Roboto Regular"/>
                        </a:rPr>
                        <a:t>Prawo w służbie obywatelom i gospodarki</a:t>
                      </a:r>
                      <a:endParaRPr lang="pl-PL" sz="2200" i="1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2501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i="1" dirty="0">
                          <a:effectLst/>
                          <a:latin typeface="Roboto Regular"/>
                        </a:rPr>
                        <a:t>Instytucje </a:t>
                      </a:r>
                      <a:r>
                        <a:rPr lang="pl-PL" sz="2200" i="1" dirty="0" smtClean="0">
                          <a:effectLst/>
                          <a:latin typeface="Roboto Regular"/>
                        </a:rPr>
                        <a:t>prorozwojowe</a:t>
                      </a:r>
                      <a:r>
                        <a:rPr lang="pl-PL" sz="2200" i="1" baseline="0" dirty="0" smtClean="0">
                          <a:effectLst/>
                          <a:latin typeface="Roboto Regular"/>
                        </a:rPr>
                        <a:t> i strategiczne zarządzanie rozwojem</a:t>
                      </a:r>
                      <a:endParaRPr lang="pl-PL" sz="2200" i="1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25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i="1" dirty="0" smtClean="0">
                          <a:effectLst/>
                          <a:latin typeface="Roboto Regular"/>
                        </a:rPr>
                        <a:t>E-państwo</a:t>
                      </a:r>
                      <a:endParaRPr lang="pl-PL" sz="2200" i="1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7599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61615" algn="l"/>
                        </a:tabLst>
                      </a:pPr>
                      <a:r>
                        <a:rPr lang="pl-PL" sz="2200" i="1" dirty="0" smtClean="0">
                          <a:effectLst/>
                          <a:latin typeface="Roboto Regular"/>
                        </a:rPr>
                        <a:t>Finanse publiczne</a:t>
                      </a:r>
                      <a:r>
                        <a:rPr lang="pl-PL" sz="2200" i="1" dirty="0">
                          <a:effectLst/>
                          <a:latin typeface="Roboto Regular"/>
                        </a:rPr>
                        <a:t>	</a:t>
                      </a:r>
                      <a:endParaRPr lang="pl-PL" sz="2200" i="1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7599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200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61615" algn="l"/>
                        </a:tabLst>
                      </a:pPr>
                      <a:r>
                        <a:rPr lang="pl-PL" sz="2200" i="1" dirty="0" smtClean="0"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Efektywność wykorzystania środków UE</a:t>
                      </a:r>
                      <a:endParaRPr lang="pl-PL" sz="2200" i="1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pl-PL" sz="2000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5349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300" y="850900"/>
            <a:ext cx="11988800" cy="12192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Motory rozwoju polskiego przemysłu – </a:t>
            </a:r>
            <a:br>
              <a:rPr lang="pl-PL" dirty="0" smtClean="0"/>
            </a:br>
            <a:r>
              <a:rPr lang="pl-PL" dirty="0" smtClean="0"/>
              <a:t>10 branż strategicznych </a:t>
            </a:r>
            <a:endParaRPr lang="pl-PL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94943894"/>
              </p:ext>
            </p:extLst>
          </p:nvPr>
        </p:nvGraphicFramePr>
        <p:xfrm>
          <a:off x="143490" y="3115101"/>
          <a:ext cx="12480309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77578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4353" y="804649"/>
            <a:ext cx="11988800" cy="1219200"/>
          </a:xfrm>
        </p:spPr>
        <p:txBody>
          <a:bodyPr>
            <a:no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Projekty </a:t>
            </a:r>
            <a:r>
              <a:rPr lang="pl-PL" sz="6000" cap="small" dirty="0" smtClean="0">
                <a:solidFill>
                  <a:srgbClr val="C00000"/>
                </a:solidFill>
              </a:rPr>
              <a:t>kluczowe</a:t>
            </a:r>
            <a:r>
              <a:rPr lang="pl-PL" sz="6000" dirty="0" smtClean="0">
                <a:solidFill>
                  <a:srgbClr val="C00000"/>
                </a:solidFill>
              </a:rPr>
              <a:t> </a:t>
            </a:r>
            <a:r>
              <a:rPr lang="pl-PL" dirty="0" smtClean="0"/>
              <a:t>(strategiczne) </a:t>
            </a:r>
            <a:br>
              <a:rPr lang="pl-PL" dirty="0" smtClean="0"/>
            </a:br>
            <a:r>
              <a:rPr lang="pl-PL" dirty="0" smtClean="0"/>
              <a:t>jako </a:t>
            </a:r>
            <a:r>
              <a:rPr lang="pl-PL" dirty="0"/>
              <a:t>instrumenty realizacji SOR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30579" y="2847263"/>
            <a:ext cx="11988800" cy="6096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600" b="1" cap="small" dirty="0">
                <a:solidFill>
                  <a:srgbClr val="C00000"/>
                </a:solidFill>
              </a:rPr>
              <a:t>Projekt </a:t>
            </a:r>
            <a:r>
              <a:rPr lang="pl-PL" sz="3600" b="1" cap="small" dirty="0" smtClean="0">
                <a:solidFill>
                  <a:srgbClr val="C00000"/>
                </a:solidFill>
              </a:rPr>
              <a:t>kluczowy/strategiczny</a:t>
            </a:r>
            <a:r>
              <a:rPr lang="pl-PL" sz="3200" dirty="0" smtClean="0"/>
              <a:t>:</a:t>
            </a:r>
          </a:p>
          <a:p>
            <a:r>
              <a:rPr lang="pl-PL" sz="3200" dirty="0" smtClean="0"/>
              <a:t>kluczowy </a:t>
            </a:r>
            <a:r>
              <a:rPr lang="pl-PL" sz="3200" dirty="0"/>
              <a:t>instrument realizacji SOR. Realizuje zasadę selektywnego wsparcia i ogniskuje energię interwencji publicznej. Wynika z celów szczegółowych SOR i ma największy wpływ na ich realizację (stanowi ich warunek sine qua non</a:t>
            </a:r>
            <a:r>
              <a:rPr lang="pl-PL" sz="3200" dirty="0" smtClean="0"/>
              <a:t>); </a:t>
            </a:r>
          </a:p>
          <a:p>
            <a:r>
              <a:rPr lang="pl-PL" sz="3200" dirty="0" smtClean="0"/>
              <a:t>określa </a:t>
            </a:r>
            <a:r>
              <a:rPr lang="pl-PL" sz="3200" b="1" cap="small" dirty="0">
                <a:solidFill>
                  <a:srgbClr val="334C8C"/>
                </a:solidFill>
              </a:rPr>
              <a:t>zespół działań w określonym obszarze</a:t>
            </a:r>
            <a:r>
              <a:rPr lang="pl-PL" sz="3200" dirty="0"/>
              <a:t> podejmowanych przez różne podmioty, które mają przynieść określony </a:t>
            </a:r>
            <a:r>
              <a:rPr lang="pl-PL" sz="3200" dirty="0" smtClean="0"/>
              <a:t>efekt;</a:t>
            </a:r>
          </a:p>
          <a:p>
            <a:r>
              <a:rPr lang="pl-PL" sz="3200" dirty="0" smtClean="0"/>
              <a:t>projekty </a:t>
            </a:r>
            <a:r>
              <a:rPr lang="pl-PL" sz="3200" dirty="0"/>
              <a:t>strategiczne tworzą Pakiety, które </a:t>
            </a:r>
            <a:r>
              <a:rPr lang="pl-PL" sz="3200" dirty="0">
                <a:solidFill>
                  <a:srgbClr val="334C8C"/>
                </a:solidFill>
              </a:rPr>
              <a:t>są </a:t>
            </a:r>
            <a:r>
              <a:rPr lang="pl-PL" sz="3200" b="1" cap="small" dirty="0">
                <a:solidFill>
                  <a:srgbClr val="334C8C"/>
                </a:solidFill>
              </a:rPr>
              <a:t>wiązką działań</a:t>
            </a:r>
            <a:r>
              <a:rPr lang="pl-PL" sz="3200" cap="small" dirty="0">
                <a:solidFill>
                  <a:srgbClr val="334C8C"/>
                </a:solidFill>
              </a:rPr>
              <a:t> </a:t>
            </a:r>
            <a:r>
              <a:rPr lang="pl-PL" sz="3200" dirty="0"/>
              <a:t>bezpośrednio warunkującą osiągnięcie poszczególnych celów </a:t>
            </a:r>
            <a:r>
              <a:rPr lang="pl-PL" sz="3200" dirty="0" smtClean="0"/>
              <a:t>SOR;</a:t>
            </a:r>
          </a:p>
          <a:p>
            <a:r>
              <a:rPr lang="pl-PL" sz="3200" dirty="0" smtClean="0"/>
              <a:t>lista </a:t>
            </a:r>
            <a:r>
              <a:rPr lang="pl-PL" sz="3200" b="1" cap="small" dirty="0">
                <a:solidFill>
                  <a:srgbClr val="334C8C"/>
                </a:solidFill>
              </a:rPr>
              <a:t>projektów będzie stanowiła załącznik do SOR</a:t>
            </a:r>
            <a:r>
              <a:rPr lang="pl-PL" sz="3200" dirty="0"/>
              <a:t>, praca nad projektami jest procesem ciągłym (w układzie projektowym), </a:t>
            </a:r>
            <a:r>
              <a:rPr lang="pl-PL" sz="3200" dirty="0">
                <a:solidFill>
                  <a:srgbClr val="334C8C"/>
                </a:solidFill>
              </a:rPr>
              <a:t>który </a:t>
            </a:r>
            <a:r>
              <a:rPr lang="pl-PL" sz="3200" b="1" cap="small" dirty="0">
                <a:solidFill>
                  <a:srgbClr val="334C8C"/>
                </a:solidFill>
              </a:rPr>
              <a:t>będzie trwał dłużej, niż przygotowanie projektu Strategii</a:t>
            </a:r>
            <a:r>
              <a:rPr lang="pl-PL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12182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830" y="445258"/>
            <a:ext cx="11988800" cy="12192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Przykłady projektów kluczowych (1)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44121" y="1664458"/>
            <a:ext cx="11382233" cy="783438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2300" b="1" cap="small" dirty="0">
                <a:solidFill>
                  <a:srgbClr val="C00000"/>
                </a:solidFill>
              </a:rPr>
              <a:t>Program dla obszarów zagrożonych trwałą marginalizacją </a:t>
            </a:r>
            <a:r>
              <a:rPr lang="pl-PL" sz="2300" strike="sngStrike" dirty="0" smtClean="0"/>
              <a:t>-</a:t>
            </a:r>
            <a:r>
              <a:rPr lang="pl-PL" sz="2300" dirty="0" smtClean="0"/>
              <a:t> </a:t>
            </a:r>
            <a:r>
              <a:rPr lang="pl-PL" sz="2300" dirty="0"/>
              <a:t>skoncentrowany na </a:t>
            </a:r>
            <a:r>
              <a:rPr lang="pl-PL" sz="2300" dirty="0" smtClean="0"/>
              <a:t>pobudzaniu </a:t>
            </a:r>
            <a:r>
              <a:rPr lang="pl-PL" sz="2300" dirty="0"/>
              <a:t>ich rozwoju społeczno-gospodarczego, realizowany w formule </a:t>
            </a:r>
            <a:r>
              <a:rPr lang="pl-PL" sz="2300" b="1" dirty="0"/>
              <a:t>zintegrowanego programu rozwoju (ZPR)</a:t>
            </a:r>
            <a:r>
              <a:rPr lang="pl-PL" sz="2300" dirty="0"/>
              <a:t>, tj. nowego instrumentu polityki rozwoju o zasięgu lokalnym lub ponadlokalnym, służącemu terytorialnemu ukierunkowaniu procesu planowania i wdrażania prorozwojowej interwencji publicznej i prywatnej </a:t>
            </a:r>
          </a:p>
          <a:p>
            <a:pPr marL="0" indent="0">
              <a:buNone/>
            </a:pPr>
            <a:r>
              <a:rPr lang="pl-PL" sz="2300" b="1" cap="small" dirty="0" smtClean="0">
                <a:solidFill>
                  <a:srgbClr val="C00000"/>
                </a:solidFill>
              </a:rPr>
              <a:t>Pakt </a:t>
            </a:r>
            <a:r>
              <a:rPr lang="pl-PL" sz="2300" b="1" cap="small" dirty="0">
                <a:solidFill>
                  <a:srgbClr val="C00000"/>
                </a:solidFill>
              </a:rPr>
              <a:t>dla obszarów wiejskich </a:t>
            </a:r>
            <a:r>
              <a:rPr lang="pl-PL" sz="2300" dirty="0"/>
              <a:t>– realizacja skoordynowanych działań, realizowany na poziomie regionalnym i krajowym przy wykorzystaniu środków krajowych i UE, skoncentrowanych na usługach publicznych wysokiej jakości na obszarach wiejskich, infrastrukturze technicznej, zasobach naturalnych/środowisku, przedsiębiorczości</a:t>
            </a:r>
          </a:p>
          <a:p>
            <a:pPr marL="0" lvl="0" indent="0">
              <a:buNone/>
            </a:pPr>
            <a:r>
              <a:rPr lang="pl-PL" sz="2300" b="1" cap="small" dirty="0">
                <a:solidFill>
                  <a:srgbClr val="C00000"/>
                </a:solidFill>
              </a:rPr>
              <a:t>Program </a:t>
            </a:r>
            <a:r>
              <a:rPr lang="pl-PL" sz="2300" b="1" cap="small" dirty="0" smtClean="0">
                <a:solidFill>
                  <a:srgbClr val="C00000"/>
                </a:solidFill>
              </a:rPr>
              <a:t>dla </a:t>
            </a:r>
            <a:r>
              <a:rPr lang="pl-PL" sz="2300" b="1" cap="small" dirty="0">
                <a:solidFill>
                  <a:srgbClr val="C00000"/>
                </a:solidFill>
              </a:rPr>
              <a:t>średnich miast tracących funkcje społeczno-gospodarcze</a:t>
            </a:r>
            <a:r>
              <a:rPr lang="pl-PL" sz="2300" b="1" cap="small" dirty="0"/>
              <a:t> </a:t>
            </a:r>
            <a:r>
              <a:rPr lang="pl-PL" sz="2300" dirty="0"/>
              <a:t>– działania służące pobudzaniu rozwoju średnich miast, realizowany w formule ZPR </a:t>
            </a:r>
          </a:p>
          <a:p>
            <a:pPr marL="0" lvl="0" indent="0">
              <a:buNone/>
            </a:pPr>
            <a:r>
              <a:rPr lang="pl-PL" sz="2300" b="1" cap="small" dirty="0">
                <a:solidFill>
                  <a:srgbClr val="C00000"/>
                </a:solidFill>
              </a:rPr>
              <a:t>Odnowienie </a:t>
            </a:r>
            <a:r>
              <a:rPr lang="pl-PL" sz="2300" b="1" cap="small" dirty="0" smtClean="0">
                <a:solidFill>
                  <a:srgbClr val="C00000"/>
                </a:solidFill>
              </a:rPr>
              <a:t>kontraktu terytorialnego</a:t>
            </a:r>
            <a:r>
              <a:rPr lang="pl-PL" sz="2300" dirty="0" smtClean="0"/>
              <a:t>, </a:t>
            </a:r>
            <a:r>
              <a:rPr lang="pl-PL" sz="2300" dirty="0"/>
              <a:t>ograniczenie kontraktów do przedsięwzięć </a:t>
            </a:r>
            <a:r>
              <a:rPr lang="pl-PL" sz="2300" dirty="0" smtClean="0"/>
              <a:t>kluczowych dla rozwoju kraju i regionów (</a:t>
            </a:r>
            <a:r>
              <a:rPr lang="pl-PL" sz="2300" dirty="0" err="1" smtClean="0"/>
              <a:t>priorytetyzacja</a:t>
            </a:r>
            <a:r>
              <a:rPr lang="pl-PL" sz="2300" dirty="0" smtClean="0"/>
              <a:t>) oraz zapewnienie preferencji w finansowaniu z funduszy unijnych oraz środków krajowych. System prowadzenia negocjacji powinien zostać zmodyfikowany w taki sposób, aby strona samorządowa i rządowa od s</a:t>
            </a:r>
            <a:r>
              <a:rPr lang="pl-PL" sz="2300" dirty="0"/>
              <a:t>ame</a:t>
            </a:r>
            <a:r>
              <a:rPr lang="pl-PL" sz="2300" dirty="0" smtClean="0"/>
              <a:t>go początku pracowała nad identyfikacją istotnych z punktu widzenia kraju i regionu inwestycji, a następnie nad wypracowaniem wspólnego stanowiska. Modyfikacja systemu KT będzie przebiegała 2-etapowo: w pierwszym etapie nastąpi usprawnienie systemu KT, a następnie określenie nowej formuły KT na okres po roku 2019. </a:t>
            </a: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2700126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3283" y="308781"/>
            <a:ext cx="11988800" cy="892222"/>
          </a:xfrm>
        </p:spPr>
        <p:txBody>
          <a:bodyPr>
            <a:noAutofit/>
          </a:bodyPr>
          <a:lstStyle/>
          <a:p>
            <a:r>
              <a:rPr lang="pl-PL" sz="4000" dirty="0"/>
              <a:t>Przykłady projektów kluczowych </a:t>
            </a:r>
            <a:r>
              <a:rPr lang="pl-PL" sz="4000" dirty="0" smtClean="0"/>
              <a:t>(2)</a:t>
            </a:r>
            <a:r>
              <a:rPr lang="pl-PL" sz="4000" dirty="0"/>
              <a:t/>
            </a:r>
            <a:br>
              <a:rPr lang="pl-PL" sz="4000" dirty="0"/>
            </a:br>
            <a:endParaRPr lang="pl-PL" sz="4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80453" y="1460310"/>
            <a:ext cx="12824347" cy="7810499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pl-PL" sz="2000" b="1" cap="small" dirty="0">
                <a:solidFill>
                  <a:srgbClr val="C00000"/>
                </a:solidFill>
              </a:rPr>
              <a:t>Nowelizacja ustawy Prawo zamówień publicznych </a:t>
            </a:r>
            <a:r>
              <a:rPr lang="pl-PL" sz="2000" dirty="0"/>
              <a:t>– generowanie popytu na innowacyjne produkty i usługi dostarczane instytucjom publicznym; administracja jako inteligentny klient informujący rynek o swoich potrzebach z odpowiednim wyprzedzeniem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sz="2000" b="1" cap="small" dirty="0">
                <a:solidFill>
                  <a:srgbClr val="C00000"/>
                </a:solidFill>
              </a:rPr>
              <a:t>Przygotowanie Nowej polityki przemysłowej </a:t>
            </a:r>
            <a:r>
              <a:rPr lang="pl-PL" sz="2000" b="1" dirty="0"/>
              <a:t>– </a:t>
            </a:r>
            <a:r>
              <a:rPr lang="pl-PL" sz="2000" dirty="0" smtClean="0"/>
              <a:t>dokument określający </a:t>
            </a:r>
            <a:r>
              <a:rPr lang="pl-PL" sz="2000" dirty="0"/>
              <a:t>potencjał przemysłowy, identyfikującego potrzeby przemysłu, instrumenty wsparcia, kierunki </a:t>
            </a:r>
            <a:r>
              <a:rPr lang="pl-PL" sz="2000" dirty="0" smtClean="0"/>
              <a:t>specjalizacji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sz="2000" b="1" cap="small" dirty="0" smtClean="0">
                <a:solidFill>
                  <a:srgbClr val="C00000"/>
                </a:solidFill>
              </a:rPr>
              <a:t>„</a:t>
            </a:r>
            <a:r>
              <a:rPr lang="pl-PL" sz="2000" b="1" cap="small" dirty="0">
                <a:solidFill>
                  <a:srgbClr val="C00000"/>
                </a:solidFill>
              </a:rPr>
              <a:t>Konstytucja dla biznesu”</a:t>
            </a:r>
            <a:r>
              <a:rPr lang="pl-PL" sz="2000" dirty="0"/>
              <a:t> - nowy, spójny akt </a:t>
            </a:r>
            <a:r>
              <a:rPr lang="pl-PL" sz="2000" dirty="0" smtClean="0"/>
              <a:t>całościowo </a:t>
            </a:r>
            <a:r>
              <a:rPr lang="pl-PL" sz="2000" dirty="0"/>
              <a:t>regulujący zasady prowadzenia biznesu w Polsce, </a:t>
            </a:r>
            <a:r>
              <a:rPr lang="pl-PL" sz="2000" dirty="0" smtClean="0"/>
              <a:t>którego </a:t>
            </a:r>
            <a:r>
              <a:rPr lang="pl-PL" sz="2000" dirty="0"/>
              <a:t>celem jest ustanowienie podstawowych zasad podejmowania i wykonywania działalności gospodarczej w Polsce przede wszystkim poprzez zastąpienie obowiązującej ustawy o </a:t>
            </a:r>
            <a:r>
              <a:rPr lang="pl-PL" dirty="0"/>
              <a:t>swobodzie</a:t>
            </a:r>
            <a:r>
              <a:rPr lang="pl-PL" sz="2000" dirty="0"/>
              <a:t> działalności gospodarczej nowym przejrzystym aktem prawnym prawa gospodarczego. Ważnym elementem działań jest wzmocnienie gwarancji wolności i praw przedsiębiorców oraz </a:t>
            </a:r>
            <a:r>
              <a:rPr lang="pl-PL" sz="2000" dirty="0" err="1"/>
              <a:t>uspójnienie</a:t>
            </a:r>
            <a:r>
              <a:rPr lang="pl-PL" sz="2000" dirty="0"/>
              <a:t> prawa gospodarczego. Intencją jest wprowadzenie katalogu fundamentalnych zasad prawa gospodarczego.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sz="2000" b="1" cap="small" dirty="0" smtClean="0">
                <a:solidFill>
                  <a:srgbClr val="C00000"/>
                </a:solidFill>
              </a:rPr>
              <a:t>Program </a:t>
            </a:r>
            <a:r>
              <a:rPr lang="pl-PL" sz="2000" b="1" cap="small" dirty="0">
                <a:solidFill>
                  <a:srgbClr val="C00000"/>
                </a:solidFill>
              </a:rPr>
              <a:t>Start in Poland </a:t>
            </a:r>
            <a:r>
              <a:rPr lang="pl-PL" sz="2000" dirty="0" smtClean="0"/>
              <a:t>- </a:t>
            </a:r>
            <a:r>
              <a:rPr lang="pl-PL" sz="2000" dirty="0"/>
              <a:t>nowy instrument skierowany do start-</a:t>
            </a:r>
            <a:r>
              <a:rPr lang="pl-PL" sz="2000" dirty="0" err="1"/>
              <a:t>upów</a:t>
            </a:r>
            <a:r>
              <a:rPr lang="pl-PL" sz="2000" dirty="0"/>
              <a:t>, którego celem jest stworzenie sprzyjających warunków do działalności startupów, na każdym etapie ich rozwoju, tj. od fazy inkubacji, poprzez rozwój, aż po ekspansję międzynarodową. Ma on również zachęcać podmioty z zagranicy do zakładania start-</a:t>
            </a:r>
            <a:r>
              <a:rPr lang="pl-PL" sz="2000" dirty="0" err="1"/>
              <a:t>upów</a:t>
            </a:r>
            <a:r>
              <a:rPr lang="pl-PL" sz="2000" dirty="0"/>
              <a:t> i rozwijania ich działalności w </a:t>
            </a:r>
            <a:r>
              <a:rPr lang="pl-PL" sz="2000" dirty="0" smtClean="0"/>
              <a:t>Polsce</a:t>
            </a:r>
            <a:endParaRPr lang="pl-PL" sz="2000" dirty="0"/>
          </a:p>
          <a:p>
            <a:pPr marL="0" indent="0">
              <a:spcBef>
                <a:spcPts val="1800"/>
              </a:spcBef>
              <a:buNone/>
            </a:pPr>
            <a:r>
              <a:rPr lang="pl-PL" sz="2000" b="1" cap="small" dirty="0">
                <a:solidFill>
                  <a:srgbClr val="C00000"/>
                </a:solidFill>
              </a:rPr>
              <a:t>Opracowanie Narodowej Strategii Kosmicznej </a:t>
            </a:r>
            <a:r>
              <a:rPr lang="pl-PL" sz="2000" dirty="0"/>
              <a:t>- określenie strategicznych kierunków rozwoju sektora kosmicznego w Polsce </a:t>
            </a:r>
            <a:endParaRPr lang="pl-PL" sz="20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pl-PL" sz="2000" b="1" cap="small" dirty="0" smtClean="0">
                <a:solidFill>
                  <a:srgbClr val="C00000"/>
                </a:solidFill>
              </a:rPr>
              <a:t>Obniżona </a:t>
            </a:r>
            <a:r>
              <a:rPr lang="pl-PL" sz="2000" b="1" cap="small" dirty="0">
                <a:solidFill>
                  <a:srgbClr val="C00000"/>
                </a:solidFill>
              </a:rPr>
              <a:t>stawka CIT do 15% dla mikro i małych przedsiębiorstw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sz="2000" b="1" cap="small" dirty="0">
                <a:solidFill>
                  <a:srgbClr val="C00000"/>
                </a:solidFill>
              </a:rPr>
              <a:t>Polski Fundusz Rozwoju </a:t>
            </a:r>
            <a:r>
              <a:rPr lang="pl-PL" sz="2000" b="1" dirty="0"/>
              <a:t>– </a:t>
            </a:r>
            <a:r>
              <a:rPr lang="pl-PL" sz="2000" dirty="0"/>
              <a:t>instytucja prorozwojowa o dużym potencjale inwestycyjnym i z profesjonalnym nadzorem właścicielskim. Połączenie potencjału poszczególnych instytucji pozwoli osiągnąć efekt synergii i zwiększy możliwości pozyskiwania finansowania z rynku, umożliwiające realizację dużych projektów</a:t>
            </a:r>
            <a:r>
              <a:rPr lang="pl-PL" sz="2000" dirty="0" smtClean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145289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0" y="596900"/>
            <a:ext cx="11988800" cy="1219200"/>
          </a:xfrm>
        </p:spPr>
        <p:txBody>
          <a:bodyPr/>
          <a:lstStyle/>
          <a:p>
            <a:r>
              <a:rPr lang="pl-PL" dirty="0" smtClean="0"/>
              <a:t>Projekty </a:t>
            </a:r>
            <a:r>
              <a:rPr lang="pl-PL" sz="6000" cap="small" dirty="0" smtClean="0">
                <a:solidFill>
                  <a:srgbClr val="334C8C"/>
                </a:solidFill>
              </a:rPr>
              <a:t>FLAGOWE</a:t>
            </a:r>
            <a:r>
              <a:rPr lang="pl-PL" sz="6000" dirty="0" smtClean="0">
                <a:solidFill>
                  <a:srgbClr val="334C8C"/>
                </a:solidFill>
              </a:rPr>
              <a:t> </a:t>
            </a:r>
            <a:endParaRPr lang="pl-PL" dirty="0">
              <a:solidFill>
                <a:srgbClr val="334C8C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3200" b="1" cap="small" dirty="0" smtClean="0">
                <a:solidFill>
                  <a:srgbClr val="C00000"/>
                </a:solidFill>
              </a:rPr>
              <a:t>zogniskowany </a:t>
            </a:r>
            <a:r>
              <a:rPr lang="pl-PL" sz="3200" b="1" cap="small" dirty="0">
                <a:solidFill>
                  <a:srgbClr val="C00000"/>
                </a:solidFill>
              </a:rPr>
              <a:t>punktowo</a:t>
            </a:r>
            <a:r>
              <a:rPr lang="pl-PL" sz="2800" dirty="0"/>
              <a:t>, podstawowy instrument realizacji Strategii, </a:t>
            </a:r>
          </a:p>
          <a:p>
            <a:r>
              <a:rPr lang="pl-PL" sz="3200" b="1" cap="small" dirty="0">
                <a:solidFill>
                  <a:srgbClr val="C00000"/>
                </a:solidFill>
              </a:rPr>
              <a:t>szczególny rodzaj projektu strategicznego </a:t>
            </a:r>
            <a:r>
              <a:rPr lang="pl-PL" sz="2800" dirty="0"/>
              <a:t>(kluczowego), wynikający z celów szczegółowych wskazanych w poszczególnych obszarach priorytetowych SOR i mający zasadniczy wpływ na ich realizację </a:t>
            </a:r>
            <a:endParaRPr lang="pl-PL" sz="2800" dirty="0" smtClean="0"/>
          </a:p>
          <a:p>
            <a:r>
              <a:rPr lang="pl-PL" sz="2800" dirty="0" smtClean="0"/>
              <a:t>wskazuje </a:t>
            </a:r>
            <a:r>
              <a:rPr lang="pl-PL" sz="2800" dirty="0"/>
              <a:t>ogólną charakterystykę szeroko pojętego produktu, który z uwagi na swoje cechy (m.in. złożoność lub współzależność) ma istotne znaczenie dla realizacji celów SOR, a w szczególności zasadniczo wpływa na otoczenie produktowe, kształtowanie branży oraz powiązań </a:t>
            </a:r>
            <a:r>
              <a:rPr lang="pl-PL" sz="2800" dirty="0" smtClean="0"/>
              <a:t>międzybranżowych </a:t>
            </a:r>
            <a:r>
              <a:rPr lang="pl-PL" sz="2800" dirty="0"/>
              <a:t>ma prowadzić do zaistnienia na rynku produktu o pożądanej z perspektywy SOR charakterystyce.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7699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108700" cy="1219200"/>
          </a:xfrm>
        </p:spPr>
        <p:txBody>
          <a:bodyPr>
            <a:normAutofit/>
          </a:bodyPr>
          <a:lstStyle/>
          <a:p>
            <a:r>
              <a:rPr lang="pl-PL" sz="4000" dirty="0"/>
              <a:t>Projekty </a:t>
            </a:r>
            <a:r>
              <a:rPr lang="pl-PL" cap="small" dirty="0">
                <a:solidFill>
                  <a:srgbClr val="334C8C"/>
                </a:solidFill>
              </a:rPr>
              <a:t>FLAGOWE</a:t>
            </a:r>
            <a:r>
              <a:rPr lang="pl-PL" dirty="0">
                <a:solidFill>
                  <a:srgbClr val="334C8C"/>
                </a:solidFill>
              </a:rPr>
              <a:t> </a:t>
            </a:r>
            <a:endParaRPr lang="pl-PL" sz="4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7400" y="1714500"/>
            <a:ext cx="10439400" cy="7747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3400" b="1" cap="small" dirty="0" smtClean="0">
                <a:solidFill>
                  <a:srgbClr val="C00000"/>
                </a:solidFill>
              </a:rPr>
              <a:t>Program „Inteligentne produkty przemysłu okrętowego”</a:t>
            </a:r>
          </a:p>
          <a:p>
            <a:pPr lvl="1"/>
            <a:r>
              <a:rPr lang="pl-PL" sz="2900" dirty="0" smtClean="0"/>
              <a:t>Projekt „Batory”</a:t>
            </a:r>
          </a:p>
          <a:p>
            <a:pPr marL="0" indent="0">
              <a:buNone/>
            </a:pPr>
            <a:r>
              <a:rPr lang="pl-PL" sz="3400" b="1" cap="small" dirty="0">
                <a:solidFill>
                  <a:srgbClr val="C00000"/>
                </a:solidFill>
              </a:rPr>
              <a:t>Program „Nowoczesne produkty polskiego przemysłu obronnego”</a:t>
            </a:r>
          </a:p>
          <a:p>
            <a:pPr lvl="1"/>
            <a:r>
              <a:rPr lang="pl-PL" dirty="0" smtClean="0"/>
              <a:t>Projekt „Żwirko i Wigura”</a:t>
            </a:r>
          </a:p>
          <a:p>
            <a:pPr marL="0" indent="0">
              <a:buNone/>
            </a:pPr>
            <a:r>
              <a:rPr lang="pl-PL" sz="3400" b="1" cap="small" dirty="0">
                <a:solidFill>
                  <a:srgbClr val="C00000"/>
                </a:solidFill>
              </a:rPr>
              <a:t>Program „</a:t>
            </a:r>
            <a:r>
              <a:rPr lang="pl-PL" sz="3400" b="1" cap="small" dirty="0" err="1">
                <a:solidFill>
                  <a:srgbClr val="C00000"/>
                </a:solidFill>
              </a:rPr>
              <a:t>Elektromobilność</a:t>
            </a:r>
            <a:r>
              <a:rPr lang="pl-PL" sz="3400" b="1" cap="small" dirty="0">
                <a:solidFill>
                  <a:srgbClr val="C00000"/>
                </a:solidFill>
              </a:rPr>
              <a:t>”</a:t>
            </a:r>
          </a:p>
          <a:p>
            <a:r>
              <a:rPr lang="pl-PL" dirty="0" smtClean="0"/>
              <a:t>Projekt E-</a:t>
            </a:r>
            <a:r>
              <a:rPr lang="pl-PL" dirty="0" err="1" smtClean="0"/>
              <a:t>bus</a:t>
            </a:r>
            <a:endParaRPr lang="pl-PL" dirty="0" smtClean="0"/>
          </a:p>
          <a:p>
            <a:r>
              <a:rPr lang="pl-PL" dirty="0" smtClean="0"/>
              <a:t>Projekt „</a:t>
            </a:r>
            <a:r>
              <a:rPr lang="pl-PL" dirty="0" err="1" smtClean="0"/>
              <a:t>Luxtorpeda</a:t>
            </a:r>
            <a:r>
              <a:rPr lang="pl-PL" dirty="0" smtClean="0"/>
              <a:t> 2.0”</a:t>
            </a:r>
          </a:p>
          <a:p>
            <a:r>
              <a:rPr lang="pl-PL" dirty="0" smtClean="0"/>
              <a:t>Projekt „Samochód elektryczny”</a:t>
            </a:r>
          </a:p>
          <a:p>
            <a:pPr marL="0" indent="0">
              <a:buNone/>
            </a:pPr>
            <a:r>
              <a:rPr lang="pl-PL" sz="3400" b="1" cap="small" dirty="0">
                <a:solidFill>
                  <a:srgbClr val="C00000"/>
                </a:solidFill>
              </a:rPr>
              <a:t>Program „</a:t>
            </a:r>
            <a:r>
              <a:rPr lang="pl-PL" sz="3400" b="1" cap="small" dirty="0" err="1">
                <a:solidFill>
                  <a:srgbClr val="C00000"/>
                </a:solidFill>
              </a:rPr>
              <a:t>Ekobudownictwo</a:t>
            </a:r>
            <a:r>
              <a:rPr lang="pl-PL" sz="3400" b="1" cap="small" dirty="0">
                <a:solidFill>
                  <a:srgbClr val="C00000"/>
                </a:solidFill>
              </a:rPr>
              <a:t>”</a:t>
            </a:r>
          </a:p>
          <a:p>
            <a:pPr marL="0" indent="0">
              <a:buNone/>
            </a:pPr>
            <a:r>
              <a:rPr lang="pl-PL" sz="3400" b="1" cap="small" dirty="0">
                <a:solidFill>
                  <a:srgbClr val="C00000"/>
                </a:solidFill>
              </a:rPr>
              <a:t>Program „</a:t>
            </a:r>
            <a:r>
              <a:rPr lang="pl-PL" sz="3400" b="1" cap="small" dirty="0" err="1">
                <a:solidFill>
                  <a:srgbClr val="C00000"/>
                </a:solidFill>
              </a:rPr>
              <a:t>Telemedycyna</a:t>
            </a:r>
            <a:r>
              <a:rPr lang="pl-PL" sz="3400" b="1" cap="small" dirty="0">
                <a:solidFill>
                  <a:srgbClr val="C00000"/>
                </a:solidFill>
              </a:rPr>
              <a:t>”</a:t>
            </a:r>
          </a:p>
          <a:p>
            <a:pPr marL="0" indent="0">
              <a:buNone/>
            </a:pPr>
            <a:r>
              <a:rPr lang="pl-PL" sz="3400" b="1" cap="small" dirty="0">
                <a:solidFill>
                  <a:srgbClr val="C00000"/>
                </a:solidFill>
              </a:rPr>
              <a:t>Utworzenie ośrodka „</a:t>
            </a:r>
            <a:r>
              <a:rPr lang="pl-PL" sz="3400" b="1" cap="small" dirty="0" err="1">
                <a:solidFill>
                  <a:srgbClr val="C00000"/>
                </a:solidFill>
              </a:rPr>
              <a:t>Cyberpark</a:t>
            </a:r>
            <a:r>
              <a:rPr lang="pl-PL" sz="3400" b="1" cap="small" dirty="0">
                <a:solidFill>
                  <a:srgbClr val="C00000"/>
                </a:solidFill>
              </a:rPr>
              <a:t> Enigma”</a:t>
            </a:r>
          </a:p>
          <a:p>
            <a:pPr marL="0" indent="0">
              <a:buNone/>
            </a:pPr>
            <a:r>
              <a:rPr lang="pl-PL" sz="3400" b="1" cap="small" dirty="0">
                <a:solidFill>
                  <a:srgbClr val="C00000"/>
                </a:solidFill>
              </a:rPr>
              <a:t>Centrum Biotechnologii im. Kazimierza Funka</a:t>
            </a:r>
          </a:p>
          <a:p>
            <a:pPr marL="0" indent="0">
              <a:buNone/>
            </a:pPr>
            <a:r>
              <a:rPr lang="pl-PL" sz="3400" b="1" cap="small" dirty="0">
                <a:solidFill>
                  <a:srgbClr val="C00000"/>
                </a:solidFill>
              </a:rPr>
              <a:t>Projekt „Polskie wyroby medyczne”</a:t>
            </a:r>
          </a:p>
          <a:p>
            <a:pPr marL="0" indent="0">
              <a:buNone/>
            </a:pPr>
            <a:r>
              <a:rPr lang="pl-PL" sz="3400" b="1" cap="small" dirty="0">
                <a:solidFill>
                  <a:srgbClr val="C00000"/>
                </a:solidFill>
              </a:rPr>
              <a:t>Program „Inteligentna kopalnia”</a:t>
            </a:r>
          </a:p>
        </p:txBody>
      </p:sp>
    </p:spTree>
    <p:extLst>
      <p:ext uri="{BB962C8B-B14F-4D97-AF65-F5344CB8AC3E}">
        <p14:creationId xmlns:p14="http://schemas.microsoft.com/office/powerpoint/2010/main" val="19322792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308" y="4140200"/>
            <a:ext cx="7656394" cy="2413000"/>
          </a:xfrm>
        </p:spPr>
        <p:txBody>
          <a:bodyPr>
            <a:noAutofit/>
          </a:bodyPr>
          <a:lstStyle/>
          <a:p>
            <a:r>
              <a:rPr lang="pl-PL" sz="8400" dirty="0" smtClean="0"/>
              <a:t>Konsekwencje</a:t>
            </a:r>
            <a:endParaRPr lang="pl-PL" sz="8400" dirty="0"/>
          </a:p>
        </p:txBody>
      </p:sp>
    </p:spTree>
    <p:extLst>
      <p:ext uri="{BB962C8B-B14F-4D97-AF65-F5344CB8AC3E}">
        <p14:creationId xmlns:p14="http://schemas.microsoft.com/office/powerpoint/2010/main" val="2269463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636" y="190500"/>
            <a:ext cx="11988800" cy="121920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SOR jako istotna przesłanka w pracach nad kolejną SRWM</a:t>
            </a:r>
            <a:endParaRPr lang="pl-PL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89635" y="1409700"/>
            <a:ext cx="11420143" cy="3560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Strategia zawiera </a:t>
            </a:r>
            <a:r>
              <a:rPr lang="pl-PL" dirty="0"/>
              <a:t>rekomendacje dla polityk publicznych i </a:t>
            </a:r>
            <a:r>
              <a:rPr lang="pl-PL" b="1" dirty="0">
                <a:solidFill>
                  <a:srgbClr val="C00000"/>
                </a:solidFill>
              </a:rPr>
              <a:t>będzie podstawą do aktualizacji istniejących zintegrowanych strategii rozwoju oraz weryfikacji dotychczasowych instrumentów ich realizacji </a:t>
            </a:r>
            <a:r>
              <a:rPr lang="pl-PL" dirty="0"/>
              <a:t>– programów rozwoju, programów wieloletnich i </a:t>
            </a:r>
            <a:r>
              <a:rPr lang="pl-PL" dirty="0" smtClean="0"/>
              <a:t>innych.</a:t>
            </a:r>
          </a:p>
          <a:p>
            <a:pPr marL="0" indent="0">
              <a:buNone/>
            </a:pPr>
            <a:r>
              <a:rPr lang="pl-PL" dirty="0"/>
              <a:t>Wypracowany </a:t>
            </a:r>
            <a:r>
              <a:rPr lang="pl-PL" dirty="0" smtClean="0">
                <a:solidFill>
                  <a:schemeClr val="tx1"/>
                </a:solidFill>
              </a:rPr>
              <a:t>zostanie (przez Komitet Monitorujący SOR) system </a:t>
            </a:r>
            <a:r>
              <a:rPr lang="pl-PL" dirty="0">
                <a:solidFill>
                  <a:schemeClr val="tx1"/>
                </a:solidFill>
              </a:rPr>
              <a:t>oceny wpływu projektów </a:t>
            </a:r>
            <a:r>
              <a:rPr lang="pl-PL" dirty="0" smtClean="0">
                <a:solidFill>
                  <a:schemeClr val="tx1"/>
                </a:solidFill>
              </a:rPr>
              <a:t>kluczowych i flagowych </a:t>
            </a:r>
            <a:r>
              <a:rPr lang="pl-PL" dirty="0">
                <a:solidFill>
                  <a:schemeClr val="tx1"/>
                </a:solidFill>
              </a:rPr>
              <a:t>na cele Strategii, </a:t>
            </a:r>
            <a:r>
              <a:rPr lang="pl-PL" dirty="0"/>
              <a:t>będzie to m.in. wymagało </a:t>
            </a:r>
            <a:r>
              <a:rPr lang="pl-PL" b="1" dirty="0">
                <a:solidFill>
                  <a:srgbClr val="C00000"/>
                </a:solidFill>
              </a:rPr>
              <a:t>modyfikacji dotychczasowego systemu oceny zgodności strategii i programów rozwoju ze średniookresową strategia rozwoju </a:t>
            </a:r>
            <a:r>
              <a:rPr lang="pl-PL" b="1" dirty="0" smtClean="0">
                <a:solidFill>
                  <a:srgbClr val="C00000"/>
                </a:solidFill>
              </a:rPr>
              <a:t>kraju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" name="Strzałka w prawo 4"/>
          <p:cNvSpPr/>
          <p:nvPr/>
        </p:nvSpPr>
        <p:spPr>
          <a:xfrm rot="5400000">
            <a:off x="5424742" y="4470003"/>
            <a:ext cx="1149927" cy="1856509"/>
          </a:xfrm>
          <a:prstGeom prst="rightArrow">
            <a:avLst/>
          </a:prstGeom>
          <a:solidFill>
            <a:srgbClr val="334C8C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-1" y="6327021"/>
            <a:ext cx="13115499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kumimoji="0" lang="pl-PL" sz="2400" b="1" i="0" u="none" strike="noStrike" cap="small" spc="0" normalizeH="0" dirty="0" smtClean="0">
                <a:ln>
                  <a:noFill/>
                </a:ln>
                <a:solidFill>
                  <a:srgbClr val="334C8C"/>
                </a:solidFill>
                <a:effectLst/>
                <a:uFillTx/>
                <a:latin typeface="Roboto Regular"/>
                <a:sym typeface="Palatino"/>
              </a:rPr>
              <a:t>Ustawa o samorządzie województwa </a:t>
            </a:r>
            <a: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Roboto Regular"/>
                <a:sym typeface="Palatino"/>
              </a:rPr>
              <a:t>(art. 11 ust 1d): </a:t>
            </a:r>
            <a:r>
              <a:rPr lang="pl-PL" dirty="0">
                <a:latin typeface="Roboto Regular"/>
              </a:rPr>
              <a:t>Strategia rozwoju </a:t>
            </a:r>
            <a:r>
              <a:rPr lang="pl-PL" dirty="0" smtClean="0">
                <a:latin typeface="Roboto Regular"/>
              </a:rPr>
              <a:t>województwa </a:t>
            </a:r>
            <a:br>
              <a:rPr lang="pl-PL" dirty="0" smtClean="0">
                <a:latin typeface="Roboto Regular"/>
              </a:rPr>
            </a:br>
            <a:r>
              <a:rPr lang="pl-PL" u="sng" dirty="0" smtClean="0">
                <a:latin typeface="Roboto Regular"/>
              </a:rPr>
              <a:t>uwzględnia </a:t>
            </a:r>
            <a:r>
              <a:rPr lang="pl-PL" u="sng" dirty="0">
                <a:latin typeface="Roboto Regular"/>
              </a:rPr>
              <a:t>cele średniookresowej strategii rozwoju kraju</a:t>
            </a:r>
            <a:r>
              <a:rPr lang="pl-PL" dirty="0">
                <a:latin typeface="Roboto Regular"/>
              </a:rPr>
              <a:t>, </a:t>
            </a:r>
            <a:r>
              <a:rPr lang="pl-PL" dirty="0" smtClean="0">
                <a:latin typeface="Roboto Regular"/>
              </a:rPr>
              <a:t>krajowej </a:t>
            </a:r>
            <a:r>
              <a:rPr lang="pl-PL" dirty="0">
                <a:latin typeface="Roboto Regular"/>
              </a:rPr>
              <a:t>strategii rozwoju </a:t>
            </a:r>
            <a:r>
              <a:rPr lang="pl-PL" dirty="0" smtClean="0">
                <a:latin typeface="Roboto Regular"/>
              </a:rPr>
              <a:t/>
            </a:r>
            <a:br>
              <a:rPr lang="pl-PL" dirty="0" smtClean="0">
                <a:latin typeface="Roboto Regular"/>
              </a:rPr>
            </a:br>
            <a:r>
              <a:rPr lang="pl-PL" dirty="0" smtClean="0">
                <a:latin typeface="Roboto Regular"/>
              </a:rPr>
              <a:t>regionalnego</a:t>
            </a:r>
            <a:r>
              <a:rPr lang="pl-PL" dirty="0">
                <a:latin typeface="Roboto Regular"/>
              </a:rPr>
              <a:t>, odpowiednich strategii ponadregionalnych, a także </a:t>
            </a:r>
            <a:r>
              <a:rPr lang="pl-PL" dirty="0" smtClean="0">
                <a:latin typeface="Roboto Regular"/>
              </a:rPr>
              <a:t>cele </a:t>
            </a:r>
            <a:r>
              <a:rPr lang="pl-PL" dirty="0">
                <a:latin typeface="Roboto Regular"/>
              </a:rPr>
              <a:t>i kierunki koncepcji </a:t>
            </a:r>
            <a:r>
              <a:rPr lang="pl-PL" dirty="0" smtClean="0">
                <a:latin typeface="Roboto Regular"/>
              </a:rPr>
              <a:t/>
            </a:r>
            <a:br>
              <a:rPr lang="pl-PL" dirty="0" smtClean="0">
                <a:latin typeface="Roboto Regular"/>
              </a:rPr>
            </a:br>
            <a:r>
              <a:rPr lang="pl-PL" dirty="0" smtClean="0">
                <a:latin typeface="Roboto Regular"/>
              </a:rPr>
              <a:t>przestrzennego </a:t>
            </a:r>
            <a:r>
              <a:rPr lang="pl-PL" dirty="0">
                <a:latin typeface="Roboto Regular"/>
              </a:rPr>
              <a:t>zagospodarowania kraju.</a:t>
            </a:r>
            <a: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Roboto Regular"/>
                <a:sym typeface="Palatino"/>
              </a:rPr>
              <a:t>  </a:t>
            </a:r>
            <a:endParaRPr lang="pl-PL" dirty="0">
              <a:latin typeface="Roboto Regular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Roboto Regular"/>
              <a:sym typeface="Palatino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b="1" cap="small" dirty="0" smtClean="0">
                <a:solidFill>
                  <a:srgbClr val="334C8C"/>
                </a:solidFill>
                <a:latin typeface="Roboto Regular"/>
              </a:rPr>
              <a:t>Ustawa </a:t>
            </a:r>
            <a:r>
              <a:rPr lang="pl-PL" b="1" cap="small" dirty="0">
                <a:solidFill>
                  <a:srgbClr val="334C8C"/>
                </a:solidFill>
                <a:latin typeface="Roboto Regular"/>
              </a:rPr>
              <a:t>o zasadach prowadzenia polityki rozwoju </a:t>
            </a:r>
            <a:r>
              <a:rPr kumimoji="0" lang="pl-PL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Roboto Regular"/>
                <a:sym typeface="Palatino"/>
              </a:rPr>
              <a:t>(art. 13 ust. 1): Strategia rozwoju </a:t>
            </a:r>
            <a:br>
              <a:rPr kumimoji="0" lang="pl-PL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Roboto Regular"/>
                <a:sym typeface="Palatino"/>
              </a:rPr>
            </a:br>
            <a:r>
              <a:rPr kumimoji="0" lang="pl-PL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Roboto Regular"/>
                <a:sym typeface="Palatino"/>
              </a:rPr>
              <a:t>województwa </a:t>
            </a:r>
            <a:r>
              <a:rPr kumimoji="0" lang="pl-PL" sz="2400" b="0" i="0" u="sng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Roboto Regular"/>
                <a:sym typeface="Palatino"/>
              </a:rPr>
              <a:t>jest spójna ze średniookresową strategią rozwoju kraju</a:t>
            </a:r>
            <a:endParaRPr lang="pl-PL" u="sng" baseline="0" dirty="0">
              <a:latin typeface="Roboto Regular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042493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0" y="308781"/>
            <a:ext cx="11988800" cy="1219200"/>
          </a:xfrm>
        </p:spPr>
        <p:txBody>
          <a:bodyPr>
            <a:normAutofit/>
          </a:bodyPr>
          <a:lstStyle/>
          <a:p>
            <a:r>
              <a:rPr lang="pl-PL" dirty="0" smtClean="0"/>
              <a:t>Horyzont czasowy SRWM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91069" y="1573463"/>
            <a:ext cx="12813731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pl-PL" sz="2400" b="1" i="0" u="none" strike="noStrike" cap="small" spc="0" normalizeH="0" dirty="0" smtClean="0">
                <a:ln>
                  <a:noFill/>
                </a:ln>
                <a:solidFill>
                  <a:srgbClr val="334C8C"/>
                </a:solidFill>
                <a:effectLst/>
                <a:uFillTx/>
                <a:latin typeface="Roboto Regular"/>
                <a:sym typeface="Palatino"/>
              </a:rPr>
              <a:t>Ustawa o samorządzie województwa </a:t>
            </a:r>
            <a: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Roboto Regular"/>
                <a:sym typeface="Palatino"/>
              </a:rPr>
              <a:t>(art. 11 ust 1b): </a:t>
            </a:r>
            <a:r>
              <a:rPr lang="pl-PL" dirty="0" smtClean="0">
                <a:latin typeface="Roboto Regular"/>
              </a:rPr>
              <a:t>w </a:t>
            </a:r>
            <a:r>
              <a:rPr lang="pl-PL" dirty="0">
                <a:latin typeface="Roboto Regular"/>
              </a:rPr>
              <a:t>strategii rozwoju województwa </a:t>
            </a:r>
            <a:r>
              <a:rPr lang="pl-PL" u="sng" dirty="0">
                <a:latin typeface="Roboto Regular"/>
              </a:rPr>
              <a:t>wydziela się okres </a:t>
            </a:r>
            <a:r>
              <a:rPr lang="pl-PL" b="1" u="sng" dirty="0">
                <a:solidFill>
                  <a:srgbClr val="C00000"/>
                </a:solidFill>
                <a:latin typeface="Roboto Regular"/>
              </a:rPr>
              <a:t>niewykraczający</a:t>
            </a:r>
            <a:r>
              <a:rPr lang="pl-PL" u="sng" dirty="0">
                <a:solidFill>
                  <a:srgbClr val="C00000"/>
                </a:solidFill>
                <a:latin typeface="Roboto Regular"/>
              </a:rPr>
              <a:t> </a:t>
            </a:r>
            <a:r>
              <a:rPr lang="pl-PL" u="sng" dirty="0">
                <a:latin typeface="Roboto Regular"/>
              </a:rPr>
              <a:t>poza okres objęty aktualnie obowiązującą średniookresową strategią rozwoju kraju</a:t>
            </a:r>
            <a:r>
              <a:rPr lang="pl-PL" dirty="0">
                <a:latin typeface="Roboto Regular"/>
              </a:rPr>
              <a:t>.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Roboto Regular"/>
              <a:sym typeface="Palatino"/>
            </a:endParaRPr>
          </a:p>
          <a:p>
            <a:pPr algn="l" rtl="0" latinLnBrk="1" hangingPunct="0"/>
            <a:r>
              <a:rPr lang="pl-PL" b="1" cap="small" dirty="0" smtClean="0">
                <a:solidFill>
                  <a:srgbClr val="334C8C"/>
                </a:solidFill>
                <a:latin typeface="Roboto Regular"/>
              </a:rPr>
              <a:t>Ustawa </a:t>
            </a:r>
            <a:r>
              <a:rPr lang="pl-PL" b="1" cap="small" dirty="0">
                <a:solidFill>
                  <a:srgbClr val="334C8C"/>
                </a:solidFill>
                <a:latin typeface="Roboto Regular"/>
              </a:rPr>
              <a:t>o zasadach prowadzenia polityki rozwoju </a:t>
            </a:r>
            <a:r>
              <a:rPr kumimoji="0" lang="pl-PL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Roboto Regular"/>
                <a:sym typeface="Palatino"/>
              </a:rPr>
              <a:t>(art. 13 ust. 2): Strategia rozwoju </a:t>
            </a:r>
            <a:br>
              <a:rPr kumimoji="0" lang="pl-PL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Roboto Regular"/>
                <a:sym typeface="Palatino"/>
              </a:rPr>
            </a:br>
            <a:r>
              <a:rPr kumimoji="0" lang="pl-PL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Roboto Regular"/>
                <a:sym typeface="Palatino"/>
              </a:rPr>
              <a:t>województwa </a:t>
            </a:r>
            <a:r>
              <a:rPr lang="pl-PL" dirty="0" smtClean="0">
                <a:latin typeface="Roboto Regular"/>
              </a:rPr>
              <a:t>może </a:t>
            </a:r>
            <a:r>
              <a:rPr lang="pl-PL" dirty="0">
                <a:latin typeface="Roboto Regular"/>
              </a:rPr>
              <a:t>obejmować okres wykraczający poza okres </a:t>
            </a:r>
            <a:r>
              <a:rPr lang="pl-PL" dirty="0" smtClean="0">
                <a:latin typeface="Roboto Regular"/>
              </a:rPr>
              <a:t>obowiązywania </a:t>
            </a:r>
            <a:br>
              <a:rPr lang="pl-PL" dirty="0" smtClean="0">
                <a:latin typeface="Roboto Regular"/>
              </a:rPr>
            </a:br>
            <a:r>
              <a:rPr lang="pl-PL" dirty="0" smtClean="0">
                <a:latin typeface="Roboto Regular"/>
              </a:rPr>
              <a:t>średniookresowej </a:t>
            </a:r>
            <a:r>
              <a:rPr lang="pl-PL" dirty="0">
                <a:latin typeface="Roboto Regular"/>
              </a:rPr>
              <a:t>strategii rozwoju kraju, </a:t>
            </a:r>
            <a:r>
              <a:rPr lang="pl-PL" u="sng" dirty="0">
                <a:latin typeface="Roboto Regular"/>
              </a:rPr>
              <a:t>jeżeli wynika to ze specyfiki </a:t>
            </a:r>
            <a:r>
              <a:rPr lang="pl-PL" u="sng" dirty="0" smtClean="0">
                <a:latin typeface="Roboto Regular"/>
              </a:rPr>
              <a:t>rozwojowej </a:t>
            </a:r>
            <a:r>
              <a:rPr lang="pl-PL" u="sng" dirty="0">
                <a:latin typeface="Roboto Regular"/>
              </a:rPr>
              <a:t>w danym </a:t>
            </a:r>
            <a:r>
              <a:rPr lang="pl-PL" u="sng" dirty="0" smtClean="0">
                <a:latin typeface="Roboto Regular"/>
              </a:rPr>
              <a:t/>
            </a:r>
            <a:br>
              <a:rPr lang="pl-PL" u="sng" dirty="0" smtClean="0">
                <a:latin typeface="Roboto Regular"/>
              </a:rPr>
            </a:br>
            <a:r>
              <a:rPr lang="pl-PL" u="sng" dirty="0" smtClean="0">
                <a:latin typeface="Roboto Regular"/>
              </a:rPr>
              <a:t>obszarze</a:t>
            </a:r>
            <a:r>
              <a:rPr lang="pl-PL" dirty="0" smtClean="0">
                <a:latin typeface="Roboto Regular"/>
              </a:rPr>
              <a:t>. </a:t>
            </a:r>
            <a:r>
              <a:rPr lang="pl-PL" dirty="0">
                <a:latin typeface="Roboto Regular"/>
              </a:rPr>
              <a:t>Jeżeli strategia obejmuje okres wykraczający poza okres obowiązywania </a:t>
            </a:r>
            <a:r>
              <a:rPr lang="pl-PL" dirty="0" smtClean="0">
                <a:latin typeface="Roboto Regular"/>
              </a:rPr>
              <a:t/>
            </a:r>
            <a:br>
              <a:rPr lang="pl-PL" dirty="0" smtClean="0">
                <a:latin typeface="Roboto Regular"/>
              </a:rPr>
            </a:br>
            <a:r>
              <a:rPr lang="pl-PL" dirty="0" smtClean="0">
                <a:latin typeface="Roboto Regular"/>
              </a:rPr>
              <a:t>średniookresowej </a:t>
            </a:r>
            <a:r>
              <a:rPr lang="pl-PL" dirty="0">
                <a:latin typeface="Roboto Regular"/>
              </a:rPr>
              <a:t>strategii rozwoju kraju, wydziela się okres odpowiadający okresowi </a:t>
            </a:r>
            <a:r>
              <a:rPr lang="pl-PL" dirty="0" smtClean="0">
                <a:latin typeface="Roboto Regular"/>
              </a:rPr>
              <a:t/>
            </a:r>
            <a:br>
              <a:rPr lang="pl-PL" dirty="0" smtClean="0">
                <a:latin typeface="Roboto Regular"/>
              </a:rPr>
            </a:br>
            <a:r>
              <a:rPr lang="pl-PL" dirty="0" smtClean="0">
                <a:latin typeface="Roboto Regular"/>
              </a:rPr>
              <a:t>obowiązywania </a:t>
            </a:r>
            <a:r>
              <a:rPr lang="pl-PL" dirty="0">
                <a:latin typeface="Roboto Regular"/>
              </a:rPr>
              <a:t>średniookresowej strategii rozwoju kraju</a:t>
            </a:r>
            <a:r>
              <a:rPr lang="pl-PL" dirty="0"/>
              <a:t>. </a:t>
            </a:r>
          </a:p>
        </p:txBody>
      </p:sp>
      <p:sp>
        <p:nvSpPr>
          <p:cNvPr id="6" name="Prążkowana strzałka w prawo 5"/>
          <p:cNvSpPr/>
          <p:nvPr/>
        </p:nvSpPr>
        <p:spPr>
          <a:xfrm>
            <a:off x="191070" y="5646251"/>
            <a:ext cx="4967784" cy="1965278"/>
          </a:xfrm>
          <a:prstGeom prst="stripedRight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" name="Prążkowana strzałka w prawo 6"/>
          <p:cNvSpPr/>
          <p:nvPr/>
        </p:nvSpPr>
        <p:spPr>
          <a:xfrm>
            <a:off x="162392" y="7687236"/>
            <a:ext cx="4967785" cy="1965278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cxnSp>
        <p:nvCxnSpPr>
          <p:cNvPr id="10" name="Łącznik prosty 9"/>
          <p:cNvCxnSpPr/>
          <p:nvPr/>
        </p:nvCxnSpPr>
        <p:spPr>
          <a:xfrm flipH="1">
            <a:off x="6416264" y="5878576"/>
            <a:ext cx="54591" cy="3784352"/>
          </a:xfrm>
          <a:prstGeom prst="line">
            <a:avLst/>
          </a:prstGeom>
          <a:noFill/>
          <a:ln w="44450" cap="flat">
            <a:solidFill>
              <a:srgbClr val="414141"/>
            </a:solidFill>
            <a:prstDash val="sys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pole tekstowe 10"/>
          <p:cNvSpPr txBox="1"/>
          <p:nvPr/>
        </p:nvSpPr>
        <p:spPr>
          <a:xfrm>
            <a:off x="655093" y="6386544"/>
            <a:ext cx="297521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SOR 2020 (2030)</a:t>
            </a:r>
            <a:endParaRPr kumimoji="0" lang="pl-PL" sz="2800" b="1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99766" y="8486652"/>
            <a:ext cx="330048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SRWM 2011-2020</a:t>
            </a:r>
            <a:endParaRPr kumimoji="0" lang="pl-PL" sz="2800" b="1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3" name="pole tekstowe 12"/>
          <p:cNvSpPr txBox="1"/>
          <p:nvPr/>
        </p:nvSpPr>
        <p:spPr>
          <a:xfrm rot="16200000">
            <a:off x="6204883" y="4814554"/>
            <a:ext cx="595035" cy="15411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2020</a:t>
            </a:r>
            <a:endParaRPr kumimoji="0" lang="pl-PL" sz="3200" b="1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4" name="Prążkowana strzałka w prawo 13"/>
          <p:cNvSpPr/>
          <p:nvPr/>
        </p:nvSpPr>
        <p:spPr>
          <a:xfrm>
            <a:off x="6704462" y="5567265"/>
            <a:ext cx="4967784" cy="1965278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7272980" y="6273063"/>
            <a:ext cx="297521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SOR ??</a:t>
            </a:r>
            <a:endParaRPr kumimoji="0" lang="pl-PL" sz="2800" b="1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" name="Prążkowana strzałka w prawo 16"/>
          <p:cNvSpPr/>
          <p:nvPr/>
        </p:nvSpPr>
        <p:spPr>
          <a:xfrm>
            <a:off x="5441119" y="7687236"/>
            <a:ext cx="4967785" cy="1965278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182657" y="8471374"/>
            <a:ext cx="330048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SRWM ??</a:t>
            </a:r>
            <a:endParaRPr kumimoji="0" lang="pl-PL" sz="2800" b="1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962807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308" y="4140200"/>
            <a:ext cx="7656394" cy="2413000"/>
          </a:xfrm>
        </p:spPr>
        <p:txBody>
          <a:bodyPr>
            <a:normAutofit/>
          </a:bodyPr>
          <a:lstStyle/>
          <a:p>
            <a:pPr algn="l"/>
            <a:r>
              <a:rPr lang="pl-PL" sz="11500" dirty="0" smtClean="0"/>
              <a:t>Stan prac</a:t>
            </a:r>
            <a:endParaRPr lang="pl-PL" sz="11500" dirty="0"/>
          </a:p>
        </p:txBody>
      </p:sp>
    </p:spTree>
    <p:extLst>
      <p:ext uri="{BB962C8B-B14F-4D97-AF65-F5344CB8AC3E}">
        <p14:creationId xmlns:p14="http://schemas.microsoft.com/office/powerpoint/2010/main" val="2867388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4716" y="130981"/>
            <a:ext cx="12800084" cy="121920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SOR jako determinanta zmian w RPO – dedykowany obszar</a:t>
            </a:r>
            <a:r>
              <a:rPr lang="pl-PL" sz="4000" dirty="0"/>
              <a:t/>
            </a:r>
            <a:br>
              <a:rPr lang="pl-PL" sz="4000" dirty="0"/>
            </a:br>
            <a:endParaRPr lang="pl-PL" sz="4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348831"/>
              </p:ext>
            </p:extLst>
          </p:nvPr>
        </p:nvGraphicFramePr>
        <p:xfrm>
          <a:off x="204716" y="879300"/>
          <a:ext cx="12800084" cy="8822729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2279177"/>
                <a:gridCol w="8011235"/>
                <a:gridCol w="2509672"/>
              </a:tblGrid>
              <a:tr h="1087525">
                <a:tc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dirty="0" smtClean="0">
                          <a:effectLst/>
                          <a:latin typeface="Roboto Regular"/>
                        </a:rPr>
                        <a:t>Cel główny</a:t>
                      </a:r>
                      <a:endParaRPr lang="pl-PL" sz="2200" dirty="0" smtClean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5842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cap="small" dirty="0" smtClean="0">
                          <a:effectLst/>
                          <a:latin typeface="Roboto Regular"/>
                        </a:rPr>
                        <a:t>Tworzenie warunków dla wzrostu dochodów mieszkańców Polski przy jednoczesnym wzroście spójności w wymiarze społecznym, ekonomicznym i terytorialnym</a:t>
                      </a:r>
                      <a:endParaRPr lang="pl-PL" sz="2400" dirty="0" smtClean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25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</a:rPr>
                        <a:t>Cel szczegółowy I</a:t>
                      </a:r>
                      <a:endParaRPr lang="pl-PL" sz="2200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2200" b="1" cap="small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Trwały wzrost gospodarczy oparty na dotychczasowych i nowych przewagach</a:t>
                      </a:r>
                      <a:endParaRPr lang="pl-PL" sz="2200" b="1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1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1800" dirty="0">
                          <a:effectLst/>
                          <a:latin typeface="Roboto Regular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pl-PL" sz="1800" dirty="0" smtClean="0">
                        <a:effectLst/>
                        <a:latin typeface="Roboto Regular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pl-PL" sz="1800" dirty="0" smtClean="0">
                        <a:effectLst/>
                        <a:latin typeface="Roboto Regular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18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2000" cap="small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Obszary wpływające na osiągnięcie celów Strategii</a:t>
                      </a:r>
                      <a:r>
                        <a:rPr lang="pl-PL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pl-PL" sz="20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Roboto Regular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- Kapitał ludzki </a:t>
                      </a:r>
                      <a:br>
                        <a:rPr lang="pl-PL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</a:br>
                      <a:r>
                        <a:rPr lang="pl-PL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i społeczny</a:t>
                      </a:r>
                      <a:endParaRPr lang="pl-PL" sz="20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Roboto Regular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- </a:t>
                      </a:r>
                      <a:r>
                        <a:rPr lang="pl-PL" sz="20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Transport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l-PL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Energia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l-PL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Środowisko naturalne</a:t>
                      </a:r>
                    </a:p>
                    <a:p>
                      <a:pPr marL="342900" indent="-342900"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pl-PL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Bezpieczeństwo narodowe</a:t>
                      </a:r>
                      <a:endParaRPr lang="pl-PL" sz="20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2508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</a:rPr>
                        <a:t>Obszary</a:t>
                      </a:r>
                      <a:endParaRPr lang="pl-PL" sz="2200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i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Reindustrializacja</a:t>
                      </a:r>
                      <a:endParaRPr lang="pl-PL" sz="2200" i="1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25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i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Rozwój innowacyjnych firm</a:t>
                      </a:r>
                      <a:endParaRPr lang="pl-PL" sz="2200" i="1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25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i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Małe i średnie przedsiębiorstwa</a:t>
                      </a:r>
                      <a:endParaRPr lang="pl-PL" sz="2200" i="1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25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i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Kapitał dla rozwoju</a:t>
                      </a:r>
                      <a:endParaRPr lang="pl-PL" sz="2200" i="1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25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i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Ekspansja zagraniczna polskich przedsiębiorstw</a:t>
                      </a:r>
                      <a:endParaRPr lang="pl-PL" sz="2200" i="1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25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</a:rPr>
                        <a:t>Cel szczegółowy II</a:t>
                      </a:r>
                      <a:endParaRPr lang="pl-PL" sz="2200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b="1" cap="small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Rozwój społecznie i terytorialnie wrażliwy</a:t>
                      </a:r>
                      <a:endParaRPr lang="pl-PL" sz="2200" b="1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25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</a:rPr>
                        <a:t>Obszary</a:t>
                      </a:r>
                      <a:endParaRPr lang="pl-PL" sz="2200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i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Spójność społeczna</a:t>
                      </a:r>
                      <a:endParaRPr lang="pl-PL" sz="2200" i="1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25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i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Rozwój zrównoważony terytorialnie</a:t>
                      </a:r>
                      <a:endParaRPr lang="pl-PL" sz="2200" i="1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87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</a:rPr>
                        <a:t>Cel szczegółowy III</a:t>
                      </a:r>
                      <a:endParaRPr lang="pl-PL" sz="2200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b="1" cap="small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Skuteczne </a:t>
                      </a:r>
                      <a:r>
                        <a:rPr lang="pl-PL" sz="2200" b="1" cap="small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państwo </a:t>
                      </a:r>
                      <a:r>
                        <a:rPr lang="pl-PL" sz="2200" b="1" cap="small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i instytucje gospodarcze służące wzrostowi oraz </a:t>
                      </a:r>
                      <a:r>
                        <a:rPr lang="pl-PL" sz="2200" b="1" cap="small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włączeniu społecznemu </a:t>
                      </a:r>
                      <a:r>
                        <a:rPr lang="pl-PL" sz="2200" b="1" cap="small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i gospodarczemu</a:t>
                      </a:r>
                      <a:endParaRPr lang="pl-PL" sz="2200" b="1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2508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>
                          <a:effectLst/>
                          <a:latin typeface="Roboto Regular"/>
                        </a:rPr>
                        <a:t>Obszary</a:t>
                      </a:r>
                      <a:endParaRPr lang="pl-PL" sz="2200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i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Prawo w służbie obywatelom i gospodarki</a:t>
                      </a:r>
                      <a:endParaRPr lang="pl-PL" sz="2200" i="1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2501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i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Instytucje </a:t>
                      </a:r>
                      <a:r>
                        <a:rPr lang="pl-PL" sz="220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prorozwojowe</a:t>
                      </a:r>
                      <a:r>
                        <a:rPr lang="pl-PL" sz="2200" i="1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 i strategiczne zarządzanie rozwojem</a:t>
                      </a:r>
                      <a:endParaRPr lang="pl-PL" sz="2200" i="1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25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E-państwo</a:t>
                      </a:r>
                      <a:endParaRPr lang="pl-PL" sz="2200" i="1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7599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61615" algn="l"/>
                        </a:tabLst>
                      </a:pPr>
                      <a:r>
                        <a:rPr lang="pl-PL" sz="220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Finanse publiczne</a:t>
                      </a:r>
                      <a:r>
                        <a:rPr lang="pl-PL" sz="2200" i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 Regular"/>
                        </a:rPr>
                        <a:t>	</a:t>
                      </a:r>
                      <a:endParaRPr lang="pl-PL" sz="2200" i="1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7599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200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61615" algn="l"/>
                        </a:tabLst>
                      </a:pPr>
                      <a:r>
                        <a:rPr lang="pl-PL" sz="2200" b="1" i="1" dirty="0" smtClean="0">
                          <a:solidFill>
                            <a:schemeClr val="bg1"/>
                          </a:solidFill>
                          <a:effectLst/>
                          <a:latin typeface="Roboto Regular"/>
                          <a:ea typeface="Calibri"/>
                          <a:cs typeface="Times New Roman"/>
                        </a:rPr>
                        <a:t>Efektywność wykorzystania środków UE</a:t>
                      </a:r>
                      <a:endParaRPr lang="pl-PL" sz="2200" b="1" i="1" dirty="0">
                        <a:solidFill>
                          <a:schemeClr val="bg1"/>
                        </a:solidFill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pl-PL" sz="2000" dirty="0">
                        <a:effectLst/>
                        <a:latin typeface="Roboto Regular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945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381000"/>
            <a:ext cx="11988800" cy="1219200"/>
          </a:xfrm>
        </p:spPr>
        <p:txBody>
          <a:bodyPr/>
          <a:lstStyle/>
          <a:p>
            <a:r>
              <a:rPr lang="pl-PL" dirty="0" smtClean="0"/>
              <a:t>Diagnoza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0" y="1968500"/>
            <a:ext cx="11658600" cy="71247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A</a:t>
            </a:r>
            <a:r>
              <a:rPr lang="pl-PL" dirty="0" smtClean="0"/>
              <a:t>naliza </a:t>
            </a:r>
            <a:r>
              <a:rPr lang="pl-PL" dirty="0"/>
              <a:t>tempa i jakościowego aspektu uruchomienia programów na lata 2014-2020 przeprowadzona pod koniec 2015 r. wykazała, że ówczesny przebieg wdrażania, zarówno pod względem finansowym, jak i rzeczowym, </a:t>
            </a:r>
            <a:r>
              <a:rPr lang="pl-PL" b="1" dirty="0">
                <a:solidFill>
                  <a:srgbClr val="C00000"/>
                </a:solidFill>
              </a:rPr>
              <a:t>nie gwarantował osiągnięcia zakładanych efektów i terminowej realizacji interwencji</a:t>
            </a:r>
            <a:r>
              <a:rPr lang="pl-PL" dirty="0"/>
              <a:t>. 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Opóźnienia w uruchomieniu programów oszacowano </a:t>
            </a:r>
            <a:r>
              <a:rPr lang="pl-PL" b="1" dirty="0">
                <a:solidFill>
                  <a:srgbClr val="C00000"/>
                </a:solidFill>
              </a:rPr>
              <a:t>na 6-9 miesięcy</a:t>
            </a:r>
            <a:r>
              <a:rPr lang="pl-PL" dirty="0"/>
              <a:t>; kwota środków rozdysponowanych do końca 2015 r. w postaci umów na realizację projektów wyniosła niecałe 15 mld zł, a płatności niecałe 2 mld zł – było to, odpowiednio, 4,5% i 0,5% alokacji na lata 2014-2020. </a:t>
            </a:r>
            <a:endParaRPr lang="pl-PL" dirty="0" smtClean="0"/>
          </a:p>
          <a:p>
            <a:pPr marL="0" indent="0">
              <a:buNone/>
            </a:pPr>
            <a:r>
              <a:rPr lang="pl-PL" b="1" dirty="0" smtClean="0"/>
              <a:t>Przeszkody utrudniające efektywne i zgodne z założeniami SOR wykorzystanie środków UE:</a:t>
            </a:r>
          </a:p>
          <a:p>
            <a:pPr marL="457200" indent="-457200">
              <a:buAutoNum type="arabicPeriod"/>
            </a:pPr>
            <a:r>
              <a:rPr lang="pl-PL" dirty="0" smtClean="0"/>
              <a:t>Niski pływ społeczno-gospodarczy projektów wybieranych do dofinansowania</a:t>
            </a:r>
          </a:p>
          <a:p>
            <a:pPr marL="457200" indent="-457200">
              <a:buAutoNum type="arabicPeriod"/>
            </a:pPr>
            <a:r>
              <a:rPr lang="pl-PL" dirty="0" smtClean="0"/>
              <a:t>Niski udział wsparcia zwrotnego, w tym IF</a:t>
            </a:r>
          </a:p>
          <a:p>
            <a:pPr marL="457200" indent="-457200">
              <a:buAutoNum type="arabicPeriod"/>
            </a:pPr>
            <a:r>
              <a:rPr lang="pl-PL" dirty="0" smtClean="0"/>
              <a:t>Ograniczone efekty wsparcia w obszarze innowacyjności</a:t>
            </a:r>
          </a:p>
          <a:p>
            <a:pPr marL="457200" indent="-457200">
              <a:buAutoNum type="arabicPeriod"/>
            </a:pPr>
            <a:r>
              <a:rPr lang="pl-PL" dirty="0" smtClean="0"/>
              <a:t>Skomplikowanie mechanizmów i procedur wdrażania programów i projektów</a:t>
            </a:r>
          </a:p>
          <a:p>
            <a:pPr marL="457200" indent="-457200">
              <a:buAutoNum type="arabicPeriod"/>
            </a:pPr>
            <a:r>
              <a:rPr lang="pl-PL" dirty="0" smtClean="0"/>
              <a:t>Niska zdolność beneficjentów do planowania i realizacji strategicznych przedsięwzięć rozwojowych</a:t>
            </a:r>
          </a:p>
          <a:p>
            <a:pPr marL="457200" indent="-457200">
              <a:buAutoNum type="arabicPeriod"/>
            </a:pPr>
            <a:r>
              <a:rPr lang="pl-PL" dirty="0" smtClean="0"/>
              <a:t>Brak efektywnego mechanizmu koordynacji środków EFSI z innymi środkami europejskimi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06592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0" y="685800"/>
            <a:ext cx="11988800" cy="1219200"/>
          </a:xfrm>
        </p:spPr>
        <p:txBody>
          <a:bodyPr/>
          <a:lstStyle/>
          <a:p>
            <a:r>
              <a:rPr lang="pl-PL" sz="5400" dirty="0" smtClean="0"/>
              <a:t>Cel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8000" y="1663700"/>
            <a:ext cx="10604500" cy="779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i="1" dirty="0">
                <a:solidFill>
                  <a:srgbClr val="C00000"/>
                </a:solidFill>
              </a:rPr>
              <a:t>Wykorzystanie środków z budżetu Unii Europejskiej w sposób przekładający się na trwałe efekty rozwojowe, zapewniające możliwość dalszego dynamicznego i równomiernego wzrostu społeczno-gospodarczego </a:t>
            </a:r>
            <a:endParaRPr lang="pl-PL" sz="28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Cel </a:t>
            </a:r>
            <a:r>
              <a:rPr lang="pl-PL" dirty="0"/>
              <a:t>będzie realizowany </a:t>
            </a:r>
            <a:r>
              <a:rPr lang="pl-PL" dirty="0" smtClean="0"/>
              <a:t>poprzez </a:t>
            </a:r>
            <a:r>
              <a:rPr lang="pl-PL" dirty="0"/>
              <a:t>wzmocnienie orientacji i sposobu realizacji projektów realizowanych przy udziale środków </a:t>
            </a:r>
            <a:r>
              <a:rPr lang="pl-PL" b="1" dirty="0">
                <a:solidFill>
                  <a:srgbClr val="334C8C"/>
                </a:solidFill>
              </a:rPr>
              <a:t>europejskich na osiąganie rezultatów strategicznych Strategii oraz cechujących się wysoką wartością dodaną i trwałością efektów. </a:t>
            </a:r>
            <a:endParaRPr lang="pl-PL" b="1" dirty="0" smtClean="0">
              <a:solidFill>
                <a:srgbClr val="334C8C"/>
              </a:solidFill>
            </a:endParaRPr>
          </a:p>
          <a:p>
            <a:pPr marL="0" indent="0">
              <a:buNone/>
            </a:pPr>
            <a:r>
              <a:rPr lang="pl-PL" dirty="0"/>
              <a:t>W </a:t>
            </a:r>
            <a:r>
              <a:rPr lang="pl-PL" b="1" dirty="0">
                <a:solidFill>
                  <a:srgbClr val="334C8C"/>
                </a:solidFill>
              </a:rPr>
              <a:t>krótszym horyzoncie czasowym </a:t>
            </a:r>
            <a:r>
              <a:rPr lang="pl-PL" dirty="0"/>
              <a:t>cel </a:t>
            </a:r>
            <a:r>
              <a:rPr lang="pl-PL" b="1" dirty="0">
                <a:solidFill>
                  <a:srgbClr val="334C8C"/>
                </a:solidFill>
              </a:rPr>
              <a:t>będzie osiągany za pomocą zmian zarówno w kierunkach interwencji realizowanej z udziałem środków UE w ramach polityki spójności</a:t>
            </a:r>
            <a:r>
              <a:rPr lang="pl-PL" dirty="0"/>
              <a:t> i powiązanych z nią innych </a:t>
            </a:r>
            <a:r>
              <a:rPr lang="pl-PL" dirty="0" smtClean="0"/>
              <a:t>funduszy, </a:t>
            </a:r>
            <a:r>
              <a:rPr lang="pl-PL" dirty="0"/>
              <a:t>natomiast </a:t>
            </a:r>
            <a:r>
              <a:rPr lang="pl-PL" b="1" dirty="0">
                <a:solidFill>
                  <a:srgbClr val="C00000"/>
                </a:solidFill>
              </a:rPr>
              <a:t>po roku 2020</a:t>
            </a:r>
            <a:r>
              <a:rPr lang="pl-PL" dirty="0"/>
              <a:t> w perspektywie ograniczania dla Polski finansowania w ramach tradycyjnych instrumentów budżetu UE, </a:t>
            </a:r>
            <a:r>
              <a:rPr lang="pl-PL" b="1" dirty="0">
                <a:solidFill>
                  <a:srgbClr val="C00000"/>
                </a:solidFill>
              </a:rPr>
              <a:t>zasadniczej zmiany w sposobie programowania i implementacji programów UE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73938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7500" y="88900"/>
            <a:ext cx="11988800" cy="1219200"/>
          </a:xfrm>
        </p:spPr>
        <p:txBody>
          <a:bodyPr>
            <a:normAutofit/>
          </a:bodyPr>
          <a:lstStyle/>
          <a:p>
            <a:r>
              <a:rPr lang="pl-PL" sz="4400" dirty="0" smtClean="0"/>
              <a:t>Rezultaty</a:t>
            </a:r>
            <a:endParaRPr lang="pl-PL" sz="4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17500" y="1447800"/>
            <a:ext cx="11404600" cy="7899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800" dirty="0" smtClean="0"/>
              <a:t>Bezpośrednim </a:t>
            </a:r>
            <a:r>
              <a:rPr lang="pl-PL" sz="2800" dirty="0"/>
              <a:t>produktem (tj. osiągniętym w perspektywie krótkoterminowej) w ramach podjętych w obszarze funduszy UE działań – </a:t>
            </a:r>
            <a:r>
              <a:rPr lang="pl-PL" sz="2800" b="1" dirty="0">
                <a:solidFill>
                  <a:srgbClr val="C00000"/>
                </a:solidFill>
              </a:rPr>
              <a:t>będzie przygotowanie pakietu zmian w polskich dokumentach programowych na lata 2014-2020 (tj. Umowa Partnerstwa, programy operacyjne) w kontekście celów SOR</a:t>
            </a:r>
            <a:r>
              <a:rPr lang="pl-PL" sz="2800" dirty="0"/>
              <a:t>, ukierunkowujących interwencję w sposób zwiększający ich prorozwojową i proinnowacyjną rolę w rozwoju kraju, a także w sposób wzmacniający powiązania z Semestrem Europejskim i Zaleceniami </a:t>
            </a:r>
            <a:r>
              <a:rPr lang="pl-PL" sz="2800" dirty="0" smtClean="0"/>
              <a:t>Rady. </a:t>
            </a:r>
            <a:r>
              <a:rPr lang="pl-PL" sz="2800" b="1" dirty="0" smtClean="0">
                <a:solidFill>
                  <a:srgbClr val="C00000"/>
                </a:solidFill>
              </a:rPr>
              <a:t>Zmiany </a:t>
            </a:r>
            <a:r>
              <a:rPr lang="pl-PL" sz="2800" b="1" dirty="0">
                <a:solidFill>
                  <a:srgbClr val="C00000"/>
                </a:solidFill>
              </a:rPr>
              <a:t>ww. dokumentów zostaną przygotowane kompleksowo w pełnym pakiecie, a następnie przedłożone do formalnych negocjacji z Komisją Europejską. </a:t>
            </a:r>
            <a:endParaRPr lang="pl-PL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sz="2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pl-PL" sz="3300" b="1" cap="small" dirty="0" smtClean="0">
                <a:solidFill>
                  <a:srgbClr val="334C8C"/>
                </a:solidFill>
              </a:rPr>
              <a:t>Projekt strategiczny:</a:t>
            </a:r>
          </a:p>
          <a:p>
            <a:pPr marL="0" indent="0">
              <a:buNone/>
            </a:pPr>
            <a:r>
              <a:rPr lang="pl-PL" sz="2800" b="1" dirty="0"/>
              <a:t>„Pakiet zmian w UP i programach operacyjnych” </a:t>
            </a:r>
            <a:r>
              <a:rPr lang="pl-PL" sz="2800" dirty="0"/>
              <a:t>– opracowany pakiet zmian w programach i Umowie Partnerstwa będzie miał na </a:t>
            </a:r>
            <a:r>
              <a:rPr lang="pl-PL" sz="2800" dirty="0" smtClean="0"/>
              <a:t>celu:</a:t>
            </a:r>
          </a:p>
          <a:p>
            <a:r>
              <a:rPr lang="pl-PL" sz="2800" dirty="0" smtClean="0"/>
              <a:t>dostosowanie </a:t>
            </a:r>
            <a:r>
              <a:rPr lang="pl-PL" sz="2800" dirty="0"/>
              <a:t>zakresu interwencji do celów rozwojowych (m.in. poprzez większość selektywność wsparcia), </a:t>
            </a:r>
            <a:endParaRPr lang="pl-PL" sz="2800" dirty="0" smtClean="0"/>
          </a:p>
          <a:p>
            <a:r>
              <a:rPr lang="pl-PL" sz="2800" dirty="0" smtClean="0"/>
              <a:t>wzmocnienie </a:t>
            </a:r>
            <a:r>
              <a:rPr lang="pl-PL" sz="2800" dirty="0"/>
              <a:t>podejścia zintegrowanego, </a:t>
            </a:r>
            <a:endParaRPr lang="pl-PL" sz="2800" dirty="0" smtClean="0"/>
          </a:p>
          <a:p>
            <a:r>
              <a:rPr lang="pl-PL" sz="2800" dirty="0" smtClean="0"/>
              <a:t>zwiększenie </a:t>
            </a:r>
            <a:r>
              <a:rPr lang="pl-PL" sz="2800" dirty="0"/>
              <a:t>efektywności wyboru projektów oraz form wsparcia, w tym poprzez szersze zastosowanie instrumentów finansowych i pomocy zwrotnej. </a:t>
            </a:r>
            <a:endParaRPr lang="pl-PL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555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50800"/>
            <a:ext cx="11988800" cy="1219200"/>
          </a:xfrm>
        </p:spPr>
        <p:txBody>
          <a:bodyPr>
            <a:normAutofit/>
          </a:bodyPr>
          <a:lstStyle/>
          <a:p>
            <a:r>
              <a:rPr lang="pl-PL" sz="4000" dirty="0" smtClean="0"/>
              <a:t>Kierunki działań</a:t>
            </a:r>
            <a:endParaRPr lang="pl-PL" sz="4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3464658"/>
              </p:ext>
            </p:extLst>
          </p:nvPr>
        </p:nvGraphicFramePr>
        <p:xfrm>
          <a:off x="482600" y="762000"/>
          <a:ext cx="12331700" cy="871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721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0" y="38100"/>
            <a:ext cx="11988800" cy="1219200"/>
          </a:xfrm>
        </p:spPr>
        <p:txBody>
          <a:bodyPr>
            <a:normAutofit/>
          </a:bodyPr>
          <a:lstStyle/>
          <a:p>
            <a:r>
              <a:rPr lang="pl-PL" sz="4400" dirty="0" smtClean="0"/>
              <a:t>Wybrane działania</a:t>
            </a:r>
            <a:endParaRPr lang="pl-PL" sz="4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03200" y="1168400"/>
            <a:ext cx="11379200" cy="8445500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zwiększenie </a:t>
            </a:r>
            <a:r>
              <a:rPr lang="pl-PL" dirty="0"/>
              <a:t>jakości i komplementarności przedsięwzięć wybieranych do dofinansowania ze środków </a:t>
            </a:r>
            <a:r>
              <a:rPr lang="pl-PL" dirty="0" smtClean="0"/>
              <a:t>EFSI, m.in</a:t>
            </a:r>
            <a:r>
              <a:rPr lang="pl-PL" dirty="0"/>
              <a:t>. </a:t>
            </a:r>
            <a:r>
              <a:rPr lang="pl-PL" b="1" dirty="0">
                <a:solidFill>
                  <a:srgbClr val="334C8C"/>
                </a:solidFill>
              </a:rPr>
              <a:t>ze szczególnym uwzględnieniem roli kryteriów wyboru w tym procesie </a:t>
            </a:r>
          </a:p>
          <a:p>
            <a:r>
              <a:rPr lang="pl-PL" b="1" dirty="0">
                <a:solidFill>
                  <a:srgbClr val="334C8C"/>
                </a:solidFill>
              </a:rPr>
              <a:t>zaproponowanie wdrożenie modelowych kryteriów </a:t>
            </a:r>
            <a:r>
              <a:rPr lang="pl-PL" dirty="0"/>
              <a:t>w oraz zaproponowanie sposobów premiowania kryteriami konkretnych typów projektów o największej wartości wobec celów rozwojowych (w ujęciu terytorialnym i przedmiotowym) i przyszłych wyzwań (np. premiowanie projektów mających element międzynarodowy), a także przynoszących efekt </a:t>
            </a:r>
            <a:r>
              <a:rPr lang="pl-PL" dirty="0" smtClean="0"/>
              <a:t>synergii</a:t>
            </a:r>
            <a:endParaRPr lang="pl-PL" dirty="0"/>
          </a:p>
          <a:p>
            <a:r>
              <a:rPr lang="pl-PL" b="1" dirty="0">
                <a:solidFill>
                  <a:srgbClr val="334C8C"/>
                </a:solidFill>
              </a:rPr>
              <a:t>wzmocnienie zintegrowanego podejścia</a:t>
            </a:r>
            <a:r>
              <a:rPr lang="pl-PL" dirty="0"/>
              <a:t>, w tym nowego terytorialnego podejścia (wsparcie sprofilowane dla miast średnich tracących funkcje społeczno-gospodarcze i obszarów zagrożonych trwałą marginalizacją) </a:t>
            </a:r>
          </a:p>
          <a:p>
            <a:r>
              <a:rPr lang="pl-PL" dirty="0"/>
              <a:t>w</a:t>
            </a:r>
            <a:r>
              <a:rPr lang="pl-PL" dirty="0" smtClean="0"/>
              <a:t>prowadzenie </a:t>
            </a:r>
            <a:r>
              <a:rPr lang="pl-PL" dirty="0"/>
              <a:t>zmian w programach operacyjnych perspektywy 2014-2020 zmierzających </a:t>
            </a:r>
            <a:r>
              <a:rPr lang="pl-PL" b="1" dirty="0">
                <a:solidFill>
                  <a:srgbClr val="334C8C"/>
                </a:solidFill>
              </a:rPr>
              <a:t>zwiększenia udziału wsparcia zwrotnego </a:t>
            </a:r>
            <a:r>
              <a:rPr lang="pl-PL" dirty="0" smtClean="0"/>
              <a:t>(do 15% alokacji programu w 2020)</a:t>
            </a:r>
            <a:endParaRPr lang="pl-PL" dirty="0"/>
          </a:p>
          <a:p>
            <a:r>
              <a:rPr lang="pl-PL" dirty="0"/>
              <a:t>premiowanie kryteriami lub formą wsparcia innowacji o charakterze produkcyjnym </a:t>
            </a:r>
          </a:p>
          <a:p>
            <a:r>
              <a:rPr lang="pl-PL" b="1" dirty="0">
                <a:solidFill>
                  <a:srgbClr val="334C8C"/>
                </a:solidFill>
              </a:rPr>
              <a:t>stabilizacja systemu realizacji programów </a:t>
            </a:r>
            <a:r>
              <a:rPr lang="pl-PL" dirty="0"/>
              <a:t>– poprzez wprowadzanie usprawnień z zachowaniem standardów zarządzania zmianą, ograniczenie liczby zmian warunków </a:t>
            </a:r>
            <a:r>
              <a:rPr lang="pl-PL" dirty="0" smtClean="0"/>
              <a:t>aplikowania </a:t>
            </a:r>
            <a:r>
              <a:rPr lang="pl-PL" dirty="0"/>
              <a:t>o środki unijne (w szczególności regulaminów konkursów w trakcie trwania procedur konkursowych) i poprawę jakości przygotowywanej dokumentacji konkursowej, zapewnienie szkoleń szkolenia dla wnioskodawców i beneficjentów </a:t>
            </a:r>
          </a:p>
        </p:txBody>
      </p:sp>
    </p:spTree>
    <p:extLst>
      <p:ext uri="{BB962C8B-B14F-4D97-AF65-F5344CB8AC3E}">
        <p14:creationId xmlns:p14="http://schemas.microsoft.com/office/powerpoint/2010/main" val="12599343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9700" y="203200"/>
            <a:ext cx="11988800" cy="1219200"/>
          </a:xfrm>
        </p:spPr>
        <p:txBody>
          <a:bodyPr>
            <a:normAutofit/>
          </a:bodyPr>
          <a:lstStyle/>
          <a:p>
            <a:r>
              <a:rPr lang="pl-PL" sz="4400" dirty="0" smtClean="0"/>
              <a:t>Wybrane projekty strategiczne</a:t>
            </a:r>
            <a:endParaRPr lang="pl-PL" sz="4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9700" y="1422400"/>
            <a:ext cx="11988800" cy="833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C00000"/>
                </a:solidFill>
              </a:rPr>
              <a:t>Efektywne </a:t>
            </a:r>
            <a:r>
              <a:rPr lang="pl-PL" b="1" dirty="0">
                <a:solidFill>
                  <a:srgbClr val="C00000"/>
                </a:solidFill>
              </a:rPr>
              <a:t>Fundusze - plan działań na rzecz zwiększenia efektywności i komplementarności przedsięwzięć realizowanych w ramach Umowy Partnerstwa </a:t>
            </a:r>
            <a:r>
              <a:rPr lang="pl-PL" b="1" dirty="0" smtClean="0">
                <a:solidFill>
                  <a:srgbClr val="C00000"/>
                </a:solidFill>
              </a:rPr>
              <a:t>2014-2020</a:t>
            </a:r>
            <a:r>
              <a:rPr lang="pl-PL" dirty="0" smtClean="0"/>
              <a:t>– </a:t>
            </a:r>
            <a:r>
              <a:rPr lang="pl-PL" dirty="0"/>
              <a:t>celem projektu jest wdrożenie działań zmierzających do zapewnienia odpowiedniej jakości, komplementarności i wartości dodanej wybieranych do dofinansowania projektów oraz ich </a:t>
            </a:r>
            <a:r>
              <a:rPr lang="pl-PL" u="sng" dirty="0"/>
              <a:t>spójności z celami rozwojowymi kraju </a:t>
            </a:r>
            <a:r>
              <a:rPr lang="pl-PL" dirty="0"/>
              <a:t>poprzez wzmocnienie zdolności instytucji do efektywnego stosowania kryteriów wyboru projektów. </a:t>
            </a:r>
            <a:endParaRPr lang="pl-PL" dirty="0" smtClean="0"/>
          </a:p>
          <a:p>
            <a:pPr marL="0" indent="0">
              <a:buNone/>
            </a:pPr>
            <a:r>
              <a:rPr lang="pl-PL" b="1" dirty="0" smtClean="0">
                <a:solidFill>
                  <a:srgbClr val="C00000"/>
                </a:solidFill>
              </a:rPr>
              <a:t>System </a:t>
            </a:r>
            <a:r>
              <a:rPr lang="pl-PL" b="1" dirty="0">
                <a:solidFill>
                  <a:srgbClr val="C00000"/>
                </a:solidFill>
              </a:rPr>
              <a:t>wsparcia zwrotnego dla inwestycji </a:t>
            </a:r>
            <a:r>
              <a:rPr lang="pl-PL" b="1" dirty="0" smtClean="0">
                <a:solidFill>
                  <a:srgbClr val="C00000"/>
                </a:solidFill>
              </a:rPr>
              <a:t>rozwojowych</a:t>
            </a:r>
            <a:r>
              <a:rPr lang="pl-PL" b="1" dirty="0" smtClean="0"/>
              <a:t> </a:t>
            </a:r>
            <a:r>
              <a:rPr lang="pl-PL" dirty="0"/>
              <a:t>– celem projektu jest budowa efektywnego, spójnego i trwałego systemu wsparcia zwrotnego oferującego podmiotom mającym utrudniony dostęp do zewnętrznych źródeł </a:t>
            </a:r>
            <a:r>
              <a:rPr lang="pl-PL" dirty="0" smtClean="0"/>
              <a:t>finansowania.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C00000"/>
                </a:solidFill>
              </a:rPr>
              <a:t>Program </a:t>
            </a:r>
            <a:r>
              <a:rPr lang="pl-PL" b="1" dirty="0">
                <a:solidFill>
                  <a:srgbClr val="C00000"/>
                </a:solidFill>
              </a:rPr>
              <a:t>uproszczeń 4 x S – standaryzacja, stabilizacja, symplifikacja, </a:t>
            </a:r>
            <a:r>
              <a:rPr lang="pl-PL" b="1" dirty="0" smtClean="0">
                <a:solidFill>
                  <a:srgbClr val="C00000"/>
                </a:solidFill>
              </a:rPr>
              <a:t>stanowczość</a:t>
            </a:r>
            <a:r>
              <a:rPr lang="pl-PL" b="1" dirty="0" smtClean="0"/>
              <a:t> </a:t>
            </a:r>
            <a:r>
              <a:rPr lang="pl-PL" dirty="0"/>
              <a:t>– w ramach projektu zostanie przygotowany i wdrożony pakiet zasad ujednolicających i upraszczających procedury realizacji Umowy Partnerstwa i poszczególnych programów, który zapewni otoczenie instytucjonalno-formalne bez zbędnych obciążeń dla instytucji i beneficjentów oraz umożliwi koncentracje na efektywnościowej realizacji interwencji. </a:t>
            </a:r>
          </a:p>
        </p:txBody>
      </p:sp>
    </p:spTree>
    <p:extLst>
      <p:ext uri="{BB962C8B-B14F-4D97-AF65-F5344CB8AC3E}">
        <p14:creationId xmlns:p14="http://schemas.microsoft.com/office/powerpoint/2010/main" val="4175987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0" y="4785246"/>
            <a:ext cx="11988800" cy="1219200"/>
          </a:xfrm>
        </p:spPr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5016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5600" y="190500"/>
            <a:ext cx="11988800" cy="1219200"/>
          </a:xfrm>
        </p:spPr>
        <p:txBody>
          <a:bodyPr>
            <a:normAutofit/>
          </a:bodyPr>
          <a:lstStyle/>
          <a:p>
            <a:r>
              <a:rPr lang="pl-PL" sz="4400" dirty="0" smtClean="0"/>
              <a:t>Plan na rzecz odpowiedzialnego rozwoju</a:t>
            </a:r>
            <a:endParaRPr lang="pl-PL" sz="4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43" y="6676257"/>
            <a:ext cx="4274718" cy="2847309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2604653" y="1273062"/>
            <a:ext cx="764771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Roboto Regular"/>
                <a:sym typeface="Palatino"/>
              </a:rPr>
              <a:t>Uchwała Rady Ministrów z 16 lutego 2016 r.</a:t>
            </a: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Roboto Regular"/>
              <a:sym typeface="Palatino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350000" y="2138102"/>
            <a:ext cx="4387273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small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Roboto Regular"/>
                <a:sym typeface="Palatino"/>
              </a:rPr>
              <a:t>Identyfikacja pięciu pułapek rozwojowych:</a:t>
            </a:r>
          </a:p>
          <a:p>
            <a:pPr marL="457200" marR="0" indent="-4572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pl-PL" dirty="0" smtClean="0">
                <a:latin typeface="Roboto Regular"/>
              </a:rPr>
              <a:t>Średniego dochodu</a:t>
            </a:r>
          </a:p>
          <a:p>
            <a:pPr marL="457200" marR="0" indent="-4572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Roboto Regular"/>
                <a:sym typeface="Palatino"/>
              </a:rPr>
              <a:t>Braku równowagi</a:t>
            </a:r>
          </a:p>
          <a:p>
            <a:pPr marL="457200" marR="0" indent="-4572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pl-PL" dirty="0" smtClean="0">
                <a:latin typeface="Roboto Regular"/>
              </a:rPr>
              <a:t>Przeciętnego produktu</a:t>
            </a:r>
          </a:p>
          <a:p>
            <a:pPr marL="457200" marR="0" indent="-4572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Roboto Regular"/>
                <a:sym typeface="Palatino"/>
              </a:rPr>
              <a:t>Demograficzna</a:t>
            </a:r>
          </a:p>
          <a:p>
            <a:pPr marL="457200" marR="0" indent="-4572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pl-PL" dirty="0" smtClean="0">
                <a:latin typeface="Roboto Regular"/>
              </a:rPr>
              <a:t>Słabości instytucji</a:t>
            </a: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Roboto Regular"/>
              <a:sym typeface="Palatino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472545" y="7536873"/>
            <a:ext cx="2244437" cy="15794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214701" y="5403798"/>
            <a:ext cx="5516606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small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Roboto Regular"/>
                <a:sym typeface="Palatino"/>
              </a:rPr>
              <a:t>Główne przedsięwzięcia</a:t>
            </a:r>
          </a:p>
          <a:p>
            <a:pPr marL="457200" marR="0" indent="-4572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pl-PL" dirty="0" smtClean="0">
                <a:latin typeface="Roboto Regular"/>
              </a:rPr>
              <a:t>Polski Fundusz Rozwoju</a:t>
            </a:r>
          </a:p>
          <a:p>
            <a:pPr marL="457200" marR="0" indent="-4572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pl-PL" dirty="0" smtClean="0">
                <a:latin typeface="Roboto Regular"/>
              </a:rPr>
              <a:t>Start in Poland</a:t>
            </a:r>
            <a:endParaRPr kumimoji="0" lang="pl-PL" sz="24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Roboto Regular"/>
              <a:sym typeface="Palatino"/>
            </a:endParaRPr>
          </a:p>
          <a:p>
            <a:pPr marL="457200" marR="0" indent="-4572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pl-PL" dirty="0" smtClean="0">
                <a:latin typeface="Roboto Regular"/>
              </a:rPr>
              <a:t>Pakt dla obszarów wiejskich</a:t>
            </a:r>
          </a:p>
          <a:p>
            <a:pPr marL="457200" marR="0" indent="-4572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pl-PL" dirty="0" smtClean="0">
                <a:latin typeface="Roboto Regular"/>
              </a:rPr>
              <a:t>Inteligentne zamówienia publiczne</a:t>
            </a:r>
            <a:endParaRPr kumimoji="0" lang="pl-PL" sz="2400" b="0" i="0" u="none" strike="noStrike" cap="none" spc="0" normalizeH="0" baseline="0" dirty="0" smtClean="0">
              <a:ln>
                <a:noFill/>
              </a:ln>
              <a:solidFill>
                <a:srgbClr val="414141"/>
              </a:solidFill>
              <a:effectLst/>
              <a:uFillTx/>
              <a:latin typeface="Roboto Regular"/>
              <a:sym typeface="Palatino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179127" y="8420452"/>
            <a:ext cx="630381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b="1" cap="small" dirty="0" smtClean="0">
                <a:solidFill>
                  <a:srgbClr val="C00000"/>
                </a:solidFill>
                <a:latin typeface="Roboto Regular"/>
              </a:rPr>
              <a:t>Zapowiedź aktualizacji średniookresowej strategii rozwoju kraju </a:t>
            </a:r>
            <a:r>
              <a:rPr lang="pl-PL" b="1" cap="small" dirty="0" smtClean="0">
                <a:solidFill>
                  <a:srgbClr val="C00000"/>
                </a:solidFill>
                <a:latin typeface="Roboto Regular"/>
                <a:sym typeface="Wingdings" panose="05000000000000000000" pitchFamily="2" charset="2"/>
              </a:rPr>
              <a:t> </a:t>
            </a:r>
            <a:r>
              <a:rPr lang="pl-PL" sz="3600" b="1" cap="small" dirty="0" smtClean="0">
                <a:solidFill>
                  <a:srgbClr val="334C8C"/>
                </a:solidFill>
                <a:latin typeface="Roboto Regular"/>
                <a:sym typeface="Wingdings" panose="05000000000000000000" pitchFamily="2" charset="2"/>
              </a:rPr>
              <a:t>SOR</a:t>
            </a:r>
            <a:endParaRPr kumimoji="0" lang="pl-PL" sz="3600" b="1" i="0" u="none" strike="noStrike" cap="small" spc="0" normalizeH="0" dirty="0" smtClean="0">
              <a:ln>
                <a:noFill/>
              </a:ln>
              <a:solidFill>
                <a:srgbClr val="334C8C"/>
              </a:solidFill>
              <a:effectLst/>
              <a:uFillTx/>
              <a:latin typeface="Roboto Regular"/>
              <a:sym typeface="Palatino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744986"/>
            <a:ext cx="3777370" cy="460083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0" name="Strzałka w prawo 19"/>
          <p:cNvSpPr/>
          <p:nvPr/>
        </p:nvSpPr>
        <p:spPr>
          <a:xfrm>
            <a:off x="4452461" y="2797361"/>
            <a:ext cx="1149927" cy="1856509"/>
          </a:xfrm>
          <a:prstGeom prst="rightArrow">
            <a:avLst/>
          </a:prstGeom>
          <a:solidFill>
            <a:srgbClr val="334C8C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1" name="Strzałka w prawo 20"/>
          <p:cNvSpPr/>
          <p:nvPr/>
        </p:nvSpPr>
        <p:spPr>
          <a:xfrm>
            <a:off x="4455975" y="5249304"/>
            <a:ext cx="1149927" cy="1856509"/>
          </a:xfrm>
          <a:prstGeom prst="rightArrow">
            <a:avLst/>
          </a:prstGeom>
          <a:solidFill>
            <a:srgbClr val="334C8C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2" name="Strzałka w prawo 21"/>
          <p:cNvSpPr/>
          <p:nvPr/>
        </p:nvSpPr>
        <p:spPr>
          <a:xfrm>
            <a:off x="4455975" y="7897091"/>
            <a:ext cx="1149927" cy="1856509"/>
          </a:xfrm>
          <a:prstGeom prst="rightArrow">
            <a:avLst/>
          </a:prstGeom>
          <a:solidFill>
            <a:srgbClr val="334C8C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6178282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9221" y="486634"/>
            <a:ext cx="11988800" cy="1219200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Roboto Regular"/>
              </a:rPr>
              <a:t>5 filarów rozwoju gospodarczego Polski</a:t>
            </a:r>
            <a:endParaRPr lang="pl-PL" sz="4000" dirty="0">
              <a:latin typeface="Roboto Regular"/>
            </a:endParaRPr>
          </a:p>
        </p:txBody>
      </p:sp>
      <p:sp>
        <p:nvSpPr>
          <p:cNvPr id="70" name="AutoShape 46"/>
          <p:cNvSpPr>
            <a:spLocks noChangeArrowheads="1"/>
          </p:cNvSpPr>
          <p:nvPr/>
        </p:nvSpPr>
        <p:spPr bwMode="auto">
          <a:xfrm rot="16200000">
            <a:off x="5969568" y="-3521959"/>
            <a:ext cx="921173" cy="11607988"/>
          </a:xfrm>
          <a:prstGeom prst="homePlate">
            <a:avLst>
              <a:gd name="adj" fmla="val 85407"/>
            </a:avLst>
          </a:prstGeom>
          <a:solidFill>
            <a:srgbClr val="5890C8"/>
          </a:solidFill>
          <a:ln w="12700">
            <a:noFill/>
            <a:miter lim="800000"/>
            <a:headEnd/>
            <a:tailEnd/>
          </a:ln>
        </p:spPr>
        <p:txBody>
          <a:bodyPr vert="eaVert" wrap="none" lIns="173386" tIns="86693" rIns="173386" bIns="86693" anchor="ctr"/>
          <a:lstStyle/>
          <a:p>
            <a:pPr>
              <a:defRPr/>
            </a:pPr>
            <a:endParaRPr lang="de-DE" sz="2000" b="1" dirty="0">
              <a:solidFill>
                <a:sysClr val="windowText" lastClr="000000"/>
              </a:solidFill>
              <a:latin typeface="Roboto Regular"/>
              <a:cs typeface="Arial" charset="0"/>
            </a:endParaRPr>
          </a:p>
        </p:txBody>
      </p:sp>
      <p:grpSp>
        <p:nvGrpSpPr>
          <p:cNvPr id="71" name="Group 37"/>
          <p:cNvGrpSpPr/>
          <p:nvPr/>
        </p:nvGrpSpPr>
        <p:grpSpPr>
          <a:xfrm>
            <a:off x="488861" y="7405812"/>
            <a:ext cx="12224512" cy="1258335"/>
            <a:chOff x="1612223" y="1639830"/>
            <a:chExt cx="2823365" cy="163743"/>
          </a:xfrm>
          <a:solidFill>
            <a:srgbClr val="0D5681"/>
          </a:solidFill>
        </p:grpSpPr>
        <p:sp>
          <p:nvSpPr>
            <p:cNvPr id="72" name="Rectangle 40"/>
            <p:cNvSpPr>
              <a:spLocks noChangeArrowheads="1"/>
            </p:cNvSpPr>
            <p:nvPr/>
          </p:nvSpPr>
          <p:spPr bwMode="auto">
            <a:xfrm flipV="1">
              <a:off x="1769411" y="1639830"/>
              <a:ext cx="2501159" cy="4093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4400">
                <a:solidFill>
                  <a:sysClr val="windowText" lastClr="000000"/>
                </a:solidFill>
                <a:latin typeface="Roboto Regular"/>
                <a:cs typeface="Arial" charset="0"/>
              </a:endParaRPr>
            </a:p>
          </p:txBody>
        </p:sp>
        <p:sp>
          <p:nvSpPr>
            <p:cNvPr id="73" name="Rectangle 41"/>
            <p:cNvSpPr>
              <a:spLocks noChangeArrowheads="1"/>
            </p:cNvSpPr>
            <p:nvPr/>
          </p:nvSpPr>
          <p:spPr bwMode="auto">
            <a:xfrm flipV="1">
              <a:off x="1717015" y="1680766"/>
              <a:ext cx="2613781" cy="4093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4400">
                <a:solidFill>
                  <a:sysClr val="windowText" lastClr="000000"/>
                </a:solidFill>
                <a:latin typeface="Roboto Regular"/>
                <a:cs typeface="Arial" charset="0"/>
              </a:endParaRPr>
            </a:p>
          </p:txBody>
        </p:sp>
        <p:sp>
          <p:nvSpPr>
            <p:cNvPr id="74" name="Rectangle 42"/>
            <p:cNvSpPr>
              <a:spLocks noChangeArrowheads="1"/>
            </p:cNvSpPr>
            <p:nvPr/>
          </p:nvSpPr>
          <p:spPr bwMode="auto">
            <a:xfrm flipV="1">
              <a:off x="1664619" y="1721701"/>
              <a:ext cx="2718573" cy="4093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4400">
                <a:solidFill>
                  <a:sysClr val="windowText" lastClr="000000"/>
                </a:solidFill>
                <a:latin typeface="Roboto Regular"/>
                <a:cs typeface="Arial" charset="0"/>
              </a:endParaRPr>
            </a:p>
          </p:txBody>
        </p:sp>
        <p:sp>
          <p:nvSpPr>
            <p:cNvPr id="75" name="Rectangle 43"/>
            <p:cNvSpPr>
              <a:spLocks noChangeArrowheads="1"/>
            </p:cNvSpPr>
            <p:nvPr/>
          </p:nvSpPr>
          <p:spPr bwMode="auto">
            <a:xfrm flipV="1">
              <a:off x="1612223" y="1762637"/>
              <a:ext cx="2823365" cy="4093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4400">
                <a:solidFill>
                  <a:sysClr val="windowText" lastClr="000000"/>
                </a:solidFill>
                <a:latin typeface="Roboto Regular"/>
                <a:cs typeface="Arial" charset="0"/>
              </a:endParaRPr>
            </a:p>
          </p:txBody>
        </p:sp>
      </p:grpSp>
      <p:sp>
        <p:nvSpPr>
          <p:cNvPr id="76" name="Trójkąt równoramienny 8"/>
          <p:cNvSpPr/>
          <p:nvPr/>
        </p:nvSpPr>
        <p:spPr>
          <a:xfrm>
            <a:off x="3669643" y="2062106"/>
            <a:ext cx="5665517" cy="6773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26" tIns="62064" rIns="124126" bIns="62064" anchor="ctr"/>
          <a:lstStyle/>
          <a:p>
            <a:pPr algn="ctr" eaLnBrk="0" hangingPunct="0">
              <a:defRPr/>
            </a:pPr>
            <a:r>
              <a:rPr lang="pl-PL" b="1" dirty="0">
                <a:solidFill>
                  <a:srgbClr val="FFFFFF"/>
                </a:solidFill>
                <a:latin typeface="Roboto Regular"/>
              </a:rPr>
              <a:t> Silna polska gospodarka</a:t>
            </a:r>
          </a:p>
        </p:txBody>
      </p:sp>
      <p:sp>
        <p:nvSpPr>
          <p:cNvPr id="77" name="Rectangle 27"/>
          <p:cNvSpPr>
            <a:spLocks noChangeArrowheads="1"/>
          </p:cNvSpPr>
          <p:nvPr/>
        </p:nvSpPr>
        <p:spPr bwMode="auto">
          <a:xfrm>
            <a:off x="3163901" y="7441637"/>
            <a:ext cx="9049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b="1">
                <a:solidFill>
                  <a:srgbClr val="FFFFFF"/>
                </a:solidFill>
                <a:latin typeface="Roboto Regular"/>
                <a:sym typeface="Arial" panose="020B0604020202020204" pitchFamily="34" charset="0"/>
              </a:rPr>
              <a:t>Sprawne państwo</a:t>
            </a:r>
          </a:p>
        </p:txBody>
      </p:sp>
      <p:sp>
        <p:nvSpPr>
          <p:cNvPr id="78" name="Freeform 22"/>
          <p:cNvSpPr>
            <a:spLocks noChangeAspect="1" noEditPoints="1"/>
          </p:cNvSpPr>
          <p:nvPr/>
        </p:nvSpPr>
        <p:spPr bwMode="auto">
          <a:xfrm flipH="1">
            <a:off x="5292232" y="7465719"/>
            <a:ext cx="692385" cy="577991"/>
          </a:xfrm>
          <a:custGeom>
            <a:avLst/>
            <a:gdLst>
              <a:gd name="T0" fmla="*/ 2147483647 w 4848"/>
              <a:gd name="T1" fmla="*/ 2147483647 h 3507"/>
              <a:gd name="T2" fmla="*/ 2147483647 w 4848"/>
              <a:gd name="T3" fmla="*/ 2147483647 h 3507"/>
              <a:gd name="T4" fmla="*/ 2147483647 w 4848"/>
              <a:gd name="T5" fmla="*/ 2147483647 h 3507"/>
              <a:gd name="T6" fmla="*/ 2147483647 w 4848"/>
              <a:gd name="T7" fmla="*/ 2147483647 h 3507"/>
              <a:gd name="T8" fmla="*/ 2147483647 w 4848"/>
              <a:gd name="T9" fmla="*/ 2147483647 h 3507"/>
              <a:gd name="T10" fmla="*/ 2147483647 w 4848"/>
              <a:gd name="T11" fmla="*/ 2147483647 h 3507"/>
              <a:gd name="T12" fmla="*/ 2147483647 w 4848"/>
              <a:gd name="T13" fmla="*/ 2147483647 h 3507"/>
              <a:gd name="T14" fmla="*/ 2147483647 w 4848"/>
              <a:gd name="T15" fmla="*/ 2147483647 h 3507"/>
              <a:gd name="T16" fmla="*/ 2147483647 w 4848"/>
              <a:gd name="T17" fmla="*/ 2147483647 h 3507"/>
              <a:gd name="T18" fmla="*/ 2147483647 w 4848"/>
              <a:gd name="T19" fmla="*/ 2147483647 h 3507"/>
              <a:gd name="T20" fmla="*/ 2147483647 w 4848"/>
              <a:gd name="T21" fmla="*/ 2147483647 h 3507"/>
              <a:gd name="T22" fmla="*/ 2147483647 w 4848"/>
              <a:gd name="T23" fmla="*/ 2147483647 h 3507"/>
              <a:gd name="T24" fmla="*/ 2147483647 w 4848"/>
              <a:gd name="T25" fmla="*/ 2147483647 h 3507"/>
              <a:gd name="T26" fmla="*/ 2147483647 w 4848"/>
              <a:gd name="T27" fmla="*/ 2147483647 h 3507"/>
              <a:gd name="T28" fmla="*/ 2147483647 w 4848"/>
              <a:gd name="T29" fmla="*/ 2147483647 h 3507"/>
              <a:gd name="T30" fmla="*/ 2147483647 w 4848"/>
              <a:gd name="T31" fmla="*/ 2147483647 h 3507"/>
              <a:gd name="T32" fmla="*/ 2147483647 w 4848"/>
              <a:gd name="T33" fmla="*/ 2147483647 h 3507"/>
              <a:gd name="T34" fmla="*/ 2147483647 w 4848"/>
              <a:gd name="T35" fmla="*/ 2147483647 h 3507"/>
              <a:gd name="T36" fmla="*/ 2147483647 w 4848"/>
              <a:gd name="T37" fmla="*/ 2147483647 h 3507"/>
              <a:gd name="T38" fmla="*/ 2147483647 w 4848"/>
              <a:gd name="T39" fmla="*/ 2147483647 h 3507"/>
              <a:gd name="T40" fmla="*/ 2147483647 w 4848"/>
              <a:gd name="T41" fmla="*/ 2147483647 h 3507"/>
              <a:gd name="T42" fmla="*/ 2147483647 w 4848"/>
              <a:gd name="T43" fmla="*/ 2147483647 h 3507"/>
              <a:gd name="T44" fmla="*/ 2147483647 w 4848"/>
              <a:gd name="T45" fmla="*/ 2147483647 h 3507"/>
              <a:gd name="T46" fmla="*/ 2147483647 w 4848"/>
              <a:gd name="T47" fmla="*/ 2147483647 h 3507"/>
              <a:gd name="T48" fmla="*/ 2147483647 w 4848"/>
              <a:gd name="T49" fmla="*/ 2147483647 h 3507"/>
              <a:gd name="T50" fmla="*/ 2147483647 w 4848"/>
              <a:gd name="T51" fmla="*/ 2147483647 h 3507"/>
              <a:gd name="T52" fmla="*/ 2147483647 w 4848"/>
              <a:gd name="T53" fmla="*/ 2147483647 h 3507"/>
              <a:gd name="T54" fmla="*/ 2147483647 w 4848"/>
              <a:gd name="T55" fmla="*/ 2147483647 h 3507"/>
              <a:gd name="T56" fmla="*/ 2147483647 w 4848"/>
              <a:gd name="T57" fmla="*/ 2147483647 h 3507"/>
              <a:gd name="T58" fmla="*/ 2147483647 w 4848"/>
              <a:gd name="T59" fmla="*/ 2147483647 h 3507"/>
              <a:gd name="T60" fmla="*/ 2147483647 w 4848"/>
              <a:gd name="T61" fmla="*/ 2147483647 h 3507"/>
              <a:gd name="T62" fmla="*/ 2147483647 w 4848"/>
              <a:gd name="T63" fmla="*/ 2147483647 h 3507"/>
              <a:gd name="T64" fmla="*/ 2147483647 w 4848"/>
              <a:gd name="T65" fmla="*/ 2147483647 h 3507"/>
              <a:gd name="T66" fmla="*/ 2147483647 w 4848"/>
              <a:gd name="T67" fmla="*/ 2147483647 h 3507"/>
              <a:gd name="T68" fmla="*/ 2147483647 w 4848"/>
              <a:gd name="T69" fmla="*/ 2147483647 h 3507"/>
              <a:gd name="T70" fmla="*/ 2147483647 w 4848"/>
              <a:gd name="T71" fmla="*/ 2147483647 h 3507"/>
              <a:gd name="T72" fmla="*/ 2147483647 w 4848"/>
              <a:gd name="T73" fmla="*/ 2147483647 h 3507"/>
              <a:gd name="T74" fmla="*/ 2147483647 w 4848"/>
              <a:gd name="T75" fmla="*/ 2147483647 h 3507"/>
              <a:gd name="T76" fmla="*/ 2147483647 w 4848"/>
              <a:gd name="T77" fmla="*/ 2147483647 h 3507"/>
              <a:gd name="T78" fmla="*/ 2147483647 w 4848"/>
              <a:gd name="T79" fmla="*/ 2147483647 h 3507"/>
              <a:gd name="T80" fmla="*/ 2147483647 w 4848"/>
              <a:gd name="T81" fmla="*/ 2147483647 h 3507"/>
              <a:gd name="T82" fmla="*/ 2147483647 w 4848"/>
              <a:gd name="T83" fmla="*/ 2147483647 h 3507"/>
              <a:gd name="T84" fmla="*/ 2147483647 w 4848"/>
              <a:gd name="T85" fmla="*/ 2147483647 h 3507"/>
              <a:gd name="T86" fmla="*/ 2147483647 w 4848"/>
              <a:gd name="T87" fmla="*/ 2147483647 h 3507"/>
              <a:gd name="T88" fmla="*/ 2147483647 w 4848"/>
              <a:gd name="T89" fmla="*/ 2147483647 h 3507"/>
              <a:gd name="T90" fmla="*/ 2147483647 w 4848"/>
              <a:gd name="T91" fmla="*/ 2147483647 h 3507"/>
              <a:gd name="T92" fmla="*/ 2147483647 w 4848"/>
              <a:gd name="T93" fmla="*/ 2147483647 h 3507"/>
              <a:gd name="T94" fmla="*/ 2147483647 w 4848"/>
              <a:gd name="T95" fmla="*/ 0 h 3507"/>
              <a:gd name="T96" fmla="*/ 2147483647 w 4848"/>
              <a:gd name="T97" fmla="*/ 2147483647 h 3507"/>
              <a:gd name="T98" fmla="*/ 2147483647 w 4848"/>
              <a:gd name="T99" fmla="*/ 2147483647 h 3507"/>
              <a:gd name="T100" fmla="*/ 2147483647 w 4848"/>
              <a:gd name="T101" fmla="*/ 2147483647 h 3507"/>
              <a:gd name="T102" fmla="*/ 2147483647 w 4848"/>
              <a:gd name="T103" fmla="*/ 2147483647 h 3507"/>
              <a:gd name="T104" fmla="*/ 2147483647 w 4848"/>
              <a:gd name="T105" fmla="*/ 2147483647 h 3507"/>
              <a:gd name="T106" fmla="*/ 2147483647 w 4848"/>
              <a:gd name="T107" fmla="*/ 2147483647 h 3507"/>
              <a:gd name="T108" fmla="*/ 2147483647 w 4848"/>
              <a:gd name="T109" fmla="*/ 2147483647 h 3507"/>
              <a:gd name="T110" fmla="*/ 2147483647 w 4848"/>
              <a:gd name="T111" fmla="*/ 2147483647 h 3507"/>
              <a:gd name="T112" fmla="*/ 2147483647 w 4848"/>
              <a:gd name="T113" fmla="*/ 2147483647 h 3507"/>
              <a:gd name="T114" fmla="*/ 2147483647 w 4848"/>
              <a:gd name="T115" fmla="*/ 2147483647 h 3507"/>
              <a:gd name="T116" fmla="*/ 2147483647 w 4848"/>
              <a:gd name="T117" fmla="*/ 2147483647 h 3507"/>
              <a:gd name="T118" fmla="*/ 2147483647 w 4848"/>
              <a:gd name="T119" fmla="*/ 2147483647 h 3507"/>
              <a:gd name="T120" fmla="*/ 2147483647 w 4848"/>
              <a:gd name="T121" fmla="*/ 2147483647 h 3507"/>
              <a:gd name="T122" fmla="*/ 2147483647 w 4848"/>
              <a:gd name="T123" fmla="*/ 2147483647 h 350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848"/>
              <a:gd name="T187" fmla="*/ 0 h 3507"/>
              <a:gd name="T188" fmla="*/ 4848 w 4848"/>
              <a:gd name="T189" fmla="*/ 3507 h 350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848" h="3507">
                <a:moveTo>
                  <a:pt x="768" y="1903"/>
                </a:moveTo>
                <a:lnTo>
                  <a:pt x="812" y="1904"/>
                </a:lnTo>
                <a:lnTo>
                  <a:pt x="855" y="1913"/>
                </a:lnTo>
                <a:lnTo>
                  <a:pt x="894" y="1929"/>
                </a:lnTo>
                <a:lnTo>
                  <a:pt x="933" y="1952"/>
                </a:lnTo>
                <a:lnTo>
                  <a:pt x="966" y="1981"/>
                </a:lnTo>
                <a:lnTo>
                  <a:pt x="991" y="2012"/>
                </a:lnTo>
                <a:lnTo>
                  <a:pt x="1012" y="2047"/>
                </a:lnTo>
                <a:lnTo>
                  <a:pt x="1025" y="2084"/>
                </a:lnTo>
                <a:lnTo>
                  <a:pt x="1033" y="2122"/>
                </a:lnTo>
                <a:lnTo>
                  <a:pt x="1034" y="2162"/>
                </a:lnTo>
                <a:lnTo>
                  <a:pt x="1031" y="2202"/>
                </a:lnTo>
                <a:lnTo>
                  <a:pt x="1022" y="2241"/>
                </a:lnTo>
                <a:lnTo>
                  <a:pt x="1062" y="2234"/>
                </a:lnTo>
                <a:lnTo>
                  <a:pt x="1103" y="2233"/>
                </a:lnTo>
                <a:lnTo>
                  <a:pt x="1143" y="2237"/>
                </a:lnTo>
                <a:lnTo>
                  <a:pt x="1180" y="2246"/>
                </a:lnTo>
                <a:lnTo>
                  <a:pt x="1216" y="2261"/>
                </a:lnTo>
                <a:lnTo>
                  <a:pt x="1250" y="2281"/>
                </a:lnTo>
                <a:lnTo>
                  <a:pt x="1281" y="2306"/>
                </a:lnTo>
                <a:lnTo>
                  <a:pt x="1306" y="2339"/>
                </a:lnTo>
                <a:lnTo>
                  <a:pt x="1327" y="2372"/>
                </a:lnTo>
                <a:lnTo>
                  <a:pt x="1340" y="2409"/>
                </a:lnTo>
                <a:lnTo>
                  <a:pt x="1347" y="2449"/>
                </a:lnTo>
                <a:lnTo>
                  <a:pt x="1349" y="2487"/>
                </a:lnTo>
                <a:lnTo>
                  <a:pt x="1346" y="2528"/>
                </a:lnTo>
                <a:lnTo>
                  <a:pt x="1337" y="2568"/>
                </a:lnTo>
                <a:lnTo>
                  <a:pt x="1377" y="2561"/>
                </a:lnTo>
                <a:lnTo>
                  <a:pt x="1416" y="2559"/>
                </a:lnTo>
                <a:lnTo>
                  <a:pt x="1456" y="2564"/>
                </a:lnTo>
                <a:lnTo>
                  <a:pt x="1494" y="2573"/>
                </a:lnTo>
                <a:lnTo>
                  <a:pt x="1531" y="2587"/>
                </a:lnTo>
                <a:lnTo>
                  <a:pt x="1565" y="2606"/>
                </a:lnTo>
                <a:lnTo>
                  <a:pt x="1596" y="2633"/>
                </a:lnTo>
                <a:lnTo>
                  <a:pt x="1621" y="2664"/>
                </a:lnTo>
                <a:lnTo>
                  <a:pt x="1640" y="2698"/>
                </a:lnTo>
                <a:lnTo>
                  <a:pt x="1653" y="2733"/>
                </a:lnTo>
                <a:lnTo>
                  <a:pt x="1662" y="2770"/>
                </a:lnTo>
                <a:lnTo>
                  <a:pt x="1665" y="2808"/>
                </a:lnTo>
                <a:lnTo>
                  <a:pt x="1664" y="2846"/>
                </a:lnTo>
                <a:lnTo>
                  <a:pt x="1656" y="2885"/>
                </a:lnTo>
                <a:lnTo>
                  <a:pt x="1644" y="2923"/>
                </a:lnTo>
                <a:lnTo>
                  <a:pt x="1687" y="2913"/>
                </a:lnTo>
                <a:lnTo>
                  <a:pt x="1731" y="2908"/>
                </a:lnTo>
                <a:lnTo>
                  <a:pt x="1774" y="2910"/>
                </a:lnTo>
                <a:lnTo>
                  <a:pt x="1817" y="2919"/>
                </a:lnTo>
                <a:lnTo>
                  <a:pt x="1856" y="2933"/>
                </a:lnTo>
                <a:lnTo>
                  <a:pt x="1893" y="2955"/>
                </a:lnTo>
                <a:lnTo>
                  <a:pt x="1925" y="2983"/>
                </a:lnTo>
                <a:lnTo>
                  <a:pt x="1953" y="3019"/>
                </a:lnTo>
                <a:lnTo>
                  <a:pt x="1975" y="3057"/>
                </a:lnTo>
                <a:lnTo>
                  <a:pt x="1989" y="3098"/>
                </a:lnTo>
                <a:lnTo>
                  <a:pt x="1996" y="3141"/>
                </a:lnTo>
                <a:lnTo>
                  <a:pt x="1997" y="3183"/>
                </a:lnTo>
                <a:lnTo>
                  <a:pt x="1992" y="3228"/>
                </a:lnTo>
                <a:lnTo>
                  <a:pt x="1978" y="3272"/>
                </a:lnTo>
                <a:lnTo>
                  <a:pt x="1959" y="3313"/>
                </a:lnTo>
                <a:lnTo>
                  <a:pt x="1933" y="3353"/>
                </a:lnTo>
                <a:lnTo>
                  <a:pt x="1900" y="3389"/>
                </a:lnTo>
                <a:lnTo>
                  <a:pt x="1870" y="3415"/>
                </a:lnTo>
                <a:lnTo>
                  <a:pt x="1836" y="3438"/>
                </a:lnTo>
                <a:lnTo>
                  <a:pt x="1800" y="3457"/>
                </a:lnTo>
                <a:lnTo>
                  <a:pt x="1761" y="3475"/>
                </a:lnTo>
                <a:lnTo>
                  <a:pt x="1721" y="3488"/>
                </a:lnTo>
                <a:lnTo>
                  <a:pt x="1678" y="3498"/>
                </a:lnTo>
                <a:lnTo>
                  <a:pt x="1637" y="3504"/>
                </a:lnTo>
                <a:lnTo>
                  <a:pt x="1596" y="3507"/>
                </a:lnTo>
                <a:lnTo>
                  <a:pt x="1558" y="3504"/>
                </a:lnTo>
                <a:lnTo>
                  <a:pt x="1519" y="3495"/>
                </a:lnTo>
                <a:lnTo>
                  <a:pt x="1486" y="3482"/>
                </a:lnTo>
                <a:lnTo>
                  <a:pt x="1453" y="3463"/>
                </a:lnTo>
                <a:lnTo>
                  <a:pt x="1427" y="3438"/>
                </a:lnTo>
                <a:lnTo>
                  <a:pt x="1402" y="3406"/>
                </a:lnTo>
                <a:lnTo>
                  <a:pt x="1386" y="3375"/>
                </a:lnTo>
                <a:lnTo>
                  <a:pt x="1377" y="3342"/>
                </a:lnTo>
                <a:lnTo>
                  <a:pt x="1374" y="3311"/>
                </a:lnTo>
                <a:lnTo>
                  <a:pt x="1377" y="3282"/>
                </a:lnTo>
                <a:lnTo>
                  <a:pt x="1384" y="3253"/>
                </a:lnTo>
                <a:lnTo>
                  <a:pt x="1393" y="3223"/>
                </a:lnTo>
                <a:lnTo>
                  <a:pt x="1405" y="3194"/>
                </a:lnTo>
                <a:lnTo>
                  <a:pt x="1418" y="3166"/>
                </a:lnTo>
                <a:lnTo>
                  <a:pt x="1430" y="3138"/>
                </a:lnTo>
                <a:lnTo>
                  <a:pt x="1441" y="3111"/>
                </a:lnTo>
                <a:lnTo>
                  <a:pt x="1414" y="3120"/>
                </a:lnTo>
                <a:lnTo>
                  <a:pt x="1383" y="3129"/>
                </a:lnTo>
                <a:lnTo>
                  <a:pt x="1350" y="3138"/>
                </a:lnTo>
                <a:lnTo>
                  <a:pt x="1316" y="3147"/>
                </a:lnTo>
                <a:lnTo>
                  <a:pt x="1283" y="3153"/>
                </a:lnTo>
                <a:lnTo>
                  <a:pt x="1249" y="3155"/>
                </a:lnTo>
                <a:lnTo>
                  <a:pt x="1216" y="3154"/>
                </a:lnTo>
                <a:lnTo>
                  <a:pt x="1183" y="3147"/>
                </a:lnTo>
                <a:lnTo>
                  <a:pt x="1152" y="3135"/>
                </a:lnTo>
                <a:lnTo>
                  <a:pt x="1122" y="3116"/>
                </a:lnTo>
                <a:lnTo>
                  <a:pt x="1096" y="3089"/>
                </a:lnTo>
                <a:lnTo>
                  <a:pt x="1074" y="3055"/>
                </a:lnTo>
                <a:lnTo>
                  <a:pt x="1059" y="3023"/>
                </a:lnTo>
                <a:lnTo>
                  <a:pt x="1053" y="2992"/>
                </a:lnTo>
                <a:lnTo>
                  <a:pt x="1052" y="2961"/>
                </a:lnTo>
                <a:lnTo>
                  <a:pt x="1056" y="2932"/>
                </a:lnTo>
                <a:lnTo>
                  <a:pt x="1063" y="2902"/>
                </a:lnTo>
                <a:lnTo>
                  <a:pt x="1074" y="2874"/>
                </a:lnTo>
                <a:lnTo>
                  <a:pt x="1086" y="2845"/>
                </a:lnTo>
                <a:lnTo>
                  <a:pt x="1096" y="2817"/>
                </a:lnTo>
                <a:lnTo>
                  <a:pt x="1105" y="2789"/>
                </a:lnTo>
                <a:lnTo>
                  <a:pt x="1078" y="2796"/>
                </a:lnTo>
                <a:lnTo>
                  <a:pt x="1050" y="2805"/>
                </a:lnTo>
                <a:lnTo>
                  <a:pt x="1021" y="2814"/>
                </a:lnTo>
                <a:lnTo>
                  <a:pt x="990" y="2821"/>
                </a:lnTo>
                <a:lnTo>
                  <a:pt x="959" y="2827"/>
                </a:lnTo>
                <a:lnTo>
                  <a:pt x="928" y="2830"/>
                </a:lnTo>
                <a:lnTo>
                  <a:pt x="897" y="2830"/>
                </a:lnTo>
                <a:lnTo>
                  <a:pt x="868" y="2824"/>
                </a:lnTo>
                <a:lnTo>
                  <a:pt x="838" y="2811"/>
                </a:lnTo>
                <a:lnTo>
                  <a:pt x="809" y="2792"/>
                </a:lnTo>
                <a:lnTo>
                  <a:pt x="783" y="2762"/>
                </a:lnTo>
                <a:lnTo>
                  <a:pt x="760" y="2730"/>
                </a:lnTo>
                <a:lnTo>
                  <a:pt x="746" y="2701"/>
                </a:lnTo>
                <a:lnTo>
                  <a:pt x="738" y="2671"/>
                </a:lnTo>
                <a:lnTo>
                  <a:pt x="735" y="2643"/>
                </a:lnTo>
                <a:lnTo>
                  <a:pt x="738" y="2615"/>
                </a:lnTo>
                <a:lnTo>
                  <a:pt x="744" y="2589"/>
                </a:lnTo>
                <a:lnTo>
                  <a:pt x="752" y="2564"/>
                </a:lnTo>
                <a:lnTo>
                  <a:pt x="762" y="2539"/>
                </a:lnTo>
                <a:lnTo>
                  <a:pt x="772" y="2514"/>
                </a:lnTo>
                <a:lnTo>
                  <a:pt x="783" y="2489"/>
                </a:lnTo>
                <a:lnTo>
                  <a:pt x="790" y="2462"/>
                </a:lnTo>
                <a:lnTo>
                  <a:pt x="763" y="2470"/>
                </a:lnTo>
                <a:lnTo>
                  <a:pt x="737" y="2478"/>
                </a:lnTo>
                <a:lnTo>
                  <a:pt x="709" y="2487"/>
                </a:lnTo>
                <a:lnTo>
                  <a:pt x="680" y="2495"/>
                </a:lnTo>
                <a:lnTo>
                  <a:pt x="649" y="2502"/>
                </a:lnTo>
                <a:lnTo>
                  <a:pt x="619" y="2505"/>
                </a:lnTo>
                <a:lnTo>
                  <a:pt x="588" y="2503"/>
                </a:lnTo>
                <a:lnTo>
                  <a:pt x="557" y="2498"/>
                </a:lnTo>
                <a:lnTo>
                  <a:pt x="528" y="2486"/>
                </a:lnTo>
                <a:lnTo>
                  <a:pt x="497" y="2465"/>
                </a:lnTo>
                <a:lnTo>
                  <a:pt x="468" y="2437"/>
                </a:lnTo>
                <a:lnTo>
                  <a:pt x="446" y="2405"/>
                </a:lnTo>
                <a:lnTo>
                  <a:pt x="430" y="2370"/>
                </a:lnTo>
                <a:lnTo>
                  <a:pt x="421" y="2331"/>
                </a:lnTo>
                <a:lnTo>
                  <a:pt x="418" y="2292"/>
                </a:lnTo>
                <a:lnTo>
                  <a:pt x="419" y="2252"/>
                </a:lnTo>
                <a:lnTo>
                  <a:pt x="428" y="2211"/>
                </a:lnTo>
                <a:lnTo>
                  <a:pt x="440" y="2171"/>
                </a:lnTo>
                <a:lnTo>
                  <a:pt x="457" y="2131"/>
                </a:lnTo>
                <a:lnTo>
                  <a:pt x="478" y="2093"/>
                </a:lnTo>
                <a:lnTo>
                  <a:pt x="502" y="2056"/>
                </a:lnTo>
                <a:lnTo>
                  <a:pt x="528" y="2022"/>
                </a:lnTo>
                <a:lnTo>
                  <a:pt x="557" y="1991"/>
                </a:lnTo>
                <a:lnTo>
                  <a:pt x="596" y="1960"/>
                </a:lnTo>
                <a:lnTo>
                  <a:pt x="635" y="1935"/>
                </a:lnTo>
                <a:lnTo>
                  <a:pt x="678" y="1918"/>
                </a:lnTo>
                <a:lnTo>
                  <a:pt x="722" y="1907"/>
                </a:lnTo>
                <a:lnTo>
                  <a:pt x="768" y="1903"/>
                </a:lnTo>
                <a:close/>
                <a:moveTo>
                  <a:pt x="1825" y="22"/>
                </a:moveTo>
                <a:lnTo>
                  <a:pt x="1887" y="25"/>
                </a:lnTo>
                <a:lnTo>
                  <a:pt x="1943" y="31"/>
                </a:lnTo>
                <a:lnTo>
                  <a:pt x="1995" y="43"/>
                </a:lnTo>
                <a:lnTo>
                  <a:pt x="2042" y="56"/>
                </a:lnTo>
                <a:lnTo>
                  <a:pt x="2083" y="72"/>
                </a:lnTo>
                <a:lnTo>
                  <a:pt x="2121" y="90"/>
                </a:lnTo>
                <a:lnTo>
                  <a:pt x="2153" y="107"/>
                </a:lnTo>
                <a:lnTo>
                  <a:pt x="2181" y="127"/>
                </a:lnTo>
                <a:lnTo>
                  <a:pt x="2205" y="144"/>
                </a:lnTo>
                <a:lnTo>
                  <a:pt x="2224" y="160"/>
                </a:lnTo>
                <a:lnTo>
                  <a:pt x="2239" y="174"/>
                </a:lnTo>
                <a:lnTo>
                  <a:pt x="2250" y="184"/>
                </a:lnTo>
                <a:lnTo>
                  <a:pt x="2256" y="191"/>
                </a:lnTo>
                <a:lnTo>
                  <a:pt x="2258" y="194"/>
                </a:lnTo>
                <a:lnTo>
                  <a:pt x="2255" y="196"/>
                </a:lnTo>
                <a:lnTo>
                  <a:pt x="2245" y="202"/>
                </a:lnTo>
                <a:lnTo>
                  <a:pt x="2228" y="210"/>
                </a:lnTo>
                <a:lnTo>
                  <a:pt x="2206" y="222"/>
                </a:lnTo>
                <a:lnTo>
                  <a:pt x="2178" y="237"/>
                </a:lnTo>
                <a:lnTo>
                  <a:pt x="2148" y="255"/>
                </a:lnTo>
                <a:lnTo>
                  <a:pt x="2112" y="274"/>
                </a:lnTo>
                <a:lnTo>
                  <a:pt x="2074" y="294"/>
                </a:lnTo>
                <a:lnTo>
                  <a:pt x="2033" y="316"/>
                </a:lnTo>
                <a:lnTo>
                  <a:pt x="1990" y="341"/>
                </a:lnTo>
                <a:lnTo>
                  <a:pt x="1946" y="366"/>
                </a:lnTo>
                <a:lnTo>
                  <a:pt x="1902" y="391"/>
                </a:lnTo>
                <a:lnTo>
                  <a:pt x="1856" y="418"/>
                </a:lnTo>
                <a:lnTo>
                  <a:pt x="1812" y="443"/>
                </a:lnTo>
                <a:lnTo>
                  <a:pt x="1770" y="469"/>
                </a:lnTo>
                <a:lnTo>
                  <a:pt x="1728" y="494"/>
                </a:lnTo>
                <a:lnTo>
                  <a:pt x="1689" y="519"/>
                </a:lnTo>
                <a:lnTo>
                  <a:pt x="1653" y="542"/>
                </a:lnTo>
                <a:lnTo>
                  <a:pt x="1621" y="564"/>
                </a:lnTo>
                <a:lnTo>
                  <a:pt x="1571" y="599"/>
                </a:lnTo>
                <a:lnTo>
                  <a:pt x="1527" y="640"/>
                </a:lnTo>
                <a:lnTo>
                  <a:pt x="1487" y="686"/>
                </a:lnTo>
                <a:lnTo>
                  <a:pt x="1455" y="736"/>
                </a:lnTo>
                <a:lnTo>
                  <a:pt x="1427" y="792"/>
                </a:lnTo>
                <a:lnTo>
                  <a:pt x="1408" y="849"/>
                </a:lnTo>
                <a:lnTo>
                  <a:pt x="1396" y="911"/>
                </a:lnTo>
                <a:lnTo>
                  <a:pt x="1391" y="974"/>
                </a:lnTo>
                <a:lnTo>
                  <a:pt x="1396" y="1041"/>
                </a:lnTo>
                <a:lnTo>
                  <a:pt x="1408" y="1104"/>
                </a:lnTo>
                <a:lnTo>
                  <a:pt x="1430" y="1163"/>
                </a:lnTo>
                <a:lnTo>
                  <a:pt x="1458" y="1219"/>
                </a:lnTo>
                <a:lnTo>
                  <a:pt x="1492" y="1270"/>
                </a:lnTo>
                <a:lnTo>
                  <a:pt x="1533" y="1317"/>
                </a:lnTo>
                <a:lnTo>
                  <a:pt x="1580" y="1357"/>
                </a:lnTo>
                <a:lnTo>
                  <a:pt x="1631" y="1392"/>
                </a:lnTo>
                <a:lnTo>
                  <a:pt x="1687" y="1420"/>
                </a:lnTo>
                <a:lnTo>
                  <a:pt x="1747" y="1441"/>
                </a:lnTo>
                <a:lnTo>
                  <a:pt x="1811" y="1454"/>
                </a:lnTo>
                <a:lnTo>
                  <a:pt x="1875" y="1460"/>
                </a:lnTo>
                <a:lnTo>
                  <a:pt x="1899" y="1458"/>
                </a:lnTo>
                <a:lnTo>
                  <a:pt x="1928" y="1454"/>
                </a:lnTo>
                <a:lnTo>
                  <a:pt x="1964" y="1445"/>
                </a:lnTo>
                <a:lnTo>
                  <a:pt x="2005" y="1432"/>
                </a:lnTo>
                <a:lnTo>
                  <a:pt x="2052" y="1416"/>
                </a:lnTo>
                <a:lnTo>
                  <a:pt x="2103" y="1392"/>
                </a:lnTo>
                <a:lnTo>
                  <a:pt x="2161" y="1364"/>
                </a:lnTo>
                <a:lnTo>
                  <a:pt x="2227" y="1333"/>
                </a:lnTo>
                <a:lnTo>
                  <a:pt x="2298" y="1301"/>
                </a:lnTo>
                <a:lnTo>
                  <a:pt x="2371" y="1267"/>
                </a:lnTo>
                <a:lnTo>
                  <a:pt x="2445" y="1233"/>
                </a:lnTo>
                <a:lnTo>
                  <a:pt x="2517" y="1201"/>
                </a:lnTo>
                <a:lnTo>
                  <a:pt x="2584" y="1170"/>
                </a:lnTo>
                <a:lnTo>
                  <a:pt x="2630" y="1154"/>
                </a:lnTo>
                <a:lnTo>
                  <a:pt x="2673" y="1146"/>
                </a:lnTo>
                <a:lnTo>
                  <a:pt x="2714" y="1145"/>
                </a:lnTo>
                <a:lnTo>
                  <a:pt x="2751" y="1149"/>
                </a:lnTo>
                <a:lnTo>
                  <a:pt x="2786" y="1158"/>
                </a:lnTo>
                <a:lnTo>
                  <a:pt x="2817" y="1169"/>
                </a:lnTo>
                <a:lnTo>
                  <a:pt x="2843" y="1182"/>
                </a:lnTo>
                <a:lnTo>
                  <a:pt x="2867" y="1197"/>
                </a:lnTo>
                <a:lnTo>
                  <a:pt x="2886" y="1208"/>
                </a:lnTo>
                <a:lnTo>
                  <a:pt x="2899" y="1219"/>
                </a:lnTo>
                <a:lnTo>
                  <a:pt x="2908" y="1226"/>
                </a:lnTo>
                <a:lnTo>
                  <a:pt x="2911" y="1229"/>
                </a:lnTo>
                <a:lnTo>
                  <a:pt x="2946" y="1266"/>
                </a:lnTo>
                <a:lnTo>
                  <a:pt x="2979" y="1298"/>
                </a:lnTo>
                <a:lnTo>
                  <a:pt x="3008" y="1328"/>
                </a:lnTo>
                <a:lnTo>
                  <a:pt x="3034" y="1353"/>
                </a:lnTo>
                <a:lnTo>
                  <a:pt x="3057" y="1376"/>
                </a:lnTo>
                <a:lnTo>
                  <a:pt x="3079" y="1397"/>
                </a:lnTo>
                <a:lnTo>
                  <a:pt x="3096" y="1416"/>
                </a:lnTo>
                <a:lnTo>
                  <a:pt x="3112" y="1432"/>
                </a:lnTo>
                <a:lnTo>
                  <a:pt x="3127" y="1447"/>
                </a:lnTo>
                <a:lnTo>
                  <a:pt x="3140" y="1460"/>
                </a:lnTo>
                <a:lnTo>
                  <a:pt x="3152" y="1472"/>
                </a:lnTo>
                <a:lnTo>
                  <a:pt x="3162" y="1482"/>
                </a:lnTo>
                <a:lnTo>
                  <a:pt x="3173" y="1492"/>
                </a:lnTo>
                <a:lnTo>
                  <a:pt x="3182" y="1501"/>
                </a:lnTo>
                <a:lnTo>
                  <a:pt x="3190" y="1510"/>
                </a:lnTo>
                <a:lnTo>
                  <a:pt x="3199" y="1519"/>
                </a:lnTo>
                <a:lnTo>
                  <a:pt x="3210" y="1529"/>
                </a:lnTo>
                <a:lnTo>
                  <a:pt x="3218" y="1538"/>
                </a:lnTo>
                <a:lnTo>
                  <a:pt x="3229" y="1550"/>
                </a:lnTo>
                <a:lnTo>
                  <a:pt x="3240" y="1560"/>
                </a:lnTo>
                <a:lnTo>
                  <a:pt x="3254" y="1573"/>
                </a:lnTo>
                <a:lnTo>
                  <a:pt x="3268" y="1588"/>
                </a:lnTo>
                <a:lnTo>
                  <a:pt x="3285" y="1604"/>
                </a:lnTo>
                <a:lnTo>
                  <a:pt x="3302" y="1622"/>
                </a:lnTo>
                <a:lnTo>
                  <a:pt x="3323" y="1642"/>
                </a:lnTo>
                <a:lnTo>
                  <a:pt x="3345" y="1666"/>
                </a:lnTo>
                <a:lnTo>
                  <a:pt x="3371" y="1691"/>
                </a:lnTo>
                <a:lnTo>
                  <a:pt x="3401" y="1720"/>
                </a:lnTo>
                <a:lnTo>
                  <a:pt x="3432" y="1753"/>
                </a:lnTo>
                <a:lnTo>
                  <a:pt x="3468" y="1788"/>
                </a:lnTo>
                <a:lnTo>
                  <a:pt x="3507" y="1828"/>
                </a:lnTo>
                <a:lnTo>
                  <a:pt x="3551" y="1871"/>
                </a:lnTo>
                <a:lnTo>
                  <a:pt x="3599" y="1919"/>
                </a:lnTo>
                <a:lnTo>
                  <a:pt x="3651" y="1971"/>
                </a:lnTo>
                <a:lnTo>
                  <a:pt x="3708" y="2028"/>
                </a:lnTo>
                <a:lnTo>
                  <a:pt x="3771" y="2091"/>
                </a:lnTo>
                <a:lnTo>
                  <a:pt x="3839" y="2159"/>
                </a:lnTo>
                <a:lnTo>
                  <a:pt x="3842" y="2161"/>
                </a:lnTo>
                <a:lnTo>
                  <a:pt x="3867" y="2190"/>
                </a:lnTo>
                <a:lnTo>
                  <a:pt x="3885" y="2224"/>
                </a:lnTo>
                <a:lnTo>
                  <a:pt x="3898" y="2258"/>
                </a:lnTo>
                <a:lnTo>
                  <a:pt x="3904" y="2294"/>
                </a:lnTo>
                <a:lnTo>
                  <a:pt x="3904" y="2330"/>
                </a:lnTo>
                <a:lnTo>
                  <a:pt x="3898" y="2367"/>
                </a:lnTo>
                <a:lnTo>
                  <a:pt x="3885" y="2400"/>
                </a:lnTo>
                <a:lnTo>
                  <a:pt x="3867" y="2433"/>
                </a:lnTo>
                <a:lnTo>
                  <a:pt x="3842" y="2462"/>
                </a:lnTo>
                <a:lnTo>
                  <a:pt x="3813" y="2487"/>
                </a:lnTo>
                <a:lnTo>
                  <a:pt x="3780" y="2506"/>
                </a:lnTo>
                <a:lnTo>
                  <a:pt x="3745" y="2518"/>
                </a:lnTo>
                <a:lnTo>
                  <a:pt x="3710" y="2524"/>
                </a:lnTo>
                <a:lnTo>
                  <a:pt x="3673" y="2524"/>
                </a:lnTo>
                <a:lnTo>
                  <a:pt x="3638" y="2518"/>
                </a:lnTo>
                <a:lnTo>
                  <a:pt x="3602" y="2506"/>
                </a:lnTo>
                <a:lnTo>
                  <a:pt x="3570" y="2487"/>
                </a:lnTo>
                <a:lnTo>
                  <a:pt x="3540" y="2462"/>
                </a:lnTo>
                <a:lnTo>
                  <a:pt x="3539" y="2459"/>
                </a:lnTo>
                <a:lnTo>
                  <a:pt x="3532" y="2452"/>
                </a:lnTo>
                <a:lnTo>
                  <a:pt x="3520" y="2440"/>
                </a:lnTo>
                <a:lnTo>
                  <a:pt x="3504" y="2425"/>
                </a:lnTo>
                <a:lnTo>
                  <a:pt x="3486" y="2406"/>
                </a:lnTo>
                <a:lnTo>
                  <a:pt x="3464" y="2386"/>
                </a:lnTo>
                <a:lnTo>
                  <a:pt x="3440" y="2362"/>
                </a:lnTo>
                <a:lnTo>
                  <a:pt x="3415" y="2337"/>
                </a:lnTo>
                <a:lnTo>
                  <a:pt x="3389" y="2312"/>
                </a:lnTo>
                <a:lnTo>
                  <a:pt x="3362" y="2286"/>
                </a:lnTo>
                <a:lnTo>
                  <a:pt x="3336" y="2261"/>
                </a:lnTo>
                <a:lnTo>
                  <a:pt x="3308" y="2236"/>
                </a:lnTo>
                <a:lnTo>
                  <a:pt x="3282" y="2212"/>
                </a:lnTo>
                <a:lnTo>
                  <a:pt x="3258" y="2190"/>
                </a:lnTo>
                <a:lnTo>
                  <a:pt x="3235" y="2171"/>
                </a:lnTo>
                <a:lnTo>
                  <a:pt x="3214" y="2155"/>
                </a:lnTo>
                <a:lnTo>
                  <a:pt x="3196" y="2141"/>
                </a:lnTo>
                <a:lnTo>
                  <a:pt x="3182" y="2133"/>
                </a:lnTo>
                <a:lnTo>
                  <a:pt x="3170" y="2130"/>
                </a:lnTo>
                <a:lnTo>
                  <a:pt x="3164" y="2131"/>
                </a:lnTo>
                <a:lnTo>
                  <a:pt x="3162" y="2137"/>
                </a:lnTo>
                <a:lnTo>
                  <a:pt x="3165" y="2149"/>
                </a:lnTo>
                <a:lnTo>
                  <a:pt x="3174" y="2163"/>
                </a:lnTo>
                <a:lnTo>
                  <a:pt x="3187" y="2183"/>
                </a:lnTo>
                <a:lnTo>
                  <a:pt x="3202" y="2205"/>
                </a:lnTo>
                <a:lnTo>
                  <a:pt x="3221" y="2228"/>
                </a:lnTo>
                <a:lnTo>
                  <a:pt x="3243" y="2255"/>
                </a:lnTo>
                <a:lnTo>
                  <a:pt x="3267" y="2283"/>
                </a:lnTo>
                <a:lnTo>
                  <a:pt x="3290" y="2311"/>
                </a:lnTo>
                <a:lnTo>
                  <a:pt x="3315" y="2340"/>
                </a:lnTo>
                <a:lnTo>
                  <a:pt x="3342" y="2368"/>
                </a:lnTo>
                <a:lnTo>
                  <a:pt x="3367" y="2396"/>
                </a:lnTo>
                <a:lnTo>
                  <a:pt x="3390" y="2423"/>
                </a:lnTo>
                <a:lnTo>
                  <a:pt x="3414" y="2448"/>
                </a:lnTo>
                <a:lnTo>
                  <a:pt x="3435" y="2471"/>
                </a:lnTo>
                <a:lnTo>
                  <a:pt x="3454" y="2490"/>
                </a:lnTo>
                <a:lnTo>
                  <a:pt x="3468" y="2508"/>
                </a:lnTo>
                <a:lnTo>
                  <a:pt x="3480" y="2520"/>
                </a:lnTo>
                <a:lnTo>
                  <a:pt x="3488" y="2528"/>
                </a:lnTo>
                <a:lnTo>
                  <a:pt x="3490" y="2531"/>
                </a:lnTo>
                <a:lnTo>
                  <a:pt x="3513" y="2564"/>
                </a:lnTo>
                <a:lnTo>
                  <a:pt x="3529" y="2601"/>
                </a:lnTo>
                <a:lnTo>
                  <a:pt x="3538" y="2637"/>
                </a:lnTo>
                <a:lnTo>
                  <a:pt x="3540" y="2676"/>
                </a:lnTo>
                <a:lnTo>
                  <a:pt x="3536" y="2714"/>
                </a:lnTo>
                <a:lnTo>
                  <a:pt x="3524" y="2751"/>
                </a:lnTo>
                <a:lnTo>
                  <a:pt x="3505" y="2786"/>
                </a:lnTo>
                <a:lnTo>
                  <a:pt x="3480" y="2817"/>
                </a:lnTo>
                <a:lnTo>
                  <a:pt x="3451" y="2841"/>
                </a:lnTo>
                <a:lnTo>
                  <a:pt x="3420" y="2858"/>
                </a:lnTo>
                <a:lnTo>
                  <a:pt x="3386" y="2871"/>
                </a:lnTo>
                <a:lnTo>
                  <a:pt x="3352" y="2877"/>
                </a:lnTo>
                <a:lnTo>
                  <a:pt x="3317" y="2877"/>
                </a:lnTo>
                <a:lnTo>
                  <a:pt x="3282" y="2873"/>
                </a:lnTo>
                <a:lnTo>
                  <a:pt x="3248" y="2861"/>
                </a:lnTo>
                <a:lnTo>
                  <a:pt x="3217" y="2845"/>
                </a:lnTo>
                <a:lnTo>
                  <a:pt x="3187" y="2823"/>
                </a:lnTo>
                <a:lnTo>
                  <a:pt x="3185" y="2820"/>
                </a:lnTo>
                <a:lnTo>
                  <a:pt x="3176" y="2813"/>
                </a:lnTo>
                <a:lnTo>
                  <a:pt x="3164" y="2801"/>
                </a:lnTo>
                <a:lnTo>
                  <a:pt x="3146" y="2785"/>
                </a:lnTo>
                <a:lnTo>
                  <a:pt x="3126" y="2765"/>
                </a:lnTo>
                <a:lnTo>
                  <a:pt x="3101" y="2743"/>
                </a:lnTo>
                <a:lnTo>
                  <a:pt x="3074" y="2720"/>
                </a:lnTo>
                <a:lnTo>
                  <a:pt x="3046" y="2693"/>
                </a:lnTo>
                <a:lnTo>
                  <a:pt x="3015" y="2665"/>
                </a:lnTo>
                <a:lnTo>
                  <a:pt x="2983" y="2637"/>
                </a:lnTo>
                <a:lnTo>
                  <a:pt x="2951" y="2609"/>
                </a:lnTo>
                <a:lnTo>
                  <a:pt x="2918" y="2581"/>
                </a:lnTo>
                <a:lnTo>
                  <a:pt x="2886" y="2554"/>
                </a:lnTo>
                <a:lnTo>
                  <a:pt x="2854" y="2527"/>
                </a:lnTo>
                <a:lnTo>
                  <a:pt x="2824" y="2502"/>
                </a:lnTo>
                <a:lnTo>
                  <a:pt x="2796" y="2478"/>
                </a:lnTo>
                <a:lnTo>
                  <a:pt x="2770" y="2459"/>
                </a:lnTo>
                <a:lnTo>
                  <a:pt x="2746" y="2442"/>
                </a:lnTo>
                <a:lnTo>
                  <a:pt x="2727" y="2430"/>
                </a:lnTo>
                <a:lnTo>
                  <a:pt x="2711" y="2421"/>
                </a:lnTo>
                <a:lnTo>
                  <a:pt x="2699" y="2417"/>
                </a:lnTo>
                <a:lnTo>
                  <a:pt x="2693" y="2418"/>
                </a:lnTo>
                <a:lnTo>
                  <a:pt x="2692" y="2424"/>
                </a:lnTo>
                <a:lnTo>
                  <a:pt x="2696" y="2436"/>
                </a:lnTo>
                <a:lnTo>
                  <a:pt x="2706" y="2450"/>
                </a:lnTo>
                <a:lnTo>
                  <a:pt x="2721" y="2470"/>
                </a:lnTo>
                <a:lnTo>
                  <a:pt x="2740" y="2492"/>
                </a:lnTo>
                <a:lnTo>
                  <a:pt x="2762" y="2515"/>
                </a:lnTo>
                <a:lnTo>
                  <a:pt x="2786" y="2542"/>
                </a:lnTo>
                <a:lnTo>
                  <a:pt x="2814" y="2568"/>
                </a:lnTo>
                <a:lnTo>
                  <a:pt x="2840" y="2595"/>
                </a:lnTo>
                <a:lnTo>
                  <a:pt x="2870" y="2623"/>
                </a:lnTo>
                <a:lnTo>
                  <a:pt x="2898" y="2649"/>
                </a:lnTo>
                <a:lnTo>
                  <a:pt x="2926" y="2676"/>
                </a:lnTo>
                <a:lnTo>
                  <a:pt x="2951" y="2699"/>
                </a:lnTo>
                <a:lnTo>
                  <a:pt x="2976" y="2721"/>
                </a:lnTo>
                <a:lnTo>
                  <a:pt x="2996" y="2740"/>
                </a:lnTo>
                <a:lnTo>
                  <a:pt x="3014" y="2757"/>
                </a:lnTo>
                <a:lnTo>
                  <a:pt x="3027" y="2768"/>
                </a:lnTo>
                <a:lnTo>
                  <a:pt x="3036" y="2777"/>
                </a:lnTo>
                <a:lnTo>
                  <a:pt x="3039" y="2779"/>
                </a:lnTo>
                <a:lnTo>
                  <a:pt x="3045" y="2786"/>
                </a:lnTo>
                <a:lnTo>
                  <a:pt x="3054" y="2793"/>
                </a:lnTo>
                <a:lnTo>
                  <a:pt x="3061" y="2801"/>
                </a:lnTo>
                <a:lnTo>
                  <a:pt x="3065" y="2805"/>
                </a:lnTo>
                <a:lnTo>
                  <a:pt x="3090" y="2836"/>
                </a:lnTo>
                <a:lnTo>
                  <a:pt x="3110" y="2868"/>
                </a:lnTo>
                <a:lnTo>
                  <a:pt x="3121" y="2902"/>
                </a:lnTo>
                <a:lnTo>
                  <a:pt x="3127" y="2939"/>
                </a:lnTo>
                <a:lnTo>
                  <a:pt x="3127" y="2974"/>
                </a:lnTo>
                <a:lnTo>
                  <a:pt x="3121" y="3011"/>
                </a:lnTo>
                <a:lnTo>
                  <a:pt x="3110" y="3045"/>
                </a:lnTo>
                <a:lnTo>
                  <a:pt x="3090" y="3077"/>
                </a:lnTo>
                <a:lnTo>
                  <a:pt x="3065" y="3107"/>
                </a:lnTo>
                <a:lnTo>
                  <a:pt x="3036" y="3132"/>
                </a:lnTo>
                <a:lnTo>
                  <a:pt x="3004" y="3150"/>
                </a:lnTo>
                <a:lnTo>
                  <a:pt x="2970" y="3163"/>
                </a:lnTo>
                <a:lnTo>
                  <a:pt x="2933" y="3169"/>
                </a:lnTo>
                <a:lnTo>
                  <a:pt x="2898" y="3169"/>
                </a:lnTo>
                <a:lnTo>
                  <a:pt x="2861" y="3163"/>
                </a:lnTo>
                <a:lnTo>
                  <a:pt x="2827" y="3150"/>
                </a:lnTo>
                <a:lnTo>
                  <a:pt x="2795" y="3132"/>
                </a:lnTo>
                <a:lnTo>
                  <a:pt x="2765" y="3107"/>
                </a:lnTo>
                <a:lnTo>
                  <a:pt x="2761" y="3104"/>
                </a:lnTo>
                <a:lnTo>
                  <a:pt x="2752" y="3094"/>
                </a:lnTo>
                <a:lnTo>
                  <a:pt x="2739" y="3080"/>
                </a:lnTo>
                <a:lnTo>
                  <a:pt x="2721" y="3063"/>
                </a:lnTo>
                <a:lnTo>
                  <a:pt x="2702" y="3042"/>
                </a:lnTo>
                <a:lnTo>
                  <a:pt x="2679" y="3019"/>
                </a:lnTo>
                <a:lnTo>
                  <a:pt x="2652" y="2992"/>
                </a:lnTo>
                <a:lnTo>
                  <a:pt x="2626" y="2966"/>
                </a:lnTo>
                <a:lnTo>
                  <a:pt x="2596" y="2936"/>
                </a:lnTo>
                <a:lnTo>
                  <a:pt x="2567" y="2908"/>
                </a:lnTo>
                <a:lnTo>
                  <a:pt x="2537" y="2879"/>
                </a:lnTo>
                <a:lnTo>
                  <a:pt x="2508" y="2851"/>
                </a:lnTo>
                <a:lnTo>
                  <a:pt x="2480" y="2824"/>
                </a:lnTo>
                <a:lnTo>
                  <a:pt x="2453" y="2801"/>
                </a:lnTo>
                <a:lnTo>
                  <a:pt x="2430" y="2779"/>
                </a:lnTo>
                <a:lnTo>
                  <a:pt x="2408" y="2761"/>
                </a:lnTo>
                <a:lnTo>
                  <a:pt x="2389" y="2746"/>
                </a:lnTo>
                <a:lnTo>
                  <a:pt x="2374" y="2736"/>
                </a:lnTo>
                <a:lnTo>
                  <a:pt x="2362" y="2730"/>
                </a:lnTo>
                <a:lnTo>
                  <a:pt x="2356" y="2732"/>
                </a:lnTo>
                <a:lnTo>
                  <a:pt x="2356" y="2737"/>
                </a:lnTo>
                <a:lnTo>
                  <a:pt x="2359" y="2749"/>
                </a:lnTo>
                <a:lnTo>
                  <a:pt x="2368" y="2764"/>
                </a:lnTo>
                <a:lnTo>
                  <a:pt x="2381" y="2783"/>
                </a:lnTo>
                <a:lnTo>
                  <a:pt x="2398" y="2805"/>
                </a:lnTo>
                <a:lnTo>
                  <a:pt x="2417" y="2829"/>
                </a:lnTo>
                <a:lnTo>
                  <a:pt x="2439" y="2854"/>
                </a:lnTo>
                <a:lnTo>
                  <a:pt x="2461" y="2880"/>
                </a:lnTo>
                <a:lnTo>
                  <a:pt x="2484" y="2908"/>
                </a:lnTo>
                <a:lnTo>
                  <a:pt x="2508" y="2935"/>
                </a:lnTo>
                <a:lnTo>
                  <a:pt x="2531" y="2960"/>
                </a:lnTo>
                <a:lnTo>
                  <a:pt x="2553" y="2985"/>
                </a:lnTo>
                <a:lnTo>
                  <a:pt x="2576" y="3007"/>
                </a:lnTo>
                <a:lnTo>
                  <a:pt x="2593" y="3027"/>
                </a:lnTo>
                <a:lnTo>
                  <a:pt x="2609" y="3044"/>
                </a:lnTo>
                <a:lnTo>
                  <a:pt x="2621" y="3057"/>
                </a:lnTo>
                <a:lnTo>
                  <a:pt x="2629" y="3064"/>
                </a:lnTo>
                <a:lnTo>
                  <a:pt x="2631" y="3069"/>
                </a:lnTo>
                <a:lnTo>
                  <a:pt x="2656" y="3098"/>
                </a:lnTo>
                <a:lnTo>
                  <a:pt x="2676" y="3130"/>
                </a:lnTo>
                <a:lnTo>
                  <a:pt x="2687" y="3164"/>
                </a:lnTo>
                <a:lnTo>
                  <a:pt x="2693" y="3201"/>
                </a:lnTo>
                <a:lnTo>
                  <a:pt x="2693" y="3236"/>
                </a:lnTo>
                <a:lnTo>
                  <a:pt x="2687" y="3273"/>
                </a:lnTo>
                <a:lnTo>
                  <a:pt x="2676" y="3307"/>
                </a:lnTo>
                <a:lnTo>
                  <a:pt x="2656" y="3339"/>
                </a:lnTo>
                <a:lnTo>
                  <a:pt x="2631" y="3369"/>
                </a:lnTo>
                <a:lnTo>
                  <a:pt x="2602" y="3394"/>
                </a:lnTo>
                <a:lnTo>
                  <a:pt x="2570" y="3413"/>
                </a:lnTo>
                <a:lnTo>
                  <a:pt x="2536" y="3425"/>
                </a:lnTo>
                <a:lnTo>
                  <a:pt x="2499" y="3431"/>
                </a:lnTo>
                <a:lnTo>
                  <a:pt x="2464" y="3431"/>
                </a:lnTo>
                <a:lnTo>
                  <a:pt x="2427" y="3425"/>
                </a:lnTo>
                <a:lnTo>
                  <a:pt x="2393" y="3413"/>
                </a:lnTo>
                <a:lnTo>
                  <a:pt x="2361" y="3394"/>
                </a:lnTo>
                <a:lnTo>
                  <a:pt x="2331" y="3369"/>
                </a:lnTo>
                <a:lnTo>
                  <a:pt x="2315" y="3354"/>
                </a:lnTo>
                <a:lnTo>
                  <a:pt x="2299" y="3338"/>
                </a:lnTo>
                <a:lnTo>
                  <a:pt x="2283" y="3320"/>
                </a:lnTo>
                <a:lnTo>
                  <a:pt x="2267" y="3303"/>
                </a:lnTo>
                <a:lnTo>
                  <a:pt x="2252" y="3286"/>
                </a:lnTo>
                <a:lnTo>
                  <a:pt x="2239" y="3272"/>
                </a:lnTo>
                <a:lnTo>
                  <a:pt x="2228" y="3260"/>
                </a:lnTo>
                <a:lnTo>
                  <a:pt x="2221" y="3253"/>
                </a:lnTo>
                <a:lnTo>
                  <a:pt x="2218" y="3248"/>
                </a:lnTo>
                <a:lnTo>
                  <a:pt x="2224" y="3192"/>
                </a:lnTo>
                <a:lnTo>
                  <a:pt x="2224" y="3135"/>
                </a:lnTo>
                <a:lnTo>
                  <a:pt x="2218" y="3079"/>
                </a:lnTo>
                <a:lnTo>
                  <a:pt x="2205" y="3023"/>
                </a:lnTo>
                <a:lnTo>
                  <a:pt x="2186" y="2970"/>
                </a:lnTo>
                <a:lnTo>
                  <a:pt x="2161" y="2919"/>
                </a:lnTo>
                <a:lnTo>
                  <a:pt x="2128" y="2870"/>
                </a:lnTo>
                <a:lnTo>
                  <a:pt x="2090" y="2824"/>
                </a:lnTo>
                <a:lnTo>
                  <a:pt x="2045" y="2785"/>
                </a:lnTo>
                <a:lnTo>
                  <a:pt x="1995" y="2749"/>
                </a:lnTo>
                <a:lnTo>
                  <a:pt x="1940" y="2721"/>
                </a:lnTo>
                <a:lnTo>
                  <a:pt x="1883" y="2701"/>
                </a:lnTo>
                <a:lnTo>
                  <a:pt x="1868" y="2651"/>
                </a:lnTo>
                <a:lnTo>
                  <a:pt x="1849" y="2604"/>
                </a:lnTo>
                <a:lnTo>
                  <a:pt x="1824" y="2558"/>
                </a:lnTo>
                <a:lnTo>
                  <a:pt x="1795" y="2515"/>
                </a:lnTo>
                <a:lnTo>
                  <a:pt x="1761" y="2475"/>
                </a:lnTo>
                <a:lnTo>
                  <a:pt x="1717" y="2436"/>
                </a:lnTo>
                <a:lnTo>
                  <a:pt x="1668" y="2402"/>
                </a:lnTo>
                <a:lnTo>
                  <a:pt x="1617" y="2375"/>
                </a:lnTo>
                <a:lnTo>
                  <a:pt x="1562" y="2355"/>
                </a:lnTo>
                <a:lnTo>
                  <a:pt x="1543" y="2297"/>
                </a:lnTo>
                <a:lnTo>
                  <a:pt x="1517" y="2244"/>
                </a:lnTo>
                <a:lnTo>
                  <a:pt x="1484" y="2194"/>
                </a:lnTo>
                <a:lnTo>
                  <a:pt x="1446" y="2149"/>
                </a:lnTo>
                <a:lnTo>
                  <a:pt x="1402" y="2109"/>
                </a:lnTo>
                <a:lnTo>
                  <a:pt x="1355" y="2077"/>
                </a:lnTo>
                <a:lnTo>
                  <a:pt x="1302" y="2049"/>
                </a:lnTo>
                <a:lnTo>
                  <a:pt x="1247" y="2028"/>
                </a:lnTo>
                <a:lnTo>
                  <a:pt x="1228" y="1972"/>
                </a:lnTo>
                <a:lnTo>
                  <a:pt x="1203" y="1918"/>
                </a:lnTo>
                <a:lnTo>
                  <a:pt x="1171" y="1868"/>
                </a:lnTo>
                <a:lnTo>
                  <a:pt x="1131" y="1822"/>
                </a:lnTo>
                <a:lnTo>
                  <a:pt x="1088" y="1784"/>
                </a:lnTo>
                <a:lnTo>
                  <a:pt x="1043" y="1751"/>
                </a:lnTo>
                <a:lnTo>
                  <a:pt x="993" y="1725"/>
                </a:lnTo>
                <a:lnTo>
                  <a:pt x="940" y="1704"/>
                </a:lnTo>
                <a:lnTo>
                  <a:pt x="885" y="1690"/>
                </a:lnTo>
                <a:lnTo>
                  <a:pt x="828" y="1682"/>
                </a:lnTo>
                <a:lnTo>
                  <a:pt x="771" y="1679"/>
                </a:lnTo>
                <a:lnTo>
                  <a:pt x="713" y="1682"/>
                </a:lnTo>
                <a:lnTo>
                  <a:pt x="656" y="1691"/>
                </a:lnTo>
                <a:lnTo>
                  <a:pt x="600" y="1707"/>
                </a:lnTo>
                <a:lnTo>
                  <a:pt x="546" y="1728"/>
                </a:lnTo>
                <a:lnTo>
                  <a:pt x="493" y="1756"/>
                </a:lnTo>
                <a:lnTo>
                  <a:pt x="444" y="1788"/>
                </a:lnTo>
                <a:lnTo>
                  <a:pt x="397" y="1828"/>
                </a:lnTo>
                <a:lnTo>
                  <a:pt x="354" y="1875"/>
                </a:lnTo>
                <a:lnTo>
                  <a:pt x="316" y="1928"/>
                </a:lnTo>
                <a:lnTo>
                  <a:pt x="287" y="1984"/>
                </a:lnTo>
                <a:lnTo>
                  <a:pt x="262" y="2041"/>
                </a:lnTo>
                <a:lnTo>
                  <a:pt x="225" y="2027"/>
                </a:lnTo>
                <a:lnTo>
                  <a:pt x="187" y="2013"/>
                </a:lnTo>
                <a:lnTo>
                  <a:pt x="150" y="2000"/>
                </a:lnTo>
                <a:lnTo>
                  <a:pt x="116" y="1988"/>
                </a:lnTo>
                <a:lnTo>
                  <a:pt x="84" y="1978"/>
                </a:lnTo>
                <a:lnTo>
                  <a:pt x="56" y="1969"/>
                </a:lnTo>
                <a:lnTo>
                  <a:pt x="34" y="1962"/>
                </a:lnTo>
                <a:lnTo>
                  <a:pt x="15" y="1956"/>
                </a:lnTo>
                <a:lnTo>
                  <a:pt x="4" y="1953"/>
                </a:lnTo>
                <a:lnTo>
                  <a:pt x="0" y="1952"/>
                </a:lnTo>
                <a:lnTo>
                  <a:pt x="0" y="271"/>
                </a:lnTo>
                <a:lnTo>
                  <a:pt x="482" y="440"/>
                </a:lnTo>
                <a:lnTo>
                  <a:pt x="540" y="459"/>
                </a:lnTo>
                <a:lnTo>
                  <a:pt x="593" y="472"/>
                </a:lnTo>
                <a:lnTo>
                  <a:pt x="643" y="480"/>
                </a:lnTo>
                <a:lnTo>
                  <a:pt x="690" y="481"/>
                </a:lnTo>
                <a:lnTo>
                  <a:pt x="734" y="480"/>
                </a:lnTo>
                <a:lnTo>
                  <a:pt x="772" y="475"/>
                </a:lnTo>
                <a:lnTo>
                  <a:pt x="808" y="468"/>
                </a:lnTo>
                <a:lnTo>
                  <a:pt x="837" y="459"/>
                </a:lnTo>
                <a:lnTo>
                  <a:pt x="862" y="450"/>
                </a:lnTo>
                <a:lnTo>
                  <a:pt x="883" y="443"/>
                </a:lnTo>
                <a:lnTo>
                  <a:pt x="897" y="436"/>
                </a:lnTo>
                <a:lnTo>
                  <a:pt x="906" y="430"/>
                </a:lnTo>
                <a:lnTo>
                  <a:pt x="909" y="428"/>
                </a:lnTo>
                <a:lnTo>
                  <a:pt x="913" y="427"/>
                </a:lnTo>
                <a:lnTo>
                  <a:pt x="924" y="419"/>
                </a:lnTo>
                <a:lnTo>
                  <a:pt x="938" y="409"/>
                </a:lnTo>
                <a:lnTo>
                  <a:pt x="961" y="396"/>
                </a:lnTo>
                <a:lnTo>
                  <a:pt x="988" y="380"/>
                </a:lnTo>
                <a:lnTo>
                  <a:pt x="1019" y="359"/>
                </a:lnTo>
                <a:lnTo>
                  <a:pt x="1055" y="338"/>
                </a:lnTo>
                <a:lnTo>
                  <a:pt x="1094" y="315"/>
                </a:lnTo>
                <a:lnTo>
                  <a:pt x="1138" y="290"/>
                </a:lnTo>
                <a:lnTo>
                  <a:pt x="1184" y="265"/>
                </a:lnTo>
                <a:lnTo>
                  <a:pt x="1231" y="238"/>
                </a:lnTo>
                <a:lnTo>
                  <a:pt x="1281" y="212"/>
                </a:lnTo>
                <a:lnTo>
                  <a:pt x="1333" y="185"/>
                </a:lnTo>
                <a:lnTo>
                  <a:pt x="1386" y="160"/>
                </a:lnTo>
                <a:lnTo>
                  <a:pt x="1439" y="135"/>
                </a:lnTo>
                <a:lnTo>
                  <a:pt x="1492" y="112"/>
                </a:lnTo>
                <a:lnTo>
                  <a:pt x="1544" y="91"/>
                </a:lnTo>
                <a:lnTo>
                  <a:pt x="1596" y="71"/>
                </a:lnTo>
                <a:lnTo>
                  <a:pt x="1647" y="54"/>
                </a:lnTo>
                <a:lnTo>
                  <a:pt x="1696" y="41"/>
                </a:lnTo>
                <a:lnTo>
                  <a:pt x="1742" y="31"/>
                </a:lnTo>
                <a:lnTo>
                  <a:pt x="1786" y="25"/>
                </a:lnTo>
                <a:lnTo>
                  <a:pt x="1825" y="22"/>
                </a:lnTo>
                <a:close/>
                <a:moveTo>
                  <a:pt x="3089" y="0"/>
                </a:moveTo>
                <a:lnTo>
                  <a:pt x="3121" y="0"/>
                </a:lnTo>
                <a:lnTo>
                  <a:pt x="3155" y="6"/>
                </a:lnTo>
                <a:lnTo>
                  <a:pt x="3190" y="15"/>
                </a:lnTo>
                <a:lnTo>
                  <a:pt x="3227" y="29"/>
                </a:lnTo>
                <a:lnTo>
                  <a:pt x="3267" y="50"/>
                </a:lnTo>
                <a:lnTo>
                  <a:pt x="3308" y="75"/>
                </a:lnTo>
                <a:lnTo>
                  <a:pt x="3351" y="107"/>
                </a:lnTo>
                <a:lnTo>
                  <a:pt x="3398" y="144"/>
                </a:lnTo>
                <a:lnTo>
                  <a:pt x="3451" y="188"/>
                </a:lnTo>
                <a:lnTo>
                  <a:pt x="3501" y="231"/>
                </a:lnTo>
                <a:lnTo>
                  <a:pt x="3549" y="272"/>
                </a:lnTo>
                <a:lnTo>
                  <a:pt x="3596" y="312"/>
                </a:lnTo>
                <a:lnTo>
                  <a:pt x="3642" y="350"/>
                </a:lnTo>
                <a:lnTo>
                  <a:pt x="3685" y="387"/>
                </a:lnTo>
                <a:lnTo>
                  <a:pt x="3724" y="421"/>
                </a:lnTo>
                <a:lnTo>
                  <a:pt x="3760" y="452"/>
                </a:lnTo>
                <a:lnTo>
                  <a:pt x="3792" y="480"/>
                </a:lnTo>
                <a:lnTo>
                  <a:pt x="3821" y="503"/>
                </a:lnTo>
                <a:lnTo>
                  <a:pt x="3845" y="524"/>
                </a:lnTo>
                <a:lnTo>
                  <a:pt x="3864" y="542"/>
                </a:lnTo>
                <a:lnTo>
                  <a:pt x="3879" y="553"/>
                </a:lnTo>
                <a:lnTo>
                  <a:pt x="3888" y="561"/>
                </a:lnTo>
                <a:lnTo>
                  <a:pt x="3891" y="564"/>
                </a:lnTo>
                <a:lnTo>
                  <a:pt x="3893" y="567"/>
                </a:lnTo>
                <a:lnTo>
                  <a:pt x="3902" y="571"/>
                </a:lnTo>
                <a:lnTo>
                  <a:pt x="3916" y="580"/>
                </a:lnTo>
                <a:lnTo>
                  <a:pt x="3933" y="587"/>
                </a:lnTo>
                <a:lnTo>
                  <a:pt x="3955" y="596"/>
                </a:lnTo>
                <a:lnTo>
                  <a:pt x="3983" y="603"/>
                </a:lnTo>
                <a:lnTo>
                  <a:pt x="4014" y="606"/>
                </a:lnTo>
                <a:lnTo>
                  <a:pt x="4048" y="606"/>
                </a:lnTo>
                <a:lnTo>
                  <a:pt x="4088" y="602"/>
                </a:lnTo>
                <a:lnTo>
                  <a:pt x="4138" y="590"/>
                </a:lnTo>
                <a:lnTo>
                  <a:pt x="4191" y="580"/>
                </a:lnTo>
                <a:lnTo>
                  <a:pt x="4247" y="568"/>
                </a:lnTo>
                <a:lnTo>
                  <a:pt x="4302" y="555"/>
                </a:lnTo>
                <a:lnTo>
                  <a:pt x="4360" y="543"/>
                </a:lnTo>
                <a:lnTo>
                  <a:pt x="4416" y="530"/>
                </a:lnTo>
                <a:lnTo>
                  <a:pt x="4472" y="518"/>
                </a:lnTo>
                <a:lnTo>
                  <a:pt x="4526" y="506"/>
                </a:lnTo>
                <a:lnTo>
                  <a:pt x="4579" y="494"/>
                </a:lnTo>
                <a:lnTo>
                  <a:pt x="4627" y="484"/>
                </a:lnTo>
                <a:lnTo>
                  <a:pt x="4675" y="474"/>
                </a:lnTo>
                <a:lnTo>
                  <a:pt x="4716" y="464"/>
                </a:lnTo>
                <a:lnTo>
                  <a:pt x="4754" y="456"/>
                </a:lnTo>
                <a:lnTo>
                  <a:pt x="4786" y="449"/>
                </a:lnTo>
                <a:lnTo>
                  <a:pt x="4811" y="443"/>
                </a:lnTo>
                <a:lnTo>
                  <a:pt x="4832" y="439"/>
                </a:lnTo>
                <a:lnTo>
                  <a:pt x="4844" y="436"/>
                </a:lnTo>
                <a:lnTo>
                  <a:pt x="4848" y="434"/>
                </a:lnTo>
                <a:lnTo>
                  <a:pt x="4848" y="1903"/>
                </a:lnTo>
                <a:lnTo>
                  <a:pt x="4844" y="1904"/>
                </a:lnTo>
                <a:lnTo>
                  <a:pt x="4830" y="1906"/>
                </a:lnTo>
                <a:lnTo>
                  <a:pt x="4810" y="1910"/>
                </a:lnTo>
                <a:lnTo>
                  <a:pt x="4783" y="1916"/>
                </a:lnTo>
                <a:lnTo>
                  <a:pt x="4754" y="1922"/>
                </a:lnTo>
                <a:lnTo>
                  <a:pt x="4719" y="1928"/>
                </a:lnTo>
                <a:lnTo>
                  <a:pt x="4683" y="1935"/>
                </a:lnTo>
                <a:lnTo>
                  <a:pt x="4645" y="1943"/>
                </a:lnTo>
                <a:lnTo>
                  <a:pt x="4608" y="1949"/>
                </a:lnTo>
                <a:lnTo>
                  <a:pt x="4573" y="1956"/>
                </a:lnTo>
                <a:lnTo>
                  <a:pt x="4539" y="1962"/>
                </a:lnTo>
                <a:lnTo>
                  <a:pt x="4510" y="1966"/>
                </a:lnTo>
                <a:lnTo>
                  <a:pt x="4486" y="1971"/>
                </a:lnTo>
                <a:lnTo>
                  <a:pt x="4469" y="1974"/>
                </a:lnTo>
                <a:lnTo>
                  <a:pt x="4450" y="1977"/>
                </a:lnTo>
                <a:lnTo>
                  <a:pt x="4426" y="1981"/>
                </a:lnTo>
                <a:lnTo>
                  <a:pt x="4398" y="1985"/>
                </a:lnTo>
                <a:lnTo>
                  <a:pt x="4366" y="1991"/>
                </a:lnTo>
                <a:lnTo>
                  <a:pt x="4330" y="1994"/>
                </a:lnTo>
                <a:lnTo>
                  <a:pt x="4294" y="1996"/>
                </a:lnTo>
                <a:lnTo>
                  <a:pt x="4254" y="1994"/>
                </a:lnTo>
                <a:lnTo>
                  <a:pt x="4213" y="1988"/>
                </a:lnTo>
                <a:lnTo>
                  <a:pt x="4173" y="1977"/>
                </a:lnTo>
                <a:lnTo>
                  <a:pt x="4132" y="1960"/>
                </a:lnTo>
                <a:lnTo>
                  <a:pt x="4092" y="1937"/>
                </a:lnTo>
                <a:lnTo>
                  <a:pt x="4055" y="1906"/>
                </a:lnTo>
                <a:lnTo>
                  <a:pt x="4030" y="1881"/>
                </a:lnTo>
                <a:lnTo>
                  <a:pt x="4001" y="1853"/>
                </a:lnTo>
                <a:lnTo>
                  <a:pt x="3967" y="1821"/>
                </a:lnTo>
                <a:lnTo>
                  <a:pt x="3932" y="1785"/>
                </a:lnTo>
                <a:lnTo>
                  <a:pt x="3893" y="1748"/>
                </a:lnTo>
                <a:lnTo>
                  <a:pt x="3852" y="1709"/>
                </a:lnTo>
                <a:lnTo>
                  <a:pt x="3810" y="1666"/>
                </a:lnTo>
                <a:lnTo>
                  <a:pt x="3764" y="1622"/>
                </a:lnTo>
                <a:lnTo>
                  <a:pt x="3718" y="1576"/>
                </a:lnTo>
                <a:lnTo>
                  <a:pt x="3671" y="1529"/>
                </a:lnTo>
                <a:lnTo>
                  <a:pt x="3623" y="1482"/>
                </a:lnTo>
                <a:lnTo>
                  <a:pt x="3574" y="1433"/>
                </a:lnTo>
                <a:lnTo>
                  <a:pt x="3526" y="1386"/>
                </a:lnTo>
                <a:lnTo>
                  <a:pt x="3479" y="1339"/>
                </a:lnTo>
                <a:lnTo>
                  <a:pt x="3430" y="1292"/>
                </a:lnTo>
                <a:lnTo>
                  <a:pt x="3385" y="1245"/>
                </a:lnTo>
                <a:lnTo>
                  <a:pt x="3339" y="1201"/>
                </a:lnTo>
                <a:lnTo>
                  <a:pt x="3295" y="1157"/>
                </a:lnTo>
                <a:lnTo>
                  <a:pt x="3254" y="1116"/>
                </a:lnTo>
                <a:lnTo>
                  <a:pt x="3215" y="1077"/>
                </a:lnTo>
                <a:lnTo>
                  <a:pt x="3179" y="1041"/>
                </a:lnTo>
                <a:lnTo>
                  <a:pt x="3145" y="1008"/>
                </a:lnTo>
                <a:lnTo>
                  <a:pt x="3115" y="977"/>
                </a:lnTo>
                <a:lnTo>
                  <a:pt x="3089" y="952"/>
                </a:lnTo>
                <a:lnTo>
                  <a:pt x="3065" y="930"/>
                </a:lnTo>
                <a:lnTo>
                  <a:pt x="3048" y="911"/>
                </a:lnTo>
                <a:lnTo>
                  <a:pt x="3034" y="898"/>
                </a:lnTo>
                <a:lnTo>
                  <a:pt x="3026" y="890"/>
                </a:lnTo>
                <a:lnTo>
                  <a:pt x="3024" y="887"/>
                </a:lnTo>
                <a:lnTo>
                  <a:pt x="3021" y="886"/>
                </a:lnTo>
                <a:lnTo>
                  <a:pt x="3015" y="880"/>
                </a:lnTo>
                <a:lnTo>
                  <a:pt x="3005" y="873"/>
                </a:lnTo>
                <a:lnTo>
                  <a:pt x="2990" y="862"/>
                </a:lnTo>
                <a:lnTo>
                  <a:pt x="2973" y="854"/>
                </a:lnTo>
                <a:lnTo>
                  <a:pt x="2952" y="843"/>
                </a:lnTo>
                <a:lnTo>
                  <a:pt x="2926" y="834"/>
                </a:lnTo>
                <a:lnTo>
                  <a:pt x="2898" y="827"/>
                </a:lnTo>
                <a:lnTo>
                  <a:pt x="2865" y="823"/>
                </a:lnTo>
                <a:lnTo>
                  <a:pt x="2832" y="821"/>
                </a:lnTo>
                <a:lnTo>
                  <a:pt x="2793" y="824"/>
                </a:lnTo>
                <a:lnTo>
                  <a:pt x="2752" y="833"/>
                </a:lnTo>
                <a:lnTo>
                  <a:pt x="2708" y="848"/>
                </a:lnTo>
                <a:lnTo>
                  <a:pt x="2662" y="868"/>
                </a:lnTo>
                <a:lnTo>
                  <a:pt x="2609" y="896"/>
                </a:lnTo>
                <a:lnTo>
                  <a:pt x="2552" y="926"/>
                </a:lnTo>
                <a:lnTo>
                  <a:pt x="2495" y="957"/>
                </a:lnTo>
                <a:lnTo>
                  <a:pt x="2434" y="988"/>
                </a:lnTo>
                <a:lnTo>
                  <a:pt x="2376" y="1020"/>
                </a:lnTo>
                <a:lnTo>
                  <a:pt x="2315" y="1049"/>
                </a:lnTo>
                <a:lnTo>
                  <a:pt x="2258" y="1080"/>
                </a:lnTo>
                <a:lnTo>
                  <a:pt x="2203" y="1108"/>
                </a:lnTo>
                <a:lnTo>
                  <a:pt x="2152" y="1135"/>
                </a:lnTo>
                <a:lnTo>
                  <a:pt x="2105" y="1158"/>
                </a:lnTo>
                <a:lnTo>
                  <a:pt x="2062" y="1179"/>
                </a:lnTo>
                <a:lnTo>
                  <a:pt x="2027" y="1197"/>
                </a:lnTo>
                <a:lnTo>
                  <a:pt x="1977" y="1219"/>
                </a:lnTo>
                <a:lnTo>
                  <a:pt x="1928" y="1232"/>
                </a:lnTo>
                <a:lnTo>
                  <a:pt x="1881" y="1236"/>
                </a:lnTo>
                <a:lnTo>
                  <a:pt x="1836" y="1233"/>
                </a:lnTo>
                <a:lnTo>
                  <a:pt x="1795" y="1224"/>
                </a:lnTo>
                <a:lnTo>
                  <a:pt x="1755" y="1208"/>
                </a:lnTo>
                <a:lnTo>
                  <a:pt x="1719" y="1188"/>
                </a:lnTo>
                <a:lnTo>
                  <a:pt x="1687" y="1163"/>
                </a:lnTo>
                <a:lnTo>
                  <a:pt x="1659" y="1133"/>
                </a:lnTo>
                <a:lnTo>
                  <a:pt x="1634" y="1102"/>
                </a:lnTo>
                <a:lnTo>
                  <a:pt x="1615" y="1070"/>
                </a:lnTo>
                <a:lnTo>
                  <a:pt x="1602" y="1036"/>
                </a:lnTo>
                <a:lnTo>
                  <a:pt x="1593" y="1001"/>
                </a:lnTo>
                <a:lnTo>
                  <a:pt x="1590" y="967"/>
                </a:lnTo>
                <a:lnTo>
                  <a:pt x="1593" y="924"/>
                </a:lnTo>
                <a:lnTo>
                  <a:pt x="1603" y="884"/>
                </a:lnTo>
                <a:lnTo>
                  <a:pt x="1619" y="848"/>
                </a:lnTo>
                <a:lnTo>
                  <a:pt x="1640" y="815"/>
                </a:lnTo>
                <a:lnTo>
                  <a:pt x="1667" y="784"/>
                </a:lnTo>
                <a:lnTo>
                  <a:pt x="1697" y="756"/>
                </a:lnTo>
                <a:lnTo>
                  <a:pt x="1733" y="730"/>
                </a:lnTo>
                <a:lnTo>
                  <a:pt x="1771" y="708"/>
                </a:lnTo>
                <a:lnTo>
                  <a:pt x="1825" y="674"/>
                </a:lnTo>
                <a:lnTo>
                  <a:pt x="1884" y="639"/>
                </a:lnTo>
                <a:lnTo>
                  <a:pt x="1950" y="600"/>
                </a:lnTo>
                <a:lnTo>
                  <a:pt x="2020" y="561"/>
                </a:lnTo>
                <a:lnTo>
                  <a:pt x="2092" y="519"/>
                </a:lnTo>
                <a:lnTo>
                  <a:pt x="2167" y="475"/>
                </a:lnTo>
                <a:lnTo>
                  <a:pt x="2243" y="433"/>
                </a:lnTo>
                <a:lnTo>
                  <a:pt x="2321" y="388"/>
                </a:lnTo>
                <a:lnTo>
                  <a:pt x="2398" y="344"/>
                </a:lnTo>
                <a:lnTo>
                  <a:pt x="2476" y="302"/>
                </a:lnTo>
                <a:lnTo>
                  <a:pt x="2551" y="259"/>
                </a:lnTo>
                <a:lnTo>
                  <a:pt x="2623" y="219"/>
                </a:lnTo>
                <a:lnTo>
                  <a:pt x="2693" y="180"/>
                </a:lnTo>
                <a:lnTo>
                  <a:pt x="2758" y="144"/>
                </a:lnTo>
                <a:lnTo>
                  <a:pt x="2818" y="110"/>
                </a:lnTo>
                <a:lnTo>
                  <a:pt x="2874" y="81"/>
                </a:lnTo>
                <a:lnTo>
                  <a:pt x="2921" y="56"/>
                </a:lnTo>
                <a:lnTo>
                  <a:pt x="2957" y="38"/>
                </a:lnTo>
                <a:lnTo>
                  <a:pt x="2990" y="23"/>
                </a:lnTo>
                <a:lnTo>
                  <a:pt x="3023" y="12"/>
                </a:lnTo>
                <a:lnTo>
                  <a:pt x="3057" y="4"/>
                </a:lnTo>
                <a:lnTo>
                  <a:pt x="30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73386" tIns="86693" rIns="173386" bIns="86693"/>
          <a:lstStyle/>
          <a:p>
            <a:endParaRPr lang="pl-PL" sz="4400">
              <a:latin typeface="Roboto Regular"/>
            </a:endParaRPr>
          </a:p>
        </p:txBody>
      </p:sp>
      <p:sp>
        <p:nvSpPr>
          <p:cNvPr id="79" name="Rectangle 87"/>
          <p:cNvSpPr>
            <a:spLocks noChangeArrowheads="1"/>
          </p:cNvSpPr>
          <p:nvPr/>
        </p:nvSpPr>
        <p:spPr bwMode="auto">
          <a:xfrm>
            <a:off x="1059651" y="8004577"/>
            <a:ext cx="3630507" cy="66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3386" tIns="86693" rIns="173386" bIns="866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pl-PL" altLang="pl-PL" sz="1600" dirty="0">
                <a:solidFill>
                  <a:srgbClr val="FFFFFF"/>
                </a:solidFill>
                <a:latin typeface="Roboto Regular"/>
                <a:sym typeface="Arial" panose="020B0604020202020204" pitchFamily="34" charset="0"/>
              </a:rPr>
              <a:t>e-Administracja </a:t>
            </a:r>
          </a:p>
          <a:p>
            <a:pPr eaLnBrk="1" hangingPunct="1">
              <a:buFontTx/>
              <a:buChar char="•"/>
            </a:pPr>
            <a:r>
              <a:rPr lang="pl-PL" altLang="pl-PL" sz="1600" dirty="0">
                <a:solidFill>
                  <a:srgbClr val="FFFFFF"/>
                </a:solidFill>
                <a:latin typeface="Roboto Regular"/>
                <a:sym typeface="Arial" panose="020B0604020202020204" pitchFamily="34" charset="0"/>
              </a:rPr>
              <a:t>Inteligentne zamówienia publiczne </a:t>
            </a:r>
          </a:p>
        </p:txBody>
      </p:sp>
      <p:sp>
        <p:nvSpPr>
          <p:cNvPr id="80" name="Rectangle 90"/>
          <p:cNvSpPr>
            <a:spLocks noChangeArrowheads="1"/>
          </p:cNvSpPr>
          <p:nvPr/>
        </p:nvSpPr>
        <p:spPr bwMode="auto">
          <a:xfrm>
            <a:off x="7688486" y="7932327"/>
            <a:ext cx="4386111" cy="63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3386" tIns="86693" rIns="173386" bIns="866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pl-PL" altLang="pl-PL" sz="1600" dirty="0">
                <a:solidFill>
                  <a:srgbClr val="FFFFFF"/>
                </a:solidFill>
                <a:latin typeface="Roboto Regular"/>
                <a:sym typeface="Arial" panose="020B0604020202020204" pitchFamily="34" charset="0"/>
              </a:rPr>
              <a:t>Przełamanie „Polski resortowej”</a:t>
            </a:r>
          </a:p>
          <a:p>
            <a:pPr eaLnBrk="1" hangingPunct="1">
              <a:buFontTx/>
              <a:buChar char="•"/>
            </a:pPr>
            <a:r>
              <a:rPr lang="pl-PL" altLang="pl-PL" sz="1400" dirty="0">
                <a:solidFill>
                  <a:srgbClr val="FFFFFF"/>
                </a:solidFill>
                <a:latin typeface="Roboto Regular"/>
                <a:sym typeface="Arial" panose="020B0604020202020204" pitchFamily="34" charset="0"/>
              </a:rPr>
              <a:t>Energia – bezpieczeństwo, dostępność, cena</a:t>
            </a:r>
          </a:p>
        </p:txBody>
      </p:sp>
      <p:grpSp>
        <p:nvGrpSpPr>
          <p:cNvPr id="81" name="Grupa 1"/>
          <p:cNvGrpSpPr>
            <a:grpSpLocks/>
          </p:cNvGrpSpPr>
          <p:nvPr/>
        </p:nvGrpSpPr>
        <p:grpSpPr bwMode="auto">
          <a:xfrm>
            <a:off x="1447989" y="2953174"/>
            <a:ext cx="1983833" cy="4356005"/>
            <a:chOff x="5008206" y="1557338"/>
            <a:chExt cx="1046163" cy="2297112"/>
          </a:xfrm>
        </p:grpSpPr>
        <p:sp>
          <p:nvSpPr>
            <p:cNvPr id="82" name="Rectangle 5"/>
            <p:cNvSpPr>
              <a:spLocks noChangeArrowheads="1"/>
            </p:cNvSpPr>
            <p:nvPr/>
          </p:nvSpPr>
          <p:spPr bwMode="auto">
            <a:xfrm>
              <a:off x="5097106" y="1646238"/>
              <a:ext cx="895351" cy="2119312"/>
            </a:xfrm>
            <a:prstGeom prst="rect">
              <a:avLst/>
            </a:prstGeom>
            <a:solidFill>
              <a:srgbClr val="C1E3FF"/>
            </a:solidFill>
            <a:ln w="12700">
              <a:noFill/>
              <a:miter lim="800000"/>
              <a:headEnd/>
              <a:tailEnd/>
            </a:ln>
          </p:spPr>
          <p:txBody>
            <a:bodyPr lIns="34133" rIns="34133" anchor="ctr"/>
            <a:lstStyle/>
            <a:p>
              <a:pPr>
                <a:defRPr/>
              </a:pPr>
              <a:endParaRPr lang="de-DE" sz="2000" b="1" dirty="0">
                <a:solidFill>
                  <a:sysClr val="windowText" lastClr="000000"/>
                </a:solidFill>
                <a:latin typeface="Roboto Regular"/>
                <a:cs typeface="Arial" charset="0"/>
              </a:endParaRPr>
            </a:p>
          </p:txBody>
        </p:sp>
        <p:sp>
          <p:nvSpPr>
            <p:cNvPr id="83" name="Rectangle 8"/>
            <p:cNvSpPr>
              <a:spLocks noChangeArrowheads="1"/>
            </p:cNvSpPr>
            <p:nvPr/>
          </p:nvSpPr>
          <p:spPr bwMode="auto">
            <a:xfrm>
              <a:off x="5038368" y="1557338"/>
              <a:ext cx="1016001" cy="88900"/>
            </a:xfrm>
            <a:prstGeom prst="rect">
              <a:avLst/>
            </a:prstGeom>
            <a:solidFill>
              <a:srgbClr val="C1E3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4400">
                <a:solidFill>
                  <a:sysClr val="windowText" lastClr="000000"/>
                </a:solidFill>
                <a:latin typeface="Roboto Regular"/>
                <a:cs typeface="Arial" charset="0"/>
              </a:endParaRPr>
            </a:p>
          </p:txBody>
        </p:sp>
        <p:sp>
          <p:nvSpPr>
            <p:cNvPr id="84" name="Rectangle 11"/>
            <p:cNvSpPr>
              <a:spLocks noChangeArrowheads="1"/>
            </p:cNvSpPr>
            <p:nvPr/>
          </p:nvSpPr>
          <p:spPr bwMode="auto">
            <a:xfrm flipV="1">
              <a:off x="5038368" y="3765550"/>
              <a:ext cx="1016001" cy="88900"/>
            </a:xfrm>
            <a:prstGeom prst="rect">
              <a:avLst/>
            </a:prstGeom>
            <a:solidFill>
              <a:srgbClr val="C1E3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4400">
                <a:solidFill>
                  <a:sysClr val="windowText" lastClr="000000"/>
                </a:solidFill>
                <a:latin typeface="Roboto Regular"/>
                <a:cs typeface="Arial" charset="0"/>
              </a:endParaRPr>
            </a:p>
          </p:txBody>
        </p:sp>
        <p:sp>
          <p:nvSpPr>
            <p:cNvPr id="85" name="Prostokąt 1"/>
            <p:cNvSpPr>
              <a:spLocks noChangeArrowheads="1"/>
            </p:cNvSpPr>
            <p:nvPr/>
          </p:nvSpPr>
          <p:spPr bwMode="auto">
            <a:xfrm>
              <a:off x="5008206" y="2266950"/>
              <a:ext cx="977901" cy="145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267" tIns="68267" rIns="68267" bIns="68267"/>
            <a:lstStyle>
              <a:lvl1pPr marL="90488" indent="-904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707"/>
                </a:lnSpc>
                <a:spcBef>
                  <a:spcPts val="759"/>
                </a:spcBef>
                <a:buClr>
                  <a:srgbClr val="80808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l-PL" altLang="pl-PL" sz="1800" dirty="0">
                  <a:solidFill>
                    <a:srgbClr val="000000"/>
                  </a:solidFill>
                  <a:latin typeface="Roboto Regular"/>
                </a:rPr>
                <a:t>Partnerstwo dla strategicznych działów gospodarki</a:t>
              </a:r>
            </a:p>
            <a:p>
              <a:pPr eaLnBrk="1" hangingPunct="1">
                <a:lnSpc>
                  <a:spcPts val="1707"/>
                </a:lnSpc>
                <a:spcBef>
                  <a:spcPts val="759"/>
                </a:spcBef>
                <a:buClr>
                  <a:srgbClr val="80808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l-PL" altLang="pl-PL" sz="1800" dirty="0">
                  <a:solidFill>
                    <a:srgbClr val="000000"/>
                  </a:solidFill>
                  <a:latin typeface="Roboto Regular"/>
                </a:rPr>
                <a:t>Krajowe Inteligentne Specjalizacje</a:t>
              </a:r>
            </a:p>
            <a:p>
              <a:pPr eaLnBrk="1" hangingPunct="1">
                <a:lnSpc>
                  <a:spcPts val="1707"/>
                </a:lnSpc>
                <a:spcBef>
                  <a:spcPts val="759"/>
                </a:spcBef>
                <a:buClr>
                  <a:srgbClr val="80808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l-PL" altLang="pl-PL" sz="1800" dirty="0">
                  <a:solidFill>
                    <a:srgbClr val="000000"/>
                  </a:solidFill>
                  <a:latin typeface="Roboto Regular"/>
                </a:rPr>
                <a:t>Klastry i doliny przemysłowe</a:t>
              </a:r>
            </a:p>
            <a:p>
              <a:pPr eaLnBrk="1" hangingPunct="1">
                <a:lnSpc>
                  <a:spcPts val="1707"/>
                </a:lnSpc>
                <a:spcBef>
                  <a:spcPts val="759"/>
                </a:spcBef>
                <a:buClr>
                  <a:srgbClr val="80808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l-PL" altLang="pl-PL" sz="1800" dirty="0">
                  <a:solidFill>
                    <a:srgbClr val="000000"/>
                  </a:solidFill>
                  <a:latin typeface="Roboto Regular"/>
                </a:rPr>
                <a:t>Inwestycje zagraniczne</a:t>
              </a:r>
            </a:p>
          </p:txBody>
        </p:sp>
        <p:sp>
          <p:nvSpPr>
            <p:cNvPr id="86" name="pole tekstowe 2"/>
            <p:cNvSpPr txBox="1">
              <a:spLocks noChangeArrowheads="1"/>
            </p:cNvSpPr>
            <p:nvPr/>
          </p:nvSpPr>
          <p:spPr bwMode="auto">
            <a:xfrm>
              <a:off x="5097106" y="1647825"/>
              <a:ext cx="895350" cy="568325"/>
            </a:xfrm>
            <a:prstGeom prst="rect">
              <a:avLst/>
            </a:prstGeom>
            <a:solidFill>
              <a:srgbClr val="016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34133"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707"/>
                </a:lnSpc>
              </a:pPr>
              <a:r>
                <a:rPr lang="pl-PL" altLang="pl-PL" sz="1500" b="1" dirty="0">
                  <a:solidFill>
                    <a:srgbClr val="FFFFFF"/>
                  </a:solidFill>
                  <a:latin typeface="Roboto Regular"/>
                  <a:sym typeface="Arial" panose="020B0604020202020204" pitchFamily="34" charset="0"/>
                </a:rPr>
                <a:t>Reindustrializacja</a:t>
              </a:r>
            </a:p>
          </p:txBody>
        </p:sp>
        <p:grpSp>
          <p:nvGrpSpPr>
            <p:cNvPr id="87" name="Group 44"/>
            <p:cNvGrpSpPr/>
            <p:nvPr/>
          </p:nvGrpSpPr>
          <p:grpSpPr>
            <a:xfrm>
              <a:off x="5426652" y="1695449"/>
              <a:ext cx="236592" cy="270033"/>
              <a:chOff x="991606" y="1282250"/>
              <a:chExt cx="334274" cy="381523"/>
            </a:xfrm>
            <a:solidFill>
              <a:schemeClr val="tx1"/>
            </a:solidFill>
          </p:grpSpPr>
          <p:sp>
            <p:nvSpPr>
              <p:cNvPr id="89" name="Freeform 544"/>
              <p:cNvSpPr>
                <a:spLocks/>
              </p:cNvSpPr>
              <p:nvPr/>
            </p:nvSpPr>
            <p:spPr bwMode="auto">
              <a:xfrm>
                <a:off x="1048497" y="1323391"/>
                <a:ext cx="46606" cy="122460"/>
              </a:xfrm>
              <a:custGeom>
                <a:avLst/>
                <a:gdLst>
                  <a:gd name="T0" fmla="*/ 0 w 434"/>
                  <a:gd name="T1" fmla="*/ 0 h 1141"/>
                  <a:gd name="T2" fmla="*/ 434 w 434"/>
                  <a:gd name="T3" fmla="*/ 0 h 1141"/>
                  <a:gd name="T4" fmla="*/ 434 w 434"/>
                  <a:gd name="T5" fmla="*/ 987 h 1141"/>
                  <a:gd name="T6" fmla="*/ 0 w 434"/>
                  <a:gd name="T7" fmla="*/ 1141 h 1141"/>
                  <a:gd name="T8" fmla="*/ 0 w 434"/>
                  <a:gd name="T9" fmla="*/ 0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" h="1141">
                    <a:moveTo>
                      <a:pt x="0" y="0"/>
                    </a:moveTo>
                    <a:lnTo>
                      <a:pt x="434" y="0"/>
                    </a:lnTo>
                    <a:lnTo>
                      <a:pt x="434" y="987"/>
                    </a:lnTo>
                    <a:lnTo>
                      <a:pt x="0" y="1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4400">
                  <a:solidFill>
                    <a:srgbClr val="000000"/>
                  </a:solidFill>
                  <a:latin typeface="Roboto Regular"/>
                  <a:cs typeface="Arial" charset="0"/>
                </a:endParaRPr>
              </a:p>
            </p:txBody>
          </p:sp>
          <p:sp>
            <p:nvSpPr>
              <p:cNvPr id="90" name="Freeform 545"/>
              <p:cNvSpPr>
                <a:spLocks/>
              </p:cNvSpPr>
              <p:nvPr/>
            </p:nvSpPr>
            <p:spPr bwMode="auto">
              <a:xfrm>
                <a:off x="1176100" y="1323391"/>
                <a:ext cx="46606" cy="122460"/>
              </a:xfrm>
              <a:custGeom>
                <a:avLst/>
                <a:gdLst>
                  <a:gd name="T0" fmla="*/ 0 w 434"/>
                  <a:gd name="T1" fmla="*/ 0 h 1141"/>
                  <a:gd name="T2" fmla="*/ 434 w 434"/>
                  <a:gd name="T3" fmla="*/ 0 h 1141"/>
                  <a:gd name="T4" fmla="*/ 434 w 434"/>
                  <a:gd name="T5" fmla="*/ 987 h 1141"/>
                  <a:gd name="T6" fmla="*/ 0 w 434"/>
                  <a:gd name="T7" fmla="*/ 1141 h 1141"/>
                  <a:gd name="T8" fmla="*/ 0 w 434"/>
                  <a:gd name="T9" fmla="*/ 0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" h="1141">
                    <a:moveTo>
                      <a:pt x="0" y="0"/>
                    </a:moveTo>
                    <a:lnTo>
                      <a:pt x="434" y="0"/>
                    </a:lnTo>
                    <a:lnTo>
                      <a:pt x="434" y="987"/>
                    </a:lnTo>
                    <a:lnTo>
                      <a:pt x="0" y="1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4400">
                  <a:solidFill>
                    <a:srgbClr val="000000"/>
                  </a:solidFill>
                  <a:latin typeface="Roboto Regular"/>
                  <a:cs typeface="Arial" charset="0"/>
                </a:endParaRPr>
              </a:p>
            </p:txBody>
          </p:sp>
          <p:sp>
            <p:nvSpPr>
              <p:cNvPr id="91" name="Freeform 546"/>
              <p:cNvSpPr>
                <a:spLocks noEditPoints="1"/>
              </p:cNvSpPr>
              <p:nvPr/>
            </p:nvSpPr>
            <p:spPr bwMode="auto">
              <a:xfrm>
                <a:off x="991606" y="1549670"/>
                <a:ext cx="334274" cy="114103"/>
              </a:xfrm>
              <a:custGeom>
                <a:avLst/>
                <a:gdLst>
                  <a:gd name="T0" fmla="*/ 1493 w 3119"/>
                  <a:gd name="T1" fmla="*/ 164 h 1064"/>
                  <a:gd name="T2" fmla="*/ 1493 w 3119"/>
                  <a:gd name="T3" fmla="*/ 701 h 1064"/>
                  <a:gd name="T4" fmla="*/ 1828 w 3119"/>
                  <a:gd name="T5" fmla="*/ 701 h 1064"/>
                  <a:gd name="T6" fmla="*/ 1828 w 3119"/>
                  <a:gd name="T7" fmla="*/ 164 h 1064"/>
                  <a:gd name="T8" fmla="*/ 1493 w 3119"/>
                  <a:gd name="T9" fmla="*/ 164 h 1064"/>
                  <a:gd name="T10" fmla="*/ 902 w 3119"/>
                  <a:gd name="T11" fmla="*/ 164 h 1064"/>
                  <a:gd name="T12" fmla="*/ 902 w 3119"/>
                  <a:gd name="T13" fmla="*/ 701 h 1064"/>
                  <a:gd name="T14" fmla="*/ 1236 w 3119"/>
                  <a:gd name="T15" fmla="*/ 701 h 1064"/>
                  <a:gd name="T16" fmla="*/ 1236 w 3119"/>
                  <a:gd name="T17" fmla="*/ 164 h 1064"/>
                  <a:gd name="T18" fmla="*/ 902 w 3119"/>
                  <a:gd name="T19" fmla="*/ 164 h 1064"/>
                  <a:gd name="T20" fmla="*/ 289 w 3119"/>
                  <a:gd name="T21" fmla="*/ 164 h 1064"/>
                  <a:gd name="T22" fmla="*/ 289 w 3119"/>
                  <a:gd name="T23" fmla="*/ 701 h 1064"/>
                  <a:gd name="T24" fmla="*/ 623 w 3119"/>
                  <a:gd name="T25" fmla="*/ 701 h 1064"/>
                  <a:gd name="T26" fmla="*/ 623 w 3119"/>
                  <a:gd name="T27" fmla="*/ 164 h 1064"/>
                  <a:gd name="T28" fmla="*/ 289 w 3119"/>
                  <a:gd name="T29" fmla="*/ 164 h 1064"/>
                  <a:gd name="T30" fmla="*/ 0 w 3119"/>
                  <a:gd name="T31" fmla="*/ 0 h 1064"/>
                  <a:gd name="T32" fmla="*/ 3119 w 3119"/>
                  <a:gd name="T33" fmla="*/ 0 h 1064"/>
                  <a:gd name="T34" fmla="*/ 3119 w 3119"/>
                  <a:gd name="T35" fmla="*/ 1064 h 1064"/>
                  <a:gd name="T36" fmla="*/ 0 w 3119"/>
                  <a:gd name="T37" fmla="*/ 1064 h 1064"/>
                  <a:gd name="T38" fmla="*/ 0 w 3119"/>
                  <a:gd name="T39" fmla="*/ 0 h 1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19" h="1064">
                    <a:moveTo>
                      <a:pt x="1493" y="164"/>
                    </a:moveTo>
                    <a:lnTo>
                      <a:pt x="1493" y="701"/>
                    </a:lnTo>
                    <a:lnTo>
                      <a:pt x="1828" y="701"/>
                    </a:lnTo>
                    <a:lnTo>
                      <a:pt x="1828" y="164"/>
                    </a:lnTo>
                    <a:lnTo>
                      <a:pt x="1493" y="164"/>
                    </a:lnTo>
                    <a:close/>
                    <a:moveTo>
                      <a:pt x="902" y="164"/>
                    </a:moveTo>
                    <a:lnTo>
                      <a:pt x="902" y="701"/>
                    </a:lnTo>
                    <a:lnTo>
                      <a:pt x="1236" y="701"/>
                    </a:lnTo>
                    <a:lnTo>
                      <a:pt x="1236" y="164"/>
                    </a:lnTo>
                    <a:lnTo>
                      <a:pt x="902" y="164"/>
                    </a:lnTo>
                    <a:close/>
                    <a:moveTo>
                      <a:pt x="289" y="164"/>
                    </a:moveTo>
                    <a:lnTo>
                      <a:pt x="289" y="701"/>
                    </a:lnTo>
                    <a:lnTo>
                      <a:pt x="623" y="701"/>
                    </a:lnTo>
                    <a:lnTo>
                      <a:pt x="623" y="164"/>
                    </a:lnTo>
                    <a:lnTo>
                      <a:pt x="289" y="164"/>
                    </a:lnTo>
                    <a:close/>
                    <a:moveTo>
                      <a:pt x="0" y="0"/>
                    </a:moveTo>
                    <a:lnTo>
                      <a:pt x="3119" y="0"/>
                    </a:lnTo>
                    <a:lnTo>
                      <a:pt x="3119" y="1064"/>
                    </a:lnTo>
                    <a:lnTo>
                      <a:pt x="0" y="1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4400">
                  <a:solidFill>
                    <a:srgbClr val="000000"/>
                  </a:solidFill>
                  <a:latin typeface="Roboto Regular"/>
                  <a:cs typeface="Arial" charset="0"/>
                </a:endParaRPr>
              </a:p>
            </p:txBody>
          </p:sp>
          <p:sp>
            <p:nvSpPr>
              <p:cNvPr id="92" name="Freeform 547"/>
              <p:cNvSpPr>
                <a:spLocks/>
              </p:cNvSpPr>
              <p:nvPr/>
            </p:nvSpPr>
            <p:spPr bwMode="auto">
              <a:xfrm>
                <a:off x="991606" y="1435888"/>
                <a:ext cx="334274" cy="96104"/>
              </a:xfrm>
              <a:custGeom>
                <a:avLst/>
                <a:gdLst>
                  <a:gd name="T0" fmla="*/ 1082 w 3119"/>
                  <a:gd name="T1" fmla="*/ 0 h 897"/>
                  <a:gd name="T2" fmla="*/ 1212 w 3119"/>
                  <a:gd name="T3" fmla="*/ 434 h 897"/>
                  <a:gd name="T4" fmla="*/ 2297 w 3119"/>
                  <a:gd name="T5" fmla="*/ 0 h 897"/>
                  <a:gd name="T6" fmla="*/ 2382 w 3119"/>
                  <a:gd name="T7" fmla="*/ 434 h 897"/>
                  <a:gd name="T8" fmla="*/ 3119 w 3119"/>
                  <a:gd name="T9" fmla="*/ 434 h 897"/>
                  <a:gd name="T10" fmla="*/ 3119 w 3119"/>
                  <a:gd name="T11" fmla="*/ 897 h 897"/>
                  <a:gd name="T12" fmla="*/ 0 w 3119"/>
                  <a:gd name="T13" fmla="*/ 897 h 897"/>
                  <a:gd name="T14" fmla="*/ 0 w 3119"/>
                  <a:gd name="T15" fmla="*/ 434 h 897"/>
                  <a:gd name="T16" fmla="*/ 1082 w 3119"/>
                  <a:gd name="T17" fmla="*/ 0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9" h="897">
                    <a:moveTo>
                      <a:pt x="1082" y="0"/>
                    </a:moveTo>
                    <a:lnTo>
                      <a:pt x="1212" y="434"/>
                    </a:lnTo>
                    <a:lnTo>
                      <a:pt x="2297" y="0"/>
                    </a:lnTo>
                    <a:lnTo>
                      <a:pt x="2382" y="434"/>
                    </a:lnTo>
                    <a:lnTo>
                      <a:pt x="3119" y="434"/>
                    </a:lnTo>
                    <a:lnTo>
                      <a:pt x="3119" y="897"/>
                    </a:lnTo>
                    <a:lnTo>
                      <a:pt x="0" y="897"/>
                    </a:lnTo>
                    <a:lnTo>
                      <a:pt x="0" y="434"/>
                    </a:lnTo>
                    <a:lnTo>
                      <a:pt x="108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4400">
                  <a:solidFill>
                    <a:srgbClr val="000000"/>
                  </a:solidFill>
                  <a:latin typeface="Roboto Regular"/>
                  <a:cs typeface="Arial" charset="0"/>
                </a:endParaRPr>
              </a:p>
            </p:txBody>
          </p:sp>
          <p:sp>
            <p:nvSpPr>
              <p:cNvPr id="93" name="Freeform 548"/>
              <p:cNvSpPr>
                <a:spLocks/>
              </p:cNvSpPr>
              <p:nvPr/>
            </p:nvSpPr>
            <p:spPr bwMode="auto">
              <a:xfrm>
                <a:off x="999642" y="1282250"/>
                <a:ext cx="80354" cy="34070"/>
              </a:xfrm>
              <a:custGeom>
                <a:avLst/>
                <a:gdLst>
                  <a:gd name="T0" fmla="*/ 10 w 751"/>
                  <a:gd name="T1" fmla="*/ 0 h 317"/>
                  <a:gd name="T2" fmla="*/ 56 w 751"/>
                  <a:gd name="T3" fmla="*/ 76 h 317"/>
                  <a:gd name="T4" fmla="*/ 105 w 751"/>
                  <a:gd name="T5" fmla="*/ 144 h 317"/>
                  <a:gd name="T6" fmla="*/ 159 w 751"/>
                  <a:gd name="T7" fmla="*/ 197 h 317"/>
                  <a:gd name="T8" fmla="*/ 199 w 751"/>
                  <a:gd name="T9" fmla="*/ 221 h 317"/>
                  <a:gd name="T10" fmla="*/ 247 w 751"/>
                  <a:gd name="T11" fmla="*/ 229 h 317"/>
                  <a:gd name="T12" fmla="*/ 321 w 751"/>
                  <a:gd name="T13" fmla="*/ 213 h 317"/>
                  <a:gd name="T14" fmla="*/ 400 w 751"/>
                  <a:gd name="T15" fmla="*/ 177 h 317"/>
                  <a:gd name="T16" fmla="*/ 474 w 751"/>
                  <a:gd name="T17" fmla="*/ 125 h 317"/>
                  <a:gd name="T18" fmla="*/ 512 w 751"/>
                  <a:gd name="T19" fmla="*/ 97 h 317"/>
                  <a:gd name="T20" fmla="*/ 554 w 751"/>
                  <a:gd name="T21" fmla="*/ 70 h 317"/>
                  <a:gd name="T22" fmla="*/ 606 w 751"/>
                  <a:gd name="T23" fmla="*/ 53 h 317"/>
                  <a:gd name="T24" fmla="*/ 652 w 751"/>
                  <a:gd name="T25" fmla="*/ 58 h 317"/>
                  <a:gd name="T26" fmla="*/ 692 w 751"/>
                  <a:gd name="T27" fmla="*/ 81 h 317"/>
                  <a:gd name="T28" fmla="*/ 722 w 751"/>
                  <a:gd name="T29" fmla="*/ 115 h 317"/>
                  <a:gd name="T30" fmla="*/ 739 w 751"/>
                  <a:gd name="T31" fmla="*/ 152 h 317"/>
                  <a:gd name="T32" fmla="*/ 751 w 751"/>
                  <a:gd name="T33" fmla="*/ 225 h 317"/>
                  <a:gd name="T34" fmla="*/ 739 w 751"/>
                  <a:gd name="T35" fmla="*/ 296 h 317"/>
                  <a:gd name="T36" fmla="*/ 716 w 751"/>
                  <a:gd name="T37" fmla="*/ 265 h 317"/>
                  <a:gd name="T38" fmla="*/ 691 w 751"/>
                  <a:gd name="T39" fmla="*/ 205 h 317"/>
                  <a:gd name="T40" fmla="*/ 660 w 751"/>
                  <a:gd name="T41" fmla="*/ 159 h 317"/>
                  <a:gd name="T42" fmla="*/ 627 w 751"/>
                  <a:gd name="T43" fmla="*/ 134 h 317"/>
                  <a:gd name="T44" fmla="*/ 585 w 751"/>
                  <a:gd name="T45" fmla="*/ 126 h 317"/>
                  <a:gd name="T46" fmla="*/ 537 w 751"/>
                  <a:gd name="T47" fmla="*/ 131 h 317"/>
                  <a:gd name="T48" fmla="*/ 489 w 751"/>
                  <a:gd name="T49" fmla="*/ 149 h 317"/>
                  <a:gd name="T50" fmla="*/ 446 w 751"/>
                  <a:gd name="T51" fmla="*/ 179 h 317"/>
                  <a:gd name="T52" fmla="*/ 408 w 751"/>
                  <a:gd name="T53" fmla="*/ 217 h 317"/>
                  <a:gd name="T54" fmla="*/ 368 w 751"/>
                  <a:gd name="T55" fmla="*/ 258 h 317"/>
                  <a:gd name="T56" fmla="*/ 319 w 751"/>
                  <a:gd name="T57" fmla="*/ 292 h 317"/>
                  <a:gd name="T58" fmla="*/ 259 w 751"/>
                  <a:gd name="T59" fmla="*/ 313 h 317"/>
                  <a:gd name="T60" fmla="*/ 203 w 751"/>
                  <a:gd name="T61" fmla="*/ 315 h 317"/>
                  <a:gd name="T62" fmla="*/ 147 w 751"/>
                  <a:gd name="T63" fmla="*/ 301 h 317"/>
                  <a:gd name="T64" fmla="*/ 98 w 751"/>
                  <a:gd name="T65" fmla="*/ 271 h 317"/>
                  <a:gd name="T66" fmla="*/ 48 w 751"/>
                  <a:gd name="T67" fmla="*/ 210 h 317"/>
                  <a:gd name="T68" fmla="*/ 17 w 751"/>
                  <a:gd name="T69" fmla="*/ 143 h 317"/>
                  <a:gd name="T70" fmla="*/ 3 w 751"/>
                  <a:gd name="T71" fmla="*/ 73 h 317"/>
                  <a:gd name="T72" fmla="*/ 0 w 751"/>
                  <a:gd name="T73" fmla="*/ 2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51" h="317">
                    <a:moveTo>
                      <a:pt x="10" y="0"/>
                    </a:moveTo>
                    <a:lnTo>
                      <a:pt x="10" y="0"/>
                    </a:lnTo>
                    <a:lnTo>
                      <a:pt x="34" y="39"/>
                    </a:lnTo>
                    <a:lnTo>
                      <a:pt x="56" y="76"/>
                    </a:lnTo>
                    <a:lnTo>
                      <a:pt x="80" y="112"/>
                    </a:lnTo>
                    <a:lnTo>
                      <a:pt x="105" y="144"/>
                    </a:lnTo>
                    <a:lnTo>
                      <a:pt x="131" y="173"/>
                    </a:lnTo>
                    <a:lnTo>
                      <a:pt x="159" y="197"/>
                    </a:lnTo>
                    <a:lnTo>
                      <a:pt x="179" y="211"/>
                    </a:lnTo>
                    <a:lnTo>
                      <a:pt x="199" y="221"/>
                    </a:lnTo>
                    <a:lnTo>
                      <a:pt x="222" y="227"/>
                    </a:lnTo>
                    <a:lnTo>
                      <a:pt x="247" y="229"/>
                    </a:lnTo>
                    <a:lnTo>
                      <a:pt x="283" y="223"/>
                    </a:lnTo>
                    <a:lnTo>
                      <a:pt x="321" y="213"/>
                    </a:lnTo>
                    <a:lnTo>
                      <a:pt x="361" y="197"/>
                    </a:lnTo>
                    <a:lnTo>
                      <a:pt x="400" y="177"/>
                    </a:lnTo>
                    <a:lnTo>
                      <a:pt x="437" y="152"/>
                    </a:lnTo>
                    <a:lnTo>
                      <a:pt x="474" y="125"/>
                    </a:lnTo>
                    <a:lnTo>
                      <a:pt x="493" y="111"/>
                    </a:lnTo>
                    <a:lnTo>
                      <a:pt x="512" y="97"/>
                    </a:lnTo>
                    <a:lnTo>
                      <a:pt x="531" y="82"/>
                    </a:lnTo>
                    <a:lnTo>
                      <a:pt x="554" y="70"/>
                    </a:lnTo>
                    <a:lnTo>
                      <a:pt x="578" y="59"/>
                    </a:lnTo>
                    <a:lnTo>
                      <a:pt x="606" y="53"/>
                    </a:lnTo>
                    <a:lnTo>
                      <a:pt x="628" y="53"/>
                    </a:lnTo>
                    <a:lnTo>
                      <a:pt x="652" y="58"/>
                    </a:lnTo>
                    <a:lnTo>
                      <a:pt x="673" y="68"/>
                    </a:lnTo>
                    <a:lnTo>
                      <a:pt x="692" y="81"/>
                    </a:lnTo>
                    <a:lnTo>
                      <a:pt x="709" y="97"/>
                    </a:lnTo>
                    <a:lnTo>
                      <a:pt x="722" y="115"/>
                    </a:lnTo>
                    <a:lnTo>
                      <a:pt x="732" y="132"/>
                    </a:lnTo>
                    <a:lnTo>
                      <a:pt x="739" y="152"/>
                    </a:lnTo>
                    <a:lnTo>
                      <a:pt x="748" y="189"/>
                    </a:lnTo>
                    <a:lnTo>
                      <a:pt x="751" y="225"/>
                    </a:lnTo>
                    <a:lnTo>
                      <a:pt x="747" y="262"/>
                    </a:lnTo>
                    <a:lnTo>
                      <a:pt x="739" y="296"/>
                    </a:lnTo>
                    <a:lnTo>
                      <a:pt x="730" y="296"/>
                    </a:lnTo>
                    <a:lnTo>
                      <a:pt x="716" y="265"/>
                    </a:lnTo>
                    <a:lnTo>
                      <a:pt x="704" y="234"/>
                    </a:lnTo>
                    <a:lnTo>
                      <a:pt x="691" y="205"/>
                    </a:lnTo>
                    <a:lnTo>
                      <a:pt x="676" y="180"/>
                    </a:lnTo>
                    <a:lnTo>
                      <a:pt x="660" y="159"/>
                    </a:lnTo>
                    <a:lnTo>
                      <a:pt x="643" y="143"/>
                    </a:lnTo>
                    <a:lnTo>
                      <a:pt x="627" y="134"/>
                    </a:lnTo>
                    <a:lnTo>
                      <a:pt x="606" y="129"/>
                    </a:lnTo>
                    <a:lnTo>
                      <a:pt x="585" y="126"/>
                    </a:lnTo>
                    <a:lnTo>
                      <a:pt x="562" y="126"/>
                    </a:lnTo>
                    <a:lnTo>
                      <a:pt x="537" y="131"/>
                    </a:lnTo>
                    <a:lnTo>
                      <a:pt x="513" y="138"/>
                    </a:lnTo>
                    <a:lnTo>
                      <a:pt x="489" y="149"/>
                    </a:lnTo>
                    <a:lnTo>
                      <a:pt x="467" y="164"/>
                    </a:lnTo>
                    <a:lnTo>
                      <a:pt x="446" y="179"/>
                    </a:lnTo>
                    <a:lnTo>
                      <a:pt x="427" y="198"/>
                    </a:lnTo>
                    <a:lnTo>
                      <a:pt x="408" y="217"/>
                    </a:lnTo>
                    <a:lnTo>
                      <a:pt x="389" y="238"/>
                    </a:lnTo>
                    <a:lnTo>
                      <a:pt x="368" y="258"/>
                    </a:lnTo>
                    <a:lnTo>
                      <a:pt x="344" y="276"/>
                    </a:lnTo>
                    <a:lnTo>
                      <a:pt x="319" y="292"/>
                    </a:lnTo>
                    <a:lnTo>
                      <a:pt x="290" y="304"/>
                    </a:lnTo>
                    <a:lnTo>
                      <a:pt x="259" y="313"/>
                    </a:lnTo>
                    <a:lnTo>
                      <a:pt x="232" y="317"/>
                    </a:lnTo>
                    <a:lnTo>
                      <a:pt x="203" y="315"/>
                    </a:lnTo>
                    <a:lnTo>
                      <a:pt x="174" y="311"/>
                    </a:lnTo>
                    <a:lnTo>
                      <a:pt x="147" y="301"/>
                    </a:lnTo>
                    <a:lnTo>
                      <a:pt x="121" y="288"/>
                    </a:lnTo>
                    <a:lnTo>
                      <a:pt x="98" y="271"/>
                    </a:lnTo>
                    <a:lnTo>
                      <a:pt x="71" y="243"/>
                    </a:lnTo>
                    <a:lnTo>
                      <a:pt x="48" y="210"/>
                    </a:lnTo>
                    <a:lnTo>
                      <a:pt x="30" y="178"/>
                    </a:lnTo>
                    <a:lnTo>
                      <a:pt x="17" y="143"/>
                    </a:lnTo>
                    <a:lnTo>
                      <a:pt x="7" y="109"/>
                    </a:lnTo>
                    <a:lnTo>
                      <a:pt x="3" y="73"/>
                    </a:lnTo>
                    <a:lnTo>
                      <a:pt x="0" y="38"/>
                    </a:lnTo>
                    <a:lnTo>
                      <a:pt x="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4400">
                  <a:solidFill>
                    <a:srgbClr val="000000"/>
                  </a:solidFill>
                  <a:latin typeface="Roboto Regular"/>
                  <a:cs typeface="Arial" charset="0"/>
                </a:endParaRPr>
              </a:p>
            </p:txBody>
          </p:sp>
          <p:sp>
            <p:nvSpPr>
              <p:cNvPr id="94" name="Freeform 549"/>
              <p:cNvSpPr>
                <a:spLocks/>
              </p:cNvSpPr>
              <p:nvPr/>
            </p:nvSpPr>
            <p:spPr bwMode="auto">
              <a:xfrm>
                <a:off x="1151672" y="1292214"/>
                <a:ext cx="57212" cy="24749"/>
              </a:xfrm>
              <a:custGeom>
                <a:avLst/>
                <a:gdLst>
                  <a:gd name="T0" fmla="*/ 37 w 533"/>
                  <a:gd name="T1" fmla="*/ 31 h 233"/>
                  <a:gd name="T2" fmla="*/ 81 w 533"/>
                  <a:gd name="T3" fmla="*/ 86 h 233"/>
                  <a:gd name="T4" fmla="*/ 124 w 533"/>
                  <a:gd name="T5" fmla="*/ 125 h 233"/>
                  <a:gd name="T6" fmla="*/ 156 w 533"/>
                  <a:gd name="T7" fmla="*/ 142 h 233"/>
                  <a:gd name="T8" fmla="*/ 198 w 533"/>
                  <a:gd name="T9" fmla="*/ 143 h 233"/>
                  <a:gd name="T10" fmla="*/ 251 w 533"/>
                  <a:gd name="T11" fmla="*/ 131 h 233"/>
                  <a:gd name="T12" fmla="*/ 306 w 533"/>
                  <a:gd name="T13" fmla="*/ 101 h 233"/>
                  <a:gd name="T14" fmla="*/ 345 w 533"/>
                  <a:gd name="T15" fmla="*/ 71 h 233"/>
                  <a:gd name="T16" fmla="*/ 371 w 533"/>
                  <a:gd name="T17" fmla="*/ 50 h 233"/>
                  <a:gd name="T18" fmla="*/ 405 w 533"/>
                  <a:gd name="T19" fmla="*/ 31 h 233"/>
                  <a:gd name="T20" fmla="*/ 443 w 533"/>
                  <a:gd name="T21" fmla="*/ 25 h 233"/>
                  <a:gd name="T22" fmla="*/ 479 w 533"/>
                  <a:gd name="T23" fmla="*/ 35 h 233"/>
                  <a:gd name="T24" fmla="*/ 510 w 533"/>
                  <a:gd name="T25" fmla="*/ 63 h 233"/>
                  <a:gd name="T26" fmla="*/ 527 w 533"/>
                  <a:gd name="T27" fmla="*/ 100 h 233"/>
                  <a:gd name="T28" fmla="*/ 533 w 533"/>
                  <a:gd name="T29" fmla="*/ 155 h 233"/>
                  <a:gd name="T30" fmla="*/ 520 w 533"/>
                  <a:gd name="T31" fmla="*/ 205 h 233"/>
                  <a:gd name="T32" fmla="*/ 494 w 533"/>
                  <a:gd name="T33" fmla="*/ 177 h 233"/>
                  <a:gd name="T34" fmla="*/ 464 w 533"/>
                  <a:gd name="T35" fmla="*/ 129 h 233"/>
                  <a:gd name="T36" fmla="*/ 449 w 533"/>
                  <a:gd name="T37" fmla="*/ 111 h 233"/>
                  <a:gd name="T38" fmla="*/ 434 w 533"/>
                  <a:gd name="T39" fmla="*/ 104 h 233"/>
                  <a:gd name="T40" fmla="*/ 411 w 533"/>
                  <a:gd name="T41" fmla="*/ 96 h 233"/>
                  <a:gd name="T42" fmla="*/ 368 w 533"/>
                  <a:gd name="T43" fmla="*/ 99 h 233"/>
                  <a:gd name="T44" fmla="*/ 328 w 533"/>
                  <a:gd name="T45" fmla="*/ 119 h 233"/>
                  <a:gd name="T46" fmla="*/ 296 w 533"/>
                  <a:gd name="T47" fmla="*/ 152 h 233"/>
                  <a:gd name="T48" fmla="*/ 265 w 533"/>
                  <a:gd name="T49" fmla="*/ 186 h 233"/>
                  <a:gd name="T50" fmla="*/ 230 w 533"/>
                  <a:gd name="T51" fmla="*/ 213 h 233"/>
                  <a:gd name="T52" fmla="*/ 186 w 533"/>
                  <a:gd name="T53" fmla="*/ 229 h 233"/>
                  <a:gd name="T54" fmla="*/ 135 w 533"/>
                  <a:gd name="T55" fmla="*/ 232 h 233"/>
                  <a:gd name="T56" fmla="*/ 85 w 533"/>
                  <a:gd name="T57" fmla="*/ 215 h 233"/>
                  <a:gd name="T58" fmla="*/ 41 w 533"/>
                  <a:gd name="T59" fmla="*/ 174 h 233"/>
                  <a:gd name="T60" fmla="*/ 11 w 533"/>
                  <a:gd name="T61" fmla="*/ 118 h 233"/>
                  <a:gd name="T62" fmla="*/ 0 w 533"/>
                  <a:gd name="T63" fmla="*/ 59 h 233"/>
                  <a:gd name="T64" fmla="*/ 4 w 533"/>
                  <a:gd name="T65" fmla="*/ 1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33" h="233">
                    <a:moveTo>
                      <a:pt x="13" y="0"/>
                    </a:moveTo>
                    <a:lnTo>
                      <a:pt x="37" y="31"/>
                    </a:lnTo>
                    <a:lnTo>
                      <a:pt x="60" y="59"/>
                    </a:lnTo>
                    <a:lnTo>
                      <a:pt x="81" y="86"/>
                    </a:lnTo>
                    <a:lnTo>
                      <a:pt x="103" y="108"/>
                    </a:lnTo>
                    <a:lnTo>
                      <a:pt x="124" y="125"/>
                    </a:lnTo>
                    <a:lnTo>
                      <a:pt x="140" y="136"/>
                    </a:lnTo>
                    <a:lnTo>
                      <a:pt x="156" y="142"/>
                    </a:lnTo>
                    <a:lnTo>
                      <a:pt x="175" y="146"/>
                    </a:lnTo>
                    <a:lnTo>
                      <a:pt x="198" y="143"/>
                    </a:lnTo>
                    <a:lnTo>
                      <a:pt x="223" y="138"/>
                    </a:lnTo>
                    <a:lnTo>
                      <a:pt x="251" y="131"/>
                    </a:lnTo>
                    <a:lnTo>
                      <a:pt x="279" y="118"/>
                    </a:lnTo>
                    <a:lnTo>
                      <a:pt x="306" y="101"/>
                    </a:lnTo>
                    <a:lnTo>
                      <a:pt x="332" y="82"/>
                    </a:lnTo>
                    <a:lnTo>
                      <a:pt x="345" y="71"/>
                    </a:lnTo>
                    <a:lnTo>
                      <a:pt x="358" y="61"/>
                    </a:lnTo>
                    <a:lnTo>
                      <a:pt x="371" y="50"/>
                    </a:lnTo>
                    <a:lnTo>
                      <a:pt x="387" y="39"/>
                    </a:lnTo>
                    <a:lnTo>
                      <a:pt x="405" y="31"/>
                    </a:lnTo>
                    <a:lnTo>
                      <a:pt x="426" y="26"/>
                    </a:lnTo>
                    <a:lnTo>
                      <a:pt x="443" y="25"/>
                    </a:lnTo>
                    <a:lnTo>
                      <a:pt x="462" y="28"/>
                    </a:lnTo>
                    <a:lnTo>
                      <a:pt x="479" y="35"/>
                    </a:lnTo>
                    <a:lnTo>
                      <a:pt x="494" y="46"/>
                    </a:lnTo>
                    <a:lnTo>
                      <a:pt x="510" y="63"/>
                    </a:lnTo>
                    <a:lnTo>
                      <a:pt x="520" y="81"/>
                    </a:lnTo>
                    <a:lnTo>
                      <a:pt x="527" y="100"/>
                    </a:lnTo>
                    <a:lnTo>
                      <a:pt x="533" y="128"/>
                    </a:lnTo>
                    <a:lnTo>
                      <a:pt x="533" y="155"/>
                    </a:lnTo>
                    <a:lnTo>
                      <a:pt x="529" y="180"/>
                    </a:lnTo>
                    <a:lnTo>
                      <a:pt x="520" y="205"/>
                    </a:lnTo>
                    <a:lnTo>
                      <a:pt x="511" y="205"/>
                    </a:lnTo>
                    <a:lnTo>
                      <a:pt x="494" y="177"/>
                    </a:lnTo>
                    <a:lnTo>
                      <a:pt x="480" y="150"/>
                    </a:lnTo>
                    <a:lnTo>
                      <a:pt x="464" y="129"/>
                    </a:lnTo>
                    <a:lnTo>
                      <a:pt x="456" y="118"/>
                    </a:lnTo>
                    <a:lnTo>
                      <a:pt x="449" y="111"/>
                    </a:lnTo>
                    <a:lnTo>
                      <a:pt x="442" y="106"/>
                    </a:lnTo>
                    <a:lnTo>
                      <a:pt x="434" y="104"/>
                    </a:lnTo>
                    <a:lnTo>
                      <a:pt x="426" y="100"/>
                    </a:lnTo>
                    <a:lnTo>
                      <a:pt x="411" y="96"/>
                    </a:lnTo>
                    <a:lnTo>
                      <a:pt x="390" y="95"/>
                    </a:lnTo>
                    <a:lnTo>
                      <a:pt x="368" y="99"/>
                    </a:lnTo>
                    <a:lnTo>
                      <a:pt x="347" y="107"/>
                    </a:lnTo>
                    <a:lnTo>
                      <a:pt x="328" y="119"/>
                    </a:lnTo>
                    <a:lnTo>
                      <a:pt x="311" y="135"/>
                    </a:lnTo>
                    <a:lnTo>
                      <a:pt x="296" y="152"/>
                    </a:lnTo>
                    <a:lnTo>
                      <a:pt x="279" y="171"/>
                    </a:lnTo>
                    <a:lnTo>
                      <a:pt x="265" y="186"/>
                    </a:lnTo>
                    <a:lnTo>
                      <a:pt x="248" y="201"/>
                    </a:lnTo>
                    <a:lnTo>
                      <a:pt x="230" y="213"/>
                    </a:lnTo>
                    <a:lnTo>
                      <a:pt x="210" y="222"/>
                    </a:lnTo>
                    <a:lnTo>
                      <a:pt x="186" y="229"/>
                    </a:lnTo>
                    <a:lnTo>
                      <a:pt x="161" y="233"/>
                    </a:lnTo>
                    <a:lnTo>
                      <a:pt x="135" y="232"/>
                    </a:lnTo>
                    <a:lnTo>
                      <a:pt x="109" y="226"/>
                    </a:lnTo>
                    <a:lnTo>
                      <a:pt x="85" y="215"/>
                    </a:lnTo>
                    <a:lnTo>
                      <a:pt x="64" y="199"/>
                    </a:lnTo>
                    <a:lnTo>
                      <a:pt x="41" y="174"/>
                    </a:lnTo>
                    <a:lnTo>
                      <a:pt x="24" y="147"/>
                    </a:lnTo>
                    <a:lnTo>
                      <a:pt x="11" y="118"/>
                    </a:lnTo>
                    <a:lnTo>
                      <a:pt x="4" y="89"/>
                    </a:lnTo>
                    <a:lnTo>
                      <a:pt x="0" y="59"/>
                    </a:lnTo>
                    <a:lnTo>
                      <a:pt x="0" y="29"/>
                    </a:lnTo>
                    <a:lnTo>
                      <a:pt x="4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4400">
                  <a:solidFill>
                    <a:srgbClr val="000000"/>
                  </a:solidFill>
                  <a:latin typeface="Roboto Regular"/>
                  <a:cs typeface="Arial" charset="0"/>
                </a:endParaRPr>
              </a:p>
            </p:txBody>
          </p:sp>
        </p:grpSp>
        <p:sp>
          <p:nvSpPr>
            <p:cNvPr id="88" name="Oval 114"/>
            <p:cNvSpPr/>
            <p:nvPr/>
          </p:nvSpPr>
          <p:spPr>
            <a:xfrm>
              <a:off x="5008206" y="1633538"/>
              <a:ext cx="179387" cy="180975"/>
            </a:xfrm>
            <a:prstGeom prst="ellipse">
              <a:avLst/>
            </a:prstGeom>
            <a:solidFill>
              <a:srgbClr val="EE3F37"/>
            </a:solidFill>
            <a:ln w="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pl-PL" sz="2000" b="1" dirty="0">
                  <a:solidFill>
                    <a:srgbClr val="FFFFFF"/>
                  </a:solidFill>
                  <a:latin typeface="Roboto Regular"/>
                </a:rPr>
                <a:t>1</a:t>
              </a:r>
            </a:p>
          </p:txBody>
        </p:sp>
      </p:grpSp>
      <p:grpSp>
        <p:nvGrpSpPr>
          <p:cNvPr id="95" name="Grupa 2"/>
          <p:cNvGrpSpPr>
            <a:grpSpLocks/>
          </p:cNvGrpSpPr>
          <p:nvPr/>
        </p:nvGrpSpPr>
        <p:grpSpPr bwMode="auto">
          <a:xfrm>
            <a:off x="3449885" y="2953174"/>
            <a:ext cx="1971794" cy="4356005"/>
            <a:chOff x="1819275" y="1557338"/>
            <a:chExt cx="1039813" cy="2297112"/>
          </a:xfrm>
        </p:grpSpPr>
        <p:sp>
          <p:nvSpPr>
            <p:cNvPr id="96" name="Rectangle 14"/>
            <p:cNvSpPr>
              <a:spLocks noChangeArrowheads="1"/>
            </p:cNvSpPr>
            <p:nvPr/>
          </p:nvSpPr>
          <p:spPr bwMode="auto">
            <a:xfrm>
              <a:off x="1903413" y="1646238"/>
              <a:ext cx="895350" cy="2119312"/>
            </a:xfrm>
            <a:prstGeom prst="rect">
              <a:avLst/>
            </a:prstGeom>
            <a:solidFill>
              <a:srgbClr val="C1E3FF"/>
            </a:solidFill>
            <a:ln w="12700">
              <a:noFill/>
              <a:miter lim="800000"/>
              <a:headEnd/>
              <a:tailEnd/>
            </a:ln>
          </p:spPr>
          <p:txBody>
            <a:bodyPr lIns="34133" rIns="34133" anchor="ctr"/>
            <a:lstStyle/>
            <a:p>
              <a:pPr>
                <a:defRPr/>
              </a:pPr>
              <a:endParaRPr lang="de-DE" sz="2000" b="1" dirty="0">
                <a:solidFill>
                  <a:sysClr val="windowText" lastClr="000000"/>
                </a:solidFill>
                <a:latin typeface="Roboto Regular"/>
                <a:cs typeface="Arial" charset="0"/>
              </a:endParaRPr>
            </a:p>
          </p:txBody>
        </p:sp>
        <p:sp>
          <p:nvSpPr>
            <p:cNvPr id="97" name="Rectangle 17"/>
            <p:cNvSpPr>
              <a:spLocks noChangeArrowheads="1"/>
            </p:cNvSpPr>
            <p:nvPr/>
          </p:nvSpPr>
          <p:spPr bwMode="auto">
            <a:xfrm>
              <a:off x="1844675" y="1557338"/>
              <a:ext cx="1014413" cy="88900"/>
            </a:xfrm>
            <a:prstGeom prst="rect">
              <a:avLst/>
            </a:prstGeom>
            <a:solidFill>
              <a:srgbClr val="C1E3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4400">
                <a:solidFill>
                  <a:sysClr val="windowText" lastClr="000000"/>
                </a:solidFill>
                <a:latin typeface="Roboto Regular"/>
                <a:cs typeface="Arial" charset="0"/>
              </a:endParaRPr>
            </a:p>
          </p:txBody>
        </p:sp>
        <p:sp>
          <p:nvSpPr>
            <p:cNvPr id="98" name="Rectangle 20"/>
            <p:cNvSpPr>
              <a:spLocks noChangeArrowheads="1"/>
            </p:cNvSpPr>
            <p:nvPr/>
          </p:nvSpPr>
          <p:spPr bwMode="auto">
            <a:xfrm flipV="1">
              <a:off x="1844675" y="3765550"/>
              <a:ext cx="1014413" cy="88900"/>
            </a:xfrm>
            <a:prstGeom prst="rect">
              <a:avLst/>
            </a:prstGeom>
            <a:solidFill>
              <a:srgbClr val="C1E3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4400">
                <a:solidFill>
                  <a:sysClr val="windowText" lastClr="000000"/>
                </a:solidFill>
                <a:latin typeface="Roboto Regular"/>
                <a:cs typeface="Arial" charset="0"/>
              </a:endParaRPr>
            </a:p>
          </p:txBody>
        </p:sp>
        <p:sp>
          <p:nvSpPr>
            <p:cNvPr id="99" name="pole tekstowe 3"/>
            <p:cNvSpPr txBox="1">
              <a:spLocks noChangeArrowheads="1"/>
            </p:cNvSpPr>
            <p:nvPr/>
          </p:nvSpPr>
          <p:spPr bwMode="auto">
            <a:xfrm>
              <a:off x="1906588" y="2266950"/>
              <a:ext cx="884237" cy="145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267" tIns="68267" rIns="68267" bIns="68267"/>
            <a:lstStyle>
              <a:lvl1pPr marL="90488" indent="-904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707"/>
                </a:lnSpc>
                <a:spcBef>
                  <a:spcPts val="759"/>
                </a:spcBef>
                <a:buClr>
                  <a:srgbClr val="80808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l-PL" altLang="pl-PL" sz="1800">
                  <a:solidFill>
                    <a:srgbClr val="000000"/>
                  </a:solidFill>
                  <a:latin typeface="Roboto Regular"/>
                  <a:sym typeface="Arial" panose="020B0604020202020204" pitchFamily="34" charset="0"/>
                </a:rPr>
                <a:t>Nowa „Konstytucja Biznesu”</a:t>
              </a:r>
            </a:p>
            <a:p>
              <a:pPr eaLnBrk="1" hangingPunct="1">
                <a:lnSpc>
                  <a:spcPts val="1707"/>
                </a:lnSpc>
                <a:spcBef>
                  <a:spcPts val="759"/>
                </a:spcBef>
                <a:buClr>
                  <a:srgbClr val="80808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l-PL" altLang="pl-PL" sz="1800">
                  <a:solidFill>
                    <a:srgbClr val="000000"/>
                  </a:solidFill>
                  <a:latin typeface="Roboto Regular"/>
                  <a:sym typeface="Arial" panose="020B0604020202020204" pitchFamily="34" charset="0"/>
                </a:rPr>
                <a:t>Przyjazne otoczenie prawne</a:t>
              </a:r>
            </a:p>
            <a:p>
              <a:pPr eaLnBrk="1" hangingPunct="1">
                <a:lnSpc>
                  <a:spcPts val="1707"/>
                </a:lnSpc>
                <a:spcBef>
                  <a:spcPts val="759"/>
                </a:spcBef>
                <a:buClr>
                  <a:srgbClr val="80808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l-PL" altLang="pl-PL" sz="1800">
                  <a:solidFill>
                    <a:srgbClr val="000000"/>
                  </a:solidFill>
                  <a:latin typeface="Roboto Regular"/>
                  <a:sym typeface="Arial" panose="020B0604020202020204" pitchFamily="34" charset="0"/>
                </a:rPr>
                <a:t>Reforma instytutów naukowo-badawczych</a:t>
              </a:r>
            </a:p>
            <a:p>
              <a:pPr eaLnBrk="1" hangingPunct="1">
                <a:lnSpc>
                  <a:spcPts val="1707"/>
                </a:lnSpc>
                <a:spcBef>
                  <a:spcPts val="759"/>
                </a:spcBef>
                <a:buClr>
                  <a:srgbClr val="80808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l-PL" altLang="pl-PL" sz="1800">
                  <a:solidFill>
                    <a:srgbClr val="000000"/>
                  </a:solidFill>
                  <a:latin typeface="Roboto Regular"/>
                  <a:sym typeface="Arial" panose="020B0604020202020204" pitchFamily="34" charset="0"/>
                </a:rPr>
                <a:t>Start in Poland</a:t>
              </a:r>
            </a:p>
          </p:txBody>
        </p:sp>
        <p:sp>
          <p:nvSpPr>
            <p:cNvPr id="100" name="pole tekstowe 3"/>
            <p:cNvSpPr txBox="1">
              <a:spLocks noChangeArrowheads="1"/>
            </p:cNvSpPr>
            <p:nvPr/>
          </p:nvSpPr>
          <p:spPr bwMode="auto">
            <a:xfrm>
              <a:off x="1903412" y="1647825"/>
              <a:ext cx="895351" cy="568325"/>
            </a:xfrm>
            <a:prstGeom prst="rect">
              <a:avLst/>
            </a:prstGeom>
            <a:solidFill>
              <a:srgbClr val="016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34133"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707"/>
                </a:lnSpc>
              </a:pPr>
              <a:r>
                <a:rPr lang="pl-PL" altLang="pl-PL" sz="1400" b="1">
                  <a:solidFill>
                    <a:srgbClr val="FFFFFF"/>
                  </a:solidFill>
                  <a:latin typeface="Roboto Regular"/>
                  <a:sym typeface="Arial" panose="020B0604020202020204" pitchFamily="34" charset="0"/>
                </a:rPr>
                <a:t>Rozwój </a:t>
              </a:r>
            </a:p>
            <a:p>
              <a:pPr eaLnBrk="1" hangingPunct="1">
                <a:lnSpc>
                  <a:spcPts val="1707"/>
                </a:lnSpc>
              </a:pPr>
              <a:r>
                <a:rPr lang="pl-PL" altLang="pl-PL" sz="1400" b="1">
                  <a:solidFill>
                    <a:srgbClr val="FFFFFF"/>
                  </a:solidFill>
                  <a:latin typeface="Roboto Regular"/>
                  <a:sym typeface="Arial" panose="020B0604020202020204" pitchFamily="34" charset="0"/>
                </a:rPr>
                <a:t>innowacyjnych firm</a:t>
              </a:r>
            </a:p>
          </p:txBody>
        </p:sp>
        <p:sp>
          <p:nvSpPr>
            <p:cNvPr id="101" name="Oval 115"/>
            <p:cNvSpPr/>
            <p:nvPr/>
          </p:nvSpPr>
          <p:spPr bwMode="auto">
            <a:xfrm>
              <a:off x="1819275" y="1633538"/>
              <a:ext cx="179388" cy="180975"/>
            </a:xfrm>
            <a:prstGeom prst="ellipse">
              <a:avLst/>
            </a:prstGeom>
            <a:solidFill>
              <a:srgbClr val="EE3F37"/>
            </a:solidFill>
            <a:ln w="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pl-PL" sz="2000" b="1" dirty="0">
                  <a:solidFill>
                    <a:srgbClr val="FFFFFF"/>
                  </a:solidFill>
                  <a:latin typeface="Roboto Regular"/>
                </a:rPr>
                <a:t>2</a:t>
              </a:r>
            </a:p>
          </p:txBody>
        </p:sp>
        <p:grpSp>
          <p:nvGrpSpPr>
            <p:cNvPr id="102" name="Group 53"/>
            <p:cNvGrpSpPr>
              <a:grpSpLocks noChangeAspect="1"/>
            </p:cNvGrpSpPr>
            <p:nvPr/>
          </p:nvGrpSpPr>
          <p:grpSpPr bwMode="auto">
            <a:xfrm>
              <a:off x="2212014" y="1685551"/>
              <a:ext cx="261938" cy="285750"/>
              <a:chOff x="18173700" y="6821488"/>
              <a:chExt cx="1925638" cy="2112962"/>
            </a:xfrm>
          </p:grpSpPr>
          <p:sp>
            <p:nvSpPr>
              <p:cNvPr id="103" name="Freeform 433"/>
              <p:cNvSpPr>
                <a:spLocks noEditPoints="1"/>
              </p:cNvSpPr>
              <p:nvPr/>
            </p:nvSpPr>
            <p:spPr bwMode="auto">
              <a:xfrm>
                <a:off x="18488023" y="7146925"/>
                <a:ext cx="1295399" cy="1787525"/>
              </a:xfrm>
              <a:custGeom>
                <a:avLst/>
                <a:gdLst>
                  <a:gd name="T0" fmla="*/ 2147483647 w 2448"/>
                  <a:gd name="T1" fmla="*/ 2147483647 h 3379"/>
                  <a:gd name="T2" fmla="*/ 2147483647 w 2448"/>
                  <a:gd name="T3" fmla="*/ 2147483647 h 3379"/>
                  <a:gd name="T4" fmla="*/ 2147483647 w 2448"/>
                  <a:gd name="T5" fmla="*/ 2147483647 h 3379"/>
                  <a:gd name="T6" fmla="*/ 2147483647 w 2448"/>
                  <a:gd name="T7" fmla="*/ 2147483647 h 3379"/>
                  <a:gd name="T8" fmla="*/ 2147483647 w 2448"/>
                  <a:gd name="T9" fmla="*/ 2147483647 h 3379"/>
                  <a:gd name="T10" fmla="*/ 2147483647 w 2448"/>
                  <a:gd name="T11" fmla="*/ 2147483647 h 3379"/>
                  <a:gd name="T12" fmla="*/ 2147483647 w 2448"/>
                  <a:gd name="T13" fmla="*/ 2147483647 h 3379"/>
                  <a:gd name="T14" fmla="*/ 2147483647 w 2448"/>
                  <a:gd name="T15" fmla="*/ 2147483647 h 3379"/>
                  <a:gd name="T16" fmla="*/ 2147483647 w 2448"/>
                  <a:gd name="T17" fmla="*/ 2147483647 h 3379"/>
                  <a:gd name="T18" fmla="*/ 2147483647 w 2448"/>
                  <a:gd name="T19" fmla="*/ 2147483647 h 3379"/>
                  <a:gd name="T20" fmla="*/ 2147483647 w 2448"/>
                  <a:gd name="T21" fmla="*/ 2147483647 h 3379"/>
                  <a:gd name="T22" fmla="*/ 2147483647 w 2448"/>
                  <a:gd name="T23" fmla="*/ 2147483647 h 3379"/>
                  <a:gd name="T24" fmla="*/ 2147483647 w 2448"/>
                  <a:gd name="T25" fmla="*/ 2147483647 h 3379"/>
                  <a:gd name="T26" fmla="*/ 2147483647 w 2448"/>
                  <a:gd name="T27" fmla="*/ 2147483647 h 3379"/>
                  <a:gd name="T28" fmla="*/ 2147483647 w 2448"/>
                  <a:gd name="T29" fmla="*/ 2147483647 h 3379"/>
                  <a:gd name="T30" fmla="*/ 2147483647 w 2448"/>
                  <a:gd name="T31" fmla="*/ 2147483647 h 3379"/>
                  <a:gd name="T32" fmla="*/ 2147483647 w 2448"/>
                  <a:gd name="T33" fmla="*/ 2147483647 h 3379"/>
                  <a:gd name="T34" fmla="*/ 2147483647 w 2448"/>
                  <a:gd name="T35" fmla="*/ 2147483647 h 3379"/>
                  <a:gd name="T36" fmla="*/ 2147483647 w 2448"/>
                  <a:gd name="T37" fmla="*/ 2147483647 h 3379"/>
                  <a:gd name="T38" fmla="*/ 2147483647 w 2448"/>
                  <a:gd name="T39" fmla="*/ 2147483647 h 3379"/>
                  <a:gd name="T40" fmla="*/ 2147483647 w 2448"/>
                  <a:gd name="T41" fmla="*/ 2147483647 h 3379"/>
                  <a:gd name="T42" fmla="*/ 2147483647 w 2448"/>
                  <a:gd name="T43" fmla="*/ 2147483647 h 3379"/>
                  <a:gd name="T44" fmla="*/ 2147483647 w 2448"/>
                  <a:gd name="T45" fmla="*/ 2147483647 h 3379"/>
                  <a:gd name="T46" fmla="*/ 2147483647 w 2448"/>
                  <a:gd name="T47" fmla="*/ 2147483647 h 3379"/>
                  <a:gd name="T48" fmla="*/ 2147483647 w 2448"/>
                  <a:gd name="T49" fmla="*/ 2147483647 h 3379"/>
                  <a:gd name="T50" fmla="*/ 2147483647 w 2448"/>
                  <a:gd name="T51" fmla="*/ 2147483647 h 3379"/>
                  <a:gd name="T52" fmla="*/ 2147483647 w 2448"/>
                  <a:gd name="T53" fmla="*/ 2147483647 h 3379"/>
                  <a:gd name="T54" fmla="*/ 2147483647 w 2448"/>
                  <a:gd name="T55" fmla="*/ 2147483647 h 3379"/>
                  <a:gd name="T56" fmla="*/ 2147483647 w 2448"/>
                  <a:gd name="T57" fmla="*/ 2147483647 h 3379"/>
                  <a:gd name="T58" fmla="*/ 2147483647 w 2448"/>
                  <a:gd name="T59" fmla="*/ 2147483647 h 3379"/>
                  <a:gd name="T60" fmla="*/ 2147483647 w 2448"/>
                  <a:gd name="T61" fmla="*/ 2147483647 h 3379"/>
                  <a:gd name="T62" fmla="*/ 2147483647 w 2448"/>
                  <a:gd name="T63" fmla="*/ 2147483647 h 3379"/>
                  <a:gd name="T64" fmla="*/ 2147483647 w 2448"/>
                  <a:gd name="T65" fmla="*/ 2147483647 h 3379"/>
                  <a:gd name="T66" fmla="*/ 2147483647 w 2448"/>
                  <a:gd name="T67" fmla="*/ 2147483647 h 3379"/>
                  <a:gd name="T68" fmla="*/ 2147483647 w 2448"/>
                  <a:gd name="T69" fmla="*/ 2147483647 h 3379"/>
                  <a:gd name="T70" fmla="*/ 2147483647 w 2448"/>
                  <a:gd name="T71" fmla="*/ 2147483647 h 3379"/>
                  <a:gd name="T72" fmla="*/ 2147483647 w 2448"/>
                  <a:gd name="T73" fmla="*/ 2147483647 h 3379"/>
                  <a:gd name="T74" fmla="*/ 2147483647 w 2448"/>
                  <a:gd name="T75" fmla="*/ 2147483647 h 3379"/>
                  <a:gd name="T76" fmla="*/ 2147483647 w 2448"/>
                  <a:gd name="T77" fmla="*/ 2147483647 h 3379"/>
                  <a:gd name="T78" fmla="*/ 2147483647 w 2448"/>
                  <a:gd name="T79" fmla="*/ 2147483647 h 3379"/>
                  <a:gd name="T80" fmla="*/ 2147483647 w 2448"/>
                  <a:gd name="T81" fmla="*/ 2147483647 h 3379"/>
                  <a:gd name="T82" fmla="*/ 2147483647 w 2448"/>
                  <a:gd name="T83" fmla="*/ 2147483647 h 3379"/>
                  <a:gd name="T84" fmla="*/ 2147483647 w 2448"/>
                  <a:gd name="T85" fmla="*/ 2147483647 h 3379"/>
                  <a:gd name="T86" fmla="*/ 2147483647 w 2448"/>
                  <a:gd name="T87" fmla="*/ 2147483647 h 3379"/>
                  <a:gd name="T88" fmla="*/ 2147483647 w 2448"/>
                  <a:gd name="T89" fmla="*/ 2147483647 h 3379"/>
                  <a:gd name="T90" fmla="*/ 2147483647 w 2448"/>
                  <a:gd name="T91" fmla="*/ 2147483647 h 3379"/>
                  <a:gd name="T92" fmla="*/ 2147483647 w 2448"/>
                  <a:gd name="T93" fmla="*/ 2147483647 h 3379"/>
                  <a:gd name="T94" fmla="*/ 0 w 2448"/>
                  <a:gd name="T95" fmla="*/ 2147483647 h 3379"/>
                  <a:gd name="T96" fmla="*/ 2147483647 w 2448"/>
                  <a:gd name="T97" fmla="*/ 2147483647 h 3379"/>
                  <a:gd name="T98" fmla="*/ 2147483647 w 2448"/>
                  <a:gd name="T99" fmla="*/ 2147483647 h 3379"/>
                  <a:gd name="T100" fmla="*/ 2147483647 w 2448"/>
                  <a:gd name="T101" fmla="*/ 2147483647 h 3379"/>
                  <a:gd name="T102" fmla="*/ 2147483647 w 2448"/>
                  <a:gd name="T103" fmla="*/ 0 h 337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448"/>
                  <a:gd name="T157" fmla="*/ 0 h 3379"/>
                  <a:gd name="T158" fmla="*/ 2448 w 2448"/>
                  <a:gd name="T159" fmla="*/ 3379 h 337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448" h="3379">
                    <a:moveTo>
                      <a:pt x="1224" y="307"/>
                    </a:moveTo>
                    <a:lnTo>
                      <a:pt x="1141" y="311"/>
                    </a:lnTo>
                    <a:lnTo>
                      <a:pt x="1060" y="321"/>
                    </a:lnTo>
                    <a:lnTo>
                      <a:pt x="981" y="339"/>
                    </a:lnTo>
                    <a:lnTo>
                      <a:pt x="906" y="361"/>
                    </a:lnTo>
                    <a:lnTo>
                      <a:pt x="832" y="391"/>
                    </a:lnTo>
                    <a:lnTo>
                      <a:pt x="763" y="426"/>
                    </a:lnTo>
                    <a:lnTo>
                      <a:pt x="697" y="467"/>
                    </a:lnTo>
                    <a:lnTo>
                      <a:pt x="636" y="512"/>
                    </a:lnTo>
                    <a:lnTo>
                      <a:pt x="578" y="562"/>
                    </a:lnTo>
                    <a:lnTo>
                      <a:pt x="525" y="616"/>
                    </a:lnTo>
                    <a:lnTo>
                      <a:pt x="478" y="675"/>
                    </a:lnTo>
                    <a:lnTo>
                      <a:pt x="435" y="738"/>
                    </a:lnTo>
                    <a:lnTo>
                      <a:pt x="399" y="803"/>
                    </a:lnTo>
                    <a:lnTo>
                      <a:pt x="367" y="872"/>
                    </a:lnTo>
                    <a:lnTo>
                      <a:pt x="343" y="945"/>
                    </a:lnTo>
                    <a:lnTo>
                      <a:pt x="325" y="1019"/>
                    </a:lnTo>
                    <a:lnTo>
                      <a:pt x="314" y="1096"/>
                    </a:lnTo>
                    <a:lnTo>
                      <a:pt x="310" y="1175"/>
                    </a:lnTo>
                    <a:lnTo>
                      <a:pt x="313" y="1248"/>
                    </a:lnTo>
                    <a:lnTo>
                      <a:pt x="319" y="1315"/>
                    </a:lnTo>
                    <a:lnTo>
                      <a:pt x="329" y="1379"/>
                    </a:lnTo>
                    <a:lnTo>
                      <a:pt x="343" y="1440"/>
                    </a:lnTo>
                    <a:lnTo>
                      <a:pt x="359" y="1496"/>
                    </a:lnTo>
                    <a:lnTo>
                      <a:pt x="378" y="1549"/>
                    </a:lnTo>
                    <a:lnTo>
                      <a:pt x="400" y="1599"/>
                    </a:lnTo>
                    <a:lnTo>
                      <a:pt x="424" y="1647"/>
                    </a:lnTo>
                    <a:lnTo>
                      <a:pt x="448" y="1692"/>
                    </a:lnTo>
                    <a:lnTo>
                      <a:pt x="474" y="1735"/>
                    </a:lnTo>
                    <a:lnTo>
                      <a:pt x="500" y="1776"/>
                    </a:lnTo>
                    <a:lnTo>
                      <a:pt x="528" y="1816"/>
                    </a:lnTo>
                    <a:lnTo>
                      <a:pt x="553" y="1855"/>
                    </a:lnTo>
                    <a:lnTo>
                      <a:pt x="583" y="1899"/>
                    </a:lnTo>
                    <a:lnTo>
                      <a:pt x="612" y="1943"/>
                    </a:lnTo>
                    <a:lnTo>
                      <a:pt x="640" y="1987"/>
                    </a:lnTo>
                    <a:lnTo>
                      <a:pt x="665" y="2031"/>
                    </a:lnTo>
                    <a:lnTo>
                      <a:pt x="687" y="2077"/>
                    </a:lnTo>
                    <a:lnTo>
                      <a:pt x="705" y="2124"/>
                    </a:lnTo>
                    <a:lnTo>
                      <a:pt x="718" y="2173"/>
                    </a:lnTo>
                    <a:lnTo>
                      <a:pt x="727" y="2224"/>
                    </a:lnTo>
                    <a:lnTo>
                      <a:pt x="730" y="2278"/>
                    </a:lnTo>
                    <a:lnTo>
                      <a:pt x="734" y="2308"/>
                    </a:lnTo>
                    <a:lnTo>
                      <a:pt x="745" y="2337"/>
                    </a:lnTo>
                    <a:lnTo>
                      <a:pt x="760" y="2364"/>
                    </a:lnTo>
                    <a:lnTo>
                      <a:pt x="780" y="2387"/>
                    </a:lnTo>
                    <a:lnTo>
                      <a:pt x="802" y="2409"/>
                    </a:lnTo>
                    <a:lnTo>
                      <a:pt x="825" y="2428"/>
                    </a:lnTo>
                    <a:lnTo>
                      <a:pt x="846" y="2444"/>
                    </a:lnTo>
                    <a:lnTo>
                      <a:pt x="1602" y="2444"/>
                    </a:lnTo>
                    <a:lnTo>
                      <a:pt x="1624" y="2428"/>
                    </a:lnTo>
                    <a:lnTo>
                      <a:pt x="1647" y="2409"/>
                    </a:lnTo>
                    <a:lnTo>
                      <a:pt x="1669" y="2387"/>
                    </a:lnTo>
                    <a:lnTo>
                      <a:pt x="1688" y="2364"/>
                    </a:lnTo>
                    <a:lnTo>
                      <a:pt x="1703" y="2337"/>
                    </a:lnTo>
                    <a:lnTo>
                      <a:pt x="1715" y="2308"/>
                    </a:lnTo>
                    <a:lnTo>
                      <a:pt x="1719" y="2278"/>
                    </a:lnTo>
                    <a:lnTo>
                      <a:pt x="1721" y="2224"/>
                    </a:lnTo>
                    <a:lnTo>
                      <a:pt x="1730" y="2173"/>
                    </a:lnTo>
                    <a:lnTo>
                      <a:pt x="1744" y="2124"/>
                    </a:lnTo>
                    <a:lnTo>
                      <a:pt x="1762" y="2077"/>
                    </a:lnTo>
                    <a:lnTo>
                      <a:pt x="1783" y="2032"/>
                    </a:lnTo>
                    <a:lnTo>
                      <a:pt x="1808" y="1987"/>
                    </a:lnTo>
                    <a:lnTo>
                      <a:pt x="1835" y="1943"/>
                    </a:lnTo>
                    <a:lnTo>
                      <a:pt x="1864" y="1900"/>
                    </a:lnTo>
                    <a:lnTo>
                      <a:pt x="1894" y="1856"/>
                    </a:lnTo>
                    <a:lnTo>
                      <a:pt x="1921" y="1818"/>
                    </a:lnTo>
                    <a:lnTo>
                      <a:pt x="1948" y="1777"/>
                    </a:lnTo>
                    <a:lnTo>
                      <a:pt x="1974" y="1736"/>
                    </a:lnTo>
                    <a:lnTo>
                      <a:pt x="2001" y="1692"/>
                    </a:lnTo>
                    <a:lnTo>
                      <a:pt x="2025" y="1647"/>
                    </a:lnTo>
                    <a:lnTo>
                      <a:pt x="2049" y="1599"/>
                    </a:lnTo>
                    <a:lnTo>
                      <a:pt x="2070" y="1549"/>
                    </a:lnTo>
                    <a:lnTo>
                      <a:pt x="2089" y="1496"/>
                    </a:lnTo>
                    <a:lnTo>
                      <a:pt x="2106" y="1440"/>
                    </a:lnTo>
                    <a:lnTo>
                      <a:pt x="2119" y="1379"/>
                    </a:lnTo>
                    <a:lnTo>
                      <a:pt x="2130" y="1315"/>
                    </a:lnTo>
                    <a:lnTo>
                      <a:pt x="2136" y="1248"/>
                    </a:lnTo>
                    <a:lnTo>
                      <a:pt x="2138" y="1175"/>
                    </a:lnTo>
                    <a:lnTo>
                      <a:pt x="2135" y="1096"/>
                    </a:lnTo>
                    <a:lnTo>
                      <a:pt x="2125" y="1019"/>
                    </a:lnTo>
                    <a:lnTo>
                      <a:pt x="2106" y="944"/>
                    </a:lnTo>
                    <a:lnTo>
                      <a:pt x="2082" y="872"/>
                    </a:lnTo>
                    <a:lnTo>
                      <a:pt x="2051" y="803"/>
                    </a:lnTo>
                    <a:lnTo>
                      <a:pt x="2013" y="737"/>
                    </a:lnTo>
                    <a:lnTo>
                      <a:pt x="1972" y="675"/>
                    </a:lnTo>
                    <a:lnTo>
                      <a:pt x="1923" y="616"/>
                    </a:lnTo>
                    <a:lnTo>
                      <a:pt x="1870" y="562"/>
                    </a:lnTo>
                    <a:lnTo>
                      <a:pt x="1813" y="512"/>
                    </a:lnTo>
                    <a:lnTo>
                      <a:pt x="1752" y="465"/>
                    </a:lnTo>
                    <a:lnTo>
                      <a:pt x="1686" y="425"/>
                    </a:lnTo>
                    <a:lnTo>
                      <a:pt x="1616" y="391"/>
                    </a:lnTo>
                    <a:lnTo>
                      <a:pt x="1543" y="361"/>
                    </a:lnTo>
                    <a:lnTo>
                      <a:pt x="1467" y="339"/>
                    </a:lnTo>
                    <a:lnTo>
                      <a:pt x="1389" y="321"/>
                    </a:lnTo>
                    <a:lnTo>
                      <a:pt x="1308" y="311"/>
                    </a:lnTo>
                    <a:lnTo>
                      <a:pt x="1224" y="307"/>
                    </a:lnTo>
                    <a:close/>
                    <a:moveTo>
                      <a:pt x="1224" y="0"/>
                    </a:moveTo>
                    <a:lnTo>
                      <a:pt x="1324" y="3"/>
                    </a:lnTo>
                    <a:lnTo>
                      <a:pt x="1423" y="16"/>
                    </a:lnTo>
                    <a:lnTo>
                      <a:pt x="1518" y="35"/>
                    </a:lnTo>
                    <a:lnTo>
                      <a:pt x="1611" y="60"/>
                    </a:lnTo>
                    <a:lnTo>
                      <a:pt x="1700" y="93"/>
                    </a:lnTo>
                    <a:lnTo>
                      <a:pt x="1786" y="131"/>
                    </a:lnTo>
                    <a:lnTo>
                      <a:pt x="1868" y="177"/>
                    </a:lnTo>
                    <a:lnTo>
                      <a:pt x="1946" y="227"/>
                    </a:lnTo>
                    <a:lnTo>
                      <a:pt x="2020" y="283"/>
                    </a:lnTo>
                    <a:lnTo>
                      <a:pt x="2089" y="345"/>
                    </a:lnTo>
                    <a:lnTo>
                      <a:pt x="2152" y="410"/>
                    </a:lnTo>
                    <a:lnTo>
                      <a:pt x="2212" y="482"/>
                    </a:lnTo>
                    <a:lnTo>
                      <a:pt x="2265" y="556"/>
                    </a:lnTo>
                    <a:lnTo>
                      <a:pt x="2312" y="635"/>
                    </a:lnTo>
                    <a:lnTo>
                      <a:pt x="2352" y="718"/>
                    </a:lnTo>
                    <a:lnTo>
                      <a:pt x="2385" y="804"/>
                    </a:lnTo>
                    <a:lnTo>
                      <a:pt x="2413" y="892"/>
                    </a:lnTo>
                    <a:lnTo>
                      <a:pt x="2432" y="984"/>
                    </a:lnTo>
                    <a:lnTo>
                      <a:pt x="2444" y="1078"/>
                    </a:lnTo>
                    <a:lnTo>
                      <a:pt x="2448" y="1175"/>
                    </a:lnTo>
                    <a:lnTo>
                      <a:pt x="2446" y="1256"/>
                    </a:lnTo>
                    <a:lnTo>
                      <a:pt x="2439" y="1334"/>
                    </a:lnTo>
                    <a:lnTo>
                      <a:pt x="2429" y="1407"/>
                    </a:lnTo>
                    <a:lnTo>
                      <a:pt x="2415" y="1477"/>
                    </a:lnTo>
                    <a:lnTo>
                      <a:pt x="2399" y="1543"/>
                    </a:lnTo>
                    <a:lnTo>
                      <a:pt x="2380" y="1604"/>
                    </a:lnTo>
                    <a:lnTo>
                      <a:pt x="2357" y="1663"/>
                    </a:lnTo>
                    <a:lnTo>
                      <a:pt x="2334" y="1718"/>
                    </a:lnTo>
                    <a:lnTo>
                      <a:pt x="2309" y="1770"/>
                    </a:lnTo>
                    <a:lnTo>
                      <a:pt x="2284" y="1819"/>
                    </a:lnTo>
                    <a:lnTo>
                      <a:pt x="2256" y="1866"/>
                    </a:lnTo>
                    <a:lnTo>
                      <a:pt x="2229" y="1910"/>
                    </a:lnTo>
                    <a:lnTo>
                      <a:pt x="2203" y="1952"/>
                    </a:lnTo>
                    <a:lnTo>
                      <a:pt x="2176" y="1991"/>
                    </a:lnTo>
                    <a:lnTo>
                      <a:pt x="2150" y="2028"/>
                    </a:lnTo>
                    <a:lnTo>
                      <a:pt x="2119" y="2075"/>
                    </a:lnTo>
                    <a:lnTo>
                      <a:pt x="2092" y="2116"/>
                    </a:lnTo>
                    <a:lnTo>
                      <a:pt x="2069" y="2154"/>
                    </a:lnTo>
                    <a:lnTo>
                      <a:pt x="2051" y="2188"/>
                    </a:lnTo>
                    <a:lnTo>
                      <a:pt x="2039" y="2219"/>
                    </a:lnTo>
                    <a:lnTo>
                      <a:pt x="2030" y="2249"/>
                    </a:lnTo>
                    <a:lnTo>
                      <a:pt x="2027" y="2278"/>
                    </a:lnTo>
                    <a:lnTo>
                      <a:pt x="2023" y="2335"/>
                    </a:lnTo>
                    <a:lnTo>
                      <a:pt x="2012" y="2390"/>
                    </a:lnTo>
                    <a:lnTo>
                      <a:pt x="1994" y="2444"/>
                    </a:lnTo>
                    <a:lnTo>
                      <a:pt x="1968" y="2497"/>
                    </a:lnTo>
                    <a:lnTo>
                      <a:pt x="1936" y="2547"/>
                    </a:lnTo>
                    <a:lnTo>
                      <a:pt x="1897" y="2595"/>
                    </a:lnTo>
                    <a:lnTo>
                      <a:pt x="1851" y="2640"/>
                    </a:lnTo>
                    <a:lnTo>
                      <a:pt x="1800" y="2681"/>
                    </a:lnTo>
                    <a:lnTo>
                      <a:pt x="1798" y="2706"/>
                    </a:lnTo>
                    <a:lnTo>
                      <a:pt x="1797" y="2736"/>
                    </a:lnTo>
                    <a:lnTo>
                      <a:pt x="1795" y="2769"/>
                    </a:lnTo>
                    <a:lnTo>
                      <a:pt x="1793" y="2803"/>
                    </a:lnTo>
                    <a:lnTo>
                      <a:pt x="1791" y="2837"/>
                    </a:lnTo>
                    <a:lnTo>
                      <a:pt x="1789" y="2871"/>
                    </a:lnTo>
                    <a:lnTo>
                      <a:pt x="1787" y="2903"/>
                    </a:lnTo>
                    <a:lnTo>
                      <a:pt x="1786" y="2932"/>
                    </a:lnTo>
                    <a:lnTo>
                      <a:pt x="1784" y="2956"/>
                    </a:lnTo>
                    <a:lnTo>
                      <a:pt x="1783" y="2976"/>
                    </a:lnTo>
                    <a:lnTo>
                      <a:pt x="1783" y="2989"/>
                    </a:lnTo>
                    <a:lnTo>
                      <a:pt x="1782" y="2993"/>
                    </a:lnTo>
                    <a:lnTo>
                      <a:pt x="1782" y="3008"/>
                    </a:lnTo>
                    <a:lnTo>
                      <a:pt x="1779" y="3025"/>
                    </a:lnTo>
                    <a:lnTo>
                      <a:pt x="1774" y="3044"/>
                    </a:lnTo>
                    <a:lnTo>
                      <a:pt x="1768" y="3064"/>
                    </a:lnTo>
                    <a:lnTo>
                      <a:pt x="1758" y="3087"/>
                    </a:lnTo>
                    <a:lnTo>
                      <a:pt x="1745" y="3108"/>
                    </a:lnTo>
                    <a:lnTo>
                      <a:pt x="1729" y="3131"/>
                    </a:lnTo>
                    <a:lnTo>
                      <a:pt x="1709" y="3155"/>
                    </a:lnTo>
                    <a:lnTo>
                      <a:pt x="1683" y="3176"/>
                    </a:lnTo>
                    <a:lnTo>
                      <a:pt x="1653" y="3199"/>
                    </a:lnTo>
                    <a:lnTo>
                      <a:pt x="1618" y="3219"/>
                    </a:lnTo>
                    <a:lnTo>
                      <a:pt x="1577" y="3239"/>
                    </a:lnTo>
                    <a:lnTo>
                      <a:pt x="1529" y="3256"/>
                    </a:lnTo>
                    <a:lnTo>
                      <a:pt x="1501" y="3291"/>
                    </a:lnTo>
                    <a:lnTo>
                      <a:pt x="1467" y="3324"/>
                    </a:lnTo>
                    <a:lnTo>
                      <a:pt x="1429" y="3354"/>
                    </a:lnTo>
                    <a:lnTo>
                      <a:pt x="1403" y="3368"/>
                    </a:lnTo>
                    <a:lnTo>
                      <a:pt x="1373" y="3377"/>
                    </a:lnTo>
                    <a:lnTo>
                      <a:pt x="1343" y="3379"/>
                    </a:lnTo>
                    <a:lnTo>
                      <a:pt x="1105" y="3379"/>
                    </a:lnTo>
                    <a:lnTo>
                      <a:pt x="1075" y="3377"/>
                    </a:lnTo>
                    <a:lnTo>
                      <a:pt x="1046" y="3368"/>
                    </a:lnTo>
                    <a:lnTo>
                      <a:pt x="1019" y="3354"/>
                    </a:lnTo>
                    <a:lnTo>
                      <a:pt x="981" y="3324"/>
                    </a:lnTo>
                    <a:lnTo>
                      <a:pt x="947" y="3291"/>
                    </a:lnTo>
                    <a:lnTo>
                      <a:pt x="920" y="3256"/>
                    </a:lnTo>
                    <a:lnTo>
                      <a:pt x="869" y="3236"/>
                    </a:lnTo>
                    <a:lnTo>
                      <a:pt x="826" y="3216"/>
                    </a:lnTo>
                    <a:lnTo>
                      <a:pt x="788" y="3193"/>
                    </a:lnTo>
                    <a:lnTo>
                      <a:pt x="758" y="3170"/>
                    </a:lnTo>
                    <a:lnTo>
                      <a:pt x="732" y="3146"/>
                    </a:lnTo>
                    <a:lnTo>
                      <a:pt x="712" y="3121"/>
                    </a:lnTo>
                    <a:lnTo>
                      <a:pt x="697" y="3097"/>
                    </a:lnTo>
                    <a:lnTo>
                      <a:pt x="684" y="3073"/>
                    </a:lnTo>
                    <a:lnTo>
                      <a:pt x="677" y="3050"/>
                    </a:lnTo>
                    <a:lnTo>
                      <a:pt x="670" y="3029"/>
                    </a:lnTo>
                    <a:lnTo>
                      <a:pt x="668" y="3010"/>
                    </a:lnTo>
                    <a:lnTo>
                      <a:pt x="667" y="2993"/>
                    </a:lnTo>
                    <a:lnTo>
                      <a:pt x="667" y="2989"/>
                    </a:lnTo>
                    <a:lnTo>
                      <a:pt x="665" y="2976"/>
                    </a:lnTo>
                    <a:lnTo>
                      <a:pt x="664" y="2956"/>
                    </a:lnTo>
                    <a:lnTo>
                      <a:pt x="663" y="2932"/>
                    </a:lnTo>
                    <a:lnTo>
                      <a:pt x="662" y="2903"/>
                    </a:lnTo>
                    <a:lnTo>
                      <a:pt x="659" y="2871"/>
                    </a:lnTo>
                    <a:lnTo>
                      <a:pt x="658" y="2837"/>
                    </a:lnTo>
                    <a:lnTo>
                      <a:pt x="655" y="2803"/>
                    </a:lnTo>
                    <a:lnTo>
                      <a:pt x="654" y="2769"/>
                    </a:lnTo>
                    <a:lnTo>
                      <a:pt x="651" y="2736"/>
                    </a:lnTo>
                    <a:lnTo>
                      <a:pt x="650" y="2706"/>
                    </a:lnTo>
                    <a:lnTo>
                      <a:pt x="649" y="2681"/>
                    </a:lnTo>
                    <a:lnTo>
                      <a:pt x="597" y="2640"/>
                    </a:lnTo>
                    <a:lnTo>
                      <a:pt x="552" y="2595"/>
                    </a:lnTo>
                    <a:lnTo>
                      <a:pt x="512" y="2547"/>
                    </a:lnTo>
                    <a:lnTo>
                      <a:pt x="481" y="2497"/>
                    </a:lnTo>
                    <a:lnTo>
                      <a:pt x="454" y="2444"/>
                    </a:lnTo>
                    <a:lnTo>
                      <a:pt x="437" y="2390"/>
                    </a:lnTo>
                    <a:lnTo>
                      <a:pt x="425" y="2335"/>
                    </a:lnTo>
                    <a:lnTo>
                      <a:pt x="421" y="2278"/>
                    </a:lnTo>
                    <a:lnTo>
                      <a:pt x="419" y="2249"/>
                    </a:lnTo>
                    <a:lnTo>
                      <a:pt x="410" y="2219"/>
                    </a:lnTo>
                    <a:lnTo>
                      <a:pt x="397" y="2188"/>
                    </a:lnTo>
                    <a:lnTo>
                      <a:pt x="380" y="2154"/>
                    </a:lnTo>
                    <a:lnTo>
                      <a:pt x="357" y="2116"/>
                    </a:lnTo>
                    <a:lnTo>
                      <a:pt x="330" y="2075"/>
                    </a:lnTo>
                    <a:lnTo>
                      <a:pt x="299" y="2030"/>
                    </a:lnTo>
                    <a:lnTo>
                      <a:pt x="273" y="1992"/>
                    </a:lnTo>
                    <a:lnTo>
                      <a:pt x="247" y="1952"/>
                    </a:lnTo>
                    <a:lnTo>
                      <a:pt x="219" y="1910"/>
                    </a:lnTo>
                    <a:lnTo>
                      <a:pt x="192" y="1866"/>
                    </a:lnTo>
                    <a:lnTo>
                      <a:pt x="166" y="1820"/>
                    </a:lnTo>
                    <a:lnTo>
                      <a:pt x="139" y="1770"/>
                    </a:lnTo>
                    <a:lnTo>
                      <a:pt x="114" y="1718"/>
                    </a:lnTo>
                    <a:lnTo>
                      <a:pt x="91" y="1663"/>
                    </a:lnTo>
                    <a:lnTo>
                      <a:pt x="69" y="1604"/>
                    </a:lnTo>
                    <a:lnTo>
                      <a:pt x="50" y="1543"/>
                    </a:lnTo>
                    <a:lnTo>
                      <a:pt x="33" y="1477"/>
                    </a:lnTo>
                    <a:lnTo>
                      <a:pt x="19" y="1407"/>
                    </a:lnTo>
                    <a:lnTo>
                      <a:pt x="9" y="1334"/>
                    </a:lnTo>
                    <a:lnTo>
                      <a:pt x="3" y="1256"/>
                    </a:lnTo>
                    <a:lnTo>
                      <a:pt x="0" y="1175"/>
                    </a:lnTo>
                    <a:lnTo>
                      <a:pt x="4" y="1078"/>
                    </a:lnTo>
                    <a:lnTo>
                      <a:pt x="17" y="984"/>
                    </a:lnTo>
                    <a:lnTo>
                      <a:pt x="36" y="892"/>
                    </a:lnTo>
                    <a:lnTo>
                      <a:pt x="64" y="804"/>
                    </a:lnTo>
                    <a:lnTo>
                      <a:pt x="96" y="718"/>
                    </a:lnTo>
                    <a:lnTo>
                      <a:pt x="137" y="635"/>
                    </a:lnTo>
                    <a:lnTo>
                      <a:pt x="184" y="556"/>
                    </a:lnTo>
                    <a:lnTo>
                      <a:pt x="237" y="482"/>
                    </a:lnTo>
                    <a:lnTo>
                      <a:pt x="296" y="410"/>
                    </a:lnTo>
                    <a:lnTo>
                      <a:pt x="359" y="345"/>
                    </a:lnTo>
                    <a:lnTo>
                      <a:pt x="429" y="283"/>
                    </a:lnTo>
                    <a:lnTo>
                      <a:pt x="502" y="227"/>
                    </a:lnTo>
                    <a:lnTo>
                      <a:pt x="581" y="177"/>
                    </a:lnTo>
                    <a:lnTo>
                      <a:pt x="663" y="131"/>
                    </a:lnTo>
                    <a:lnTo>
                      <a:pt x="749" y="93"/>
                    </a:lnTo>
                    <a:lnTo>
                      <a:pt x="839" y="60"/>
                    </a:lnTo>
                    <a:lnTo>
                      <a:pt x="931" y="35"/>
                    </a:lnTo>
                    <a:lnTo>
                      <a:pt x="1026" y="16"/>
                    </a:lnTo>
                    <a:lnTo>
                      <a:pt x="1124" y="3"/>
                    </a:lnTo>
                    <a:lnTo>
                      <a:pt x="122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sz="4400">
                  <a:latin typeface="Roboto Regular"/>
                </a:endParaRPr>
              </a:p>
            </p:txBody>
          </p:sp>
          <p:sp>
            <p:nvSpPr>
              <p:cNvPr id="104" name="Freeform 434"/>
              <p:cNvSpPr>
                <a:spLocks/>
              </p:cNvSpPr>
              <p:nvPr/>
            </p:nvSpPr>
            <p:spPr bwMode="auto">
              <a:xfrm>
                <a:off x="19094450" y="6821488"/>
                <a:ext cx="82550" cy="203200"/>
              </a:xfrm>
              <a:custGeom>
                <a:avLst/>
                <a:gdLst>
                  <a:gd name="T0" fmla="*/ 2147483647 w 154"/>
                  <a:gd name="T1" fmla="*/ 0 h 383"/>
                  <a:gd name="T2" fmla="*/ 2147483647 w 154"/>
                  <a:gd name="T3" fmla="*/ 0 h 383"/>
                  <a:gd name="T4" fmla="*/ 2147483647 w 154"/>
                  <a:gd name="T5" fmla="*/ 2147483647 h 383"/>
                  <a:gd name="T6" fmla="*/ 2147483647 w 154"/>
                  <a:gd name="T7" fmla="*/ 2147483647 h 383"/>
                  <a:gd name="T8" fmla="*/ 2147483647 w 154"/>
                  <a:gd name="T9" fmla="*/ 2147483647 h 383"/>
                  <a:gd name="T10" fmla="*/ 2147483647 w 154"/>
                  <a:gd name="T11" fmla="*/ 2147483647 h 383"/>
                  <a:gd name="T12" fmla="*/ 2147483647 w 154"/>
                  <a:gd name="T13" fmla="*/ 2147483647 h 383"/>
                  <a:gd name="T14" fmla="*/ 2147483647 w 154"/>
                  <a:gd name="T15" fmla="*/ 2147483647 h 383"/>
                  <a:gd name="T16" fmla="*/ 2147483647 w 154"/>
                  <a:gd name="T17" fmla="*/ 2147483647 h 383"/>
                  <a:gd name="T18" fmla="*/ 2147483647 w 154"/>
                  <a:gd name="T19" fmla="*/ 2147483647 h 383"/>
                  <a:gd name="T20" fmla="*/ 2147483647 w 154"/>
                  <a:gd name="T21" fmla="*/ 2147483647 h 383"/>
                  <a:gd name="T22" fmla="*/ 2147483647 w 154"/>
                  <a:gd name="T23" fmla="*/ 2147483647 h 383"/>
                  <a:gd name="T24" fmla="*/ 2147483647 w 154"/>
                  <a:gd name="T25" fmla="*/ 2147483647 h 383"/>
                  <a:gd name="T26" fmla="*/ 2147483647 w 154"/>
                  <a:gd name="T27" fmla="*/ 2147483647 h 383"/>
                  <a:gd name="T28" fmla="*/ 2147483647 w 154"/>
                  <a:gd name="T29" fmla="*/ 2147483647 h 383"/>
                  <a:gd name="T30" fmla="*/ 2147483647 w 154"/>
                  <a:gd name="T31" fmla="*/ 2147483647 h 383"/>
                  <a:gd name="T32" fmla="*/ 2147483647 w 154"/>
                  <a:gd name="T33" fmla="*/ 2147483647 h 383"/>
                  <a:gd name="T34" fmla="*/ 2147483647 w 154"/>
                  <a:gd name="T35" fmla="*/ 2147483647 h 383"/>
                  <a:gd name="T36" fmla="*/ 2147483647 w 154"/>
                  <a:gd name="T37" fmla="*/ 2147483647 h 383"/>
                  <a:gd name="T38" fmla="*/ 2147483647 w 154"/>
                  <a:gd name="T39" fmla="*/ 2147483647 h 383"/>
                  <a:gd name="T40" fmla="*/ 0 w 154"/>
                  <a:gd name="T41" fmla="*/ 2147483647 h 383"/>
                  <a:gd name="T42" fmla="*/ 0 w 154"/>
                  <a:gd name="T43" fmla="*/ 2147483647 h 383"/>
                  <a:gd name="T44" fmla="*/ 2147483647 w 154"/>
                  <a:gd name="T45" fmla="*/ 2147483647 h 383"/>
                  <a:gd name="T46" fmla="*/ 2147483647 w 154"/>
                  <a:gd name="T47" fmla="*/ 2147483647 h 383"/>
                  <a:gd name="T48" fmla="*/ 2147483647 w 154"/>
                  <a:gd name="T49" fmla="*/ 2147483647 h 383"/>
                  <a:gd name="T50" fmla="*/ 2147483647 w 154"/>
                  <a:gd name="T51" fmla="*/ 2147483647 h 383"/>
                  <a:gd name="T52" fmla="*/ 2147483647 w 154"/>
                  <a:gd name="T53" fmla="*/ 2147483647 h 383"/>
                  <a:gd name="T54" fmla="*/ 2147483647 w 154"/>
                  <a:gd name="T55" fmla="*/ 0 h 3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54"/>
                  <a:gd name="T85" fmla="*/ 0 h 383"/>
                  <a:gd name="T86" fmla="*/ 154 w 154"/>
                  <a:gd name="T87" fmla="*/ 383 h 38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54" h="383">
                    <a:moveTo>
                      <a:pt x="77" y="0"/>
                    </a:moveTo>
                    <a:lnTo>
                      <a:pt x="77" y="0"/>
                    </a:lnTo>
                    <a:lnTo>
                      <a:pt x="97" y="2"/>
                    </a:lnTo>
                    <a:lnTo>
                      <a:pt x="116" y="10"/>
                    </a:lnTo>
                    <a:lnTo>
                      <a:pt x="132" y="22"/>
                    </a:lnTo>
                    <a:lnTo>
                      <a:pt x="144" y="37"/>
                    </a:lnTo>
                    <a:lnTo>
                      <a:pt x="152" y="56"/>
                    </a:lnTo>
                    <a:lnTo>
                      <a:pt x="154" y="76"/>
                    </a:lnTo>
                    <a:lnTo>
                      <a:pt x="154" y="306"/>
                    </a:lnTo>
                    <a:lnTo>
                      <a:pt x="152" y="327"/>
                    </a:lnTo>
                    <a:lnTo>
                      <a:pt x="144" y="345"/>
                    </a:lnTo>
                    <a:lnTo>
                      <a:pt x="132" y="361"/>
                    </a:lnTo>
                    <a:lnTo>
                      <a:pt x="116" y="373"/>
                    </a:lnTo>
                    <a:lnTo>
                      <a:pt x="97" y="380"/>
                    </a:lnTo>
                    <a:lnTo>
                      <a:pt x="77" y="383"/>
                    </a:lnTo>
                    <a:lnTo>
                      <a:pt x="57" y="380"/>
                    </a:lnTo>
                    <a:lnTo>
                      <a:pt x="38" y="373"/>
                    </a:lnTo>
                    <a:lnTo>
                      <a:pt x="23" y="361"/>
                    </a:lnTo>
                    <a:lnTo>
                      <a:pt x="10" y="345"/>
                    </a:lnTo>
                    <a:lnTo>
                      <a:pt x="3" y="327"/>
                    </a:lnTo>
                    <a:lnTo>
                      <a:pt x="0" y="306"/>
                    </a:lnTo>
                    <a:lnTo>
                      <a:pt x="0" y="76"/>
                    </a:lnTo>
                    <a:lnTo>
                      <a:pt x="3" y="56"/>
                    </a:lnTo>
                    <a:lnTo>
                      <a:pt x="10" y="37"/>
                    </a:lnTo>
                    <a:lnTo>
                      <a:pt x="23" y="22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sz="4400">
                  <a:latin typeface="Roboto Regular"/>
                </a:endParaRPr>
              </a:p>
            </p:txBody>
          </p:sp>
          <p:sp>
            <p:nvSpPr>
              <p:cNvPr id="105" name="Freeform 435"/>
              <p:cNvSpPr>
                <a:spLocks/>
              </p:cNvSpPr>
              <p:nvPr/>
            </p:nvSpPr>
            <p:spPr bwMode="auto">
              <a:xfrm>
                <a:off x="18634075" y="6943725"/>
                <a:ext cx="142875" cy="187325"/>
              </a:xfrm>
              <a:custGeom>
                <a:avLst/>
                <a:gdLst>
                  <a:gd name="T0" fmla="*/ 2147483647 w 271"/>
                  <a:gd name="T1" fmla="*/ 0 h 354"/>
                  <a:gd name="T2" fmla="*/ 2147483647 w 271"/>
                  <a:gd name="T3" fmla="*/ 2147483647 h 354"/>
                  <a:gd name="T4" fmla="*/ 2147483647 w 271"/>
                  <a:gd name="T5" fmla="*/ 2147483647 h 354"/>
                  <a:gd name="T6" fmla="*/ 2147483647 w 271"/>
                  <a:gd name="T7" fmla="*/ 2147483647 h 354"/>
                  <a:gd name="T8" fmla="*/ 2147483647 w 271"/>
                  <a:gd name="T9" fmla="*/ 2147483647 h 354"/>
                  <a:gd name="T10" fmla="*/ 2147483647 w 271"/>
                  <a:gd name="T11" fmla="*/ 2147483647 h 354"/>
                  <a:gd name="T12" fmla="*/ 2147483647 w 271"/>
                  <a:gd name="T13" fmla="*/ 2147483647 h 354"/>
                  <a:gd name="T14" fmla="*/ 2147483647 w 271"/>
                  <a:gd name="T15" fmla="*/ 2147483647 h 354"/>
                  <a:gd name="T16" fmla="*/ 2147483647 w 271"/>
                  <a:gd name="T17" fmla="*/ 2147483647 h 354"/>
                  <a:gd name="T18" fmla="*/ 2147483647 w 271"/>
                  <a:gd name="T19" fmla="*/ 2147483647 h 354"/>
                  <a:gd name="T20" fmla="*/ 2147483647 w 271"/>
                  <a:gd name="T21" fmla="*/ 2147483647 h 354"/>
                  <a:gd name="T22" fmla="*/ 2147483647 w 271"/>
                  <a:gd name="T23" fmla="*/ 2147483647 h 354"/>
                  <a:gd name="T24" fmla="*/ 2147483647 w 271"/>
                  <a:gd name="T25" fmla="*/ 2147483647 h 354"/>
                  <a:gd name="T26" fmla="*/ 2147483647 w 271"/>
                  <a:gd name="T27" fmla="*/ 2147483647 h 354"/>
                  <a:gd name="T28" fmla="*/ 2147483647 w 271"/>
                  <a:gd name="T29" fmla="*/ 2147483647 h 354"/>
                  <a:gd name="T30" fmla="*/ 2147483647 w 271"/>
                  <a:gd name="T31" fmla="*/ 2147483647 h 354"/>
                  <a:gd name="T32" fmla="*/ 2147483647 w 271"/>
                  <a:gd name="T33" fmla="*/ 2147483647 h 354"/>
                  <a:gd name="T34" fmla="*/ 2147483647 w 271"/>
                  <a:gd name="T35" fmla="*/ 2147483647 h 354"/>
                  <a:gd name="T36" fmla="*/ 2147483647 w 271"/>
                  <a:gd name="T37" fmla="*/ 2147483647 h 354"/>
                  <a:gd name="T38" fmla="*/ 2147483647 w 271"/>
                  <a:gd name="T39" fmla="*/ 2147483647 h 354"/>
                  <a:gd name="T40" fmla="*/ 0 w 271"/>
                  <a:gd name="T41" fmla="*/ 2147483647 h 354"/>
                  <a:gd name="T42" fmla="*/ 2147483647 w 271"/>
                  <a:gd name="T43" fmla="*/ 2147483647 h 354"/>
                  <a:gd name="T44" fmla="*/ 2147483647 w 271"/>
                  <a:gd name="T45" fmla="*/ 2147483647 h 354"/>
                  <a:gd name="T46" fmla="*/ 2147483647 w 271"/>
                  <a:gd name="T47" fmla="*/ 2147483647 h 354"/>
                  <a:gd name="T48" fmla="*/ 2147483647 w 271"/>
                  <a:gd name="T49" fmla="*/ 2147483647 h 354"/>
                  <a:gd name="T50" fmla="*/ 2147483647 w 271"/>
                  <a:gd name="T51" fmla="*/ 2147483647 h 354"/>
                  <a:gd name="T52" fmla="*/ 2147483647 w 271"/>
                  <a:gd name="T53" fmla="*/ 0 h 3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71"/>
                  <a:gd name="T82" fmla="*/ 0 h 354"/>
                  <a:gd name="T83" fmla="*/ 271 w 271"/>
                  <a:gd name="T84" fmla="*/ 354 h 35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71" h="354">
                    <a:moveTo>
                      <a:pt x="77" y="0"/>
                    </a:moveTo>
                    <a:lnTo>
                      <a:pt x="97" y="2"/>
                    </a:lnTo>
                    <a:lnTo>
                      <a:pt x="115" y="10"/>
                    </a:lnTo>
                    <a:lnTo>
                      <a:pt x="131" y="22"/>
                    </a:lnTo>
                    <a:lnTo>
                      <a:pt x="144" y="39"/>
                    </a:lnTo>
                    <a:lnTo>
                      <a:pt x="260" y="238"/>
                    </a:lnTo>
                    <a:lnTo>
                      <a:pt x="268" y="257"/>
                    </a:lnTo>
                    <a:lnTo>
                      <a:pt x="271" y="277"/>
                    </a:lnTo>
                    <a:lnTo>
                      <a:pt x="268" y="296"/>
                    </a:lnTo>
                    <a:lnTo>
                      <a:pt x="260" y="315"/>
                    </a:lnTo>
                    <a:lnTo>
                      <a:pt x="249" y="331"/>
                    </a:lnTo>
                    <a:lnTo>
                      <a:pt x="233" y="344"/>
                    </a:lnTo>
                    <a:lnTo>
                      <a:pt x="214" y="351"/>
                    </a:lnTo>
                    <a:lnTo>
                      <a:pt x="193" y="354"/>
                    </a:lnTo>
                    <a:lnTo>
                      <a:pt x="173" y="351"/>
                    </a:lnTo>
                    <a:lnTo>
                      <a:pt x="155" y="344"/>
                    </a:lnTo>
                    <a:lnTo>
                      <a:pt x="139" y="331"/>
                    </a:lnTo>
                    <a:lnTo>
                      <a:pt x="126" y="315"/>
                    </a:lnTo>
                    <a:lnTo>
                      <a:pt x="10" y="115"/>
                    </a:lnTo>
                    <a:lnTo>
                      <a:pt x="2" y="96"/>
                    </a:lnTo>
                    <a:lnTo>
                      <a:pt x="0" y="76"/>
                    </a:lnTo>
                    <a:lnTo>
                      <a:pt x="2" y="57"/>
                    </a:lnTo>
                    <a:lnTo>
                      <a:pt x="10" y="39"/>
                    </a:lnTo>
                    <a:lnTo>
                      <a:pt x="23" y="24"/>
                    </a:lnTo>
                    <a:lnTo>
                      <a:pt x="38" y="11"/>
                    </a:lnTo>
                    <a:lnTo>
                      <a:pt x="58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sz="4400">
                  <a:latin typeface="Roboto Regular"/>
                </a:endParaRPr>
              </a:p>
            </p:txBody>
          </p:sp>
          <p:sp>
            <p:nvSpPr>
              <p:cNvPr id="106" name="Freeform 436"/>
              <p:cNvSpPr>
                <a:spLocks/>
              </p:cNvSpPr>
              <p:nvPr/>
            </p:nvSpPr>
            <p:spPr bwMode="auto">
              <a:xfrm>
                <a:off x="18297525" y="7280275"/>
                <a:ext cx="187325" cy="141287"/>
              </a:xfrm>
              <a:custGeom>
                <a:avLst/>
                <a:gdLst>
                  <a:gd name="T0" fmla="*/ 2147483647 w 355"/>
                  <a:gd name="T1" fmla="*/ 0 h 268"/>
                  <a:gd name="T2" fmla="*/ 2147483647 w 355"/>
                  <a:gd name="T3" fmla="*/ 2147483647 h 268"/>
                  <a:gd name="T4" fmla="*/ 2147483647 w 355"/>
                  <a:gd name="T5" fmla="*/ 2147483647 h 268"/>
                  <a:gd name="T6" fmla="*/ 2147483647 w 355"/>
                  <a:gd name="T7" fmla="*/ 2147483647 h 268"/>
                  <a:gd name="T8" fmla="*/ 2147483647 w 355"/>
                  <a:gd name="T9" fmla="*/ 2147483647 h 268"/>
                  <a:gd name="T10" fmla="*/ 2147483647 w 355"/>
                  <a:gd name="T11" fmla="*/ 2147483647 h 268"/>
                  <a:gd name="T12" fmla="*/ 2147483647 w 355"/>
                  <a:gd name="T13" fmla="*/ 2147483647 h 268"/>
                  <a:gd name="T14" fmla="*/ 2147483647 w 355"/>
                  <a:gd name="T15" fmla="*/ 2147483647 h 268"/>
                  <a:gd name="T16" fmla="*/ 2147483647 w 355"/>
                  <a:gd name="T17" fmla="*/ 2147483647 h 268"/>
                  <a:gd name="T18" fmla="*/ 2147483647 w 355"/>
                  <a:gd name="T19" fmla="*/ 2147483647 h 268"/>
                  <a:gd name="T20" fmla="*/ 2147483647 w 355"/>
                  <a:gd name="T21" fmla="*/ 2147483647 h 268"/>
                  <a:gd name="T22" fmla="*/ 2147483647 w 355"/>
                  <a:gd name="T23" fmla="*/ 2147483647 h 268"/>
                  <a:gd name="T24" fmla="*/ 2147483647 w 355"/>
                  <a:gd name="T25" fmla="*/ 2147483647 h 268"/>
                  <a:gd name="T26" fmla="*/ 2147483647 w 355"/>
                  <a:gd name="T27" fmla="*/ 2147483647 h 268"/>
                  <a:gd name="T28" fmla="*/ 2147483647 w 355"/>
                  <a:gd name="T29" fmla="*/ 2147483647 h 268"/>
                  <a:gd name="T30" fmla="*/ 2147483647 w 355"/>
                  <a:gd name="T31" fmla="*/ 2147483647 h 268"/>
                  <a:gd name="T32" fmla="*/ 2147483647 w 355"/>
                  <a:gd name="T33" fmla="*/ 2147483647 h 268"/>
                  <a:gd name="T34" fmla="*/ 2147483647 w 355"/>
                  <a:gd name="T35" fmla="*/ 2147483647 h 268"/>
                  <a:gd name="T36" fmla="*/ 2147483647 w 355"/>
                  <a:gd name="T37" fmla="*/ 2147483647 h 268"/>
                  <a:gd name="T38" fmla="*/ 2147483647 w 355"/>
                  <a:gd name="T39" fmla="*/ 2147483647 h 268"/>
                  <a:gd name="T40" fmla="*/ 0 w 355"/>
                  <a:gd name="T41" fmla="*/ 2147483647 h 268"/>
                  <a:gd name="T42" fmla="*/ 2147483647 w 355"/>
                  <a:gd name="T43" fmla="*/ 2147483647 h 268"/>
                  <a:gd name="T44" fmla="*/ 2147483647 w 355"/>
                  <a:gd name="T45" fmla="*/ 2147483647 h 268"/>
                  <a:gd name="T46" fmla="*/ 2147483647 w 355"/>
                  <a:gd name="T47" fmla="*/ 2147483647 h 268"/>
                  <a:gd name="T48" fmla="*/ 2147483647 w 355"/>
                  <a:gd name="T49" fmla="*/ 2147483647 h 268"/>
                  <a:gd name="T50" fmla="*/ 2147483647 w 355"/>
                  <a:gd name="T51" fmla="*/ 2147483647 h 268"/>
                  <a:gd name="T52" fmla="*/ 2147483647 w 355"/>
                  <a:gd name="T53" fmla="*/ 0 h 26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55"/>
                  <a:gd name="T82" fmla="*/ 0 h 268"/>
                  <a:gd name="T83" fmla="*/ 355 w 355"/>
                  <a:gd name="T84" fmla="*/ 268 h 26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55" h="268">
                    <a:moveTo>
                      <a:pt x="77" y="0"/>
                    </a:moveTo>
                    <a:lnTo>
                      <a:pt x="96" y="2"/>
                    </a:lnTo>
                    <a:lnTo>
                      <a:pt x="116" y="10"/>
                    </a:lnTo>
                    <a:lnTo>
                      <a:pt x="317" y="124"/>
                    </a:lnTo>
                    <a:lnTo>
                      <a:pt x="333" y="138"/>
                    </a:lnTo>
                    <a:lnTo>
                      <a:pt x="345" y="153"/>
                    </a:lnTo>
                    <a:lnTo>
                      <a:pt x="352" y="172"/>
                    </a:lnTo>
                    <a:lnTo>
                      <a:pt x="355" y="191"/>
                    </a:lnTo>
                    <a:lnTo>
                      <a:pt x="352" y="211"/>
                    </a:lnTo>
                    <a:lnTo>
                      <a:pt x="345" y="229"/>
                    </a:lnTo>
                    <a:lnTo>
                      <a:pt x="332" y="246"/>
                    </a:lnTo>
                    <a:lnTo>
                      <a:pt x="316" y="258"/>
                    </a:lnTo>
                    <a:lnTo>
                      <a:pt x="297" y="266"/>
                    </a:lnTo>
                    <a:lnTo>
                      <a:pt x="278" y="268"/>
                    </a:lnTo>
                    <a:lnTo>
                      <a:pt x="258" y="266"/>
                    </a:lnTo>
                    <a:lnTo>
                      <a:pt x="239" y="257"/>
                    </a:lnTo>
                    <a:lnTo>
                      <a:pt x="38" y="143"/>
                    </a:lnTo>
                    <a:lnTo>
                      <a:pt x="21" y="130"/>
                    </a:lnTo>
                    <a:lnTo>
                      <a:pt x="10" y="114"/>
                    </a:lnTo>
                    <a:lnTo>
                      <a:pt x="2" y="96"/>
                    </a:lnTo>
                    <a:lnTo>
                      <a:pt x="0" y="76"/>
                    </a:lnTo>
                    <a:lnTo>
                      <a:pt x="2" y="56"/>
                    </a:lnTo>
                    <a:lnTo>
                      <a:pt x="10" y="37"/>
                    </a:lnTo>
                    <a:lnTo>
                      <a:pt x="22" y="21"/>
                    </a:lnTo>
                    <a:lnTo>
                      <a:pt x="39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sz="4400">
                  <a:latin typeface="Roboto Regular"/>
                </a:endParaRPr>
              </a:p>
            </p:txBody>
          </p:sp>
          <p:sp>
            <p:nvSpPr>
              <p:cNvPr id="107" name="Freeform 437"/>
              <p:cNvSpPr>
                <a:spLocks/>
              </p:cNvSpPr>
              <p:nvPr/>
            </p:nvSpPr>
            <p:spPr bwMode="auto">
              <a:xfrm>
                <a:off x="18173700" y="7735888"/>
                <a:ext cx="204788" cy="82550"/>
              </a:xfrm>
              <a:custGeom>
                <a:avLst/>
                <a:gdLst>
                  <a:gd name="T0" fmla="*/ 2147483647 w 387"/>
                  <a:gd name="T1" fmla="*/ 0 h 155"/>
                  <a:gd name="T2" fmla="*/ 2147483647 w 387"/>
                  <a:gd name="T3" fmla="*/ 0 h 155"/>
                  <a:gd name="T4" fmla="*/ 2147483647 w 387"/>
                  <a:gd name="T5" fmla="*/ 2147483647 h 155"/>
                  <a:gd name="T6" fmla="*/ 2147483647 w 387"/>
                  <a:gd name="T7" fmla="*/ 2147483647 h 155"/>
                  <a:gd name="T8" fmla="*/ 2147483647 w 387"/>
                  <a:gd name="T9" fmla="*/ 2147483647 h 155"/>
                  <a:gd name="T10" fmla="*/ 2147483647 w 387"/>
                  <a:gd name="T11" fmla="*/ 2147483647 h 155"/>
                  <a:gd name="T12" fmla="*/ 2147483647 w 387"/>
                  <a:gd name="T13" fmla="*/ 2147483647 h 155"/>
                  <a:gd name="T14" fmla="*/ 2147483647 w 387"/>
                  <a:gd name="T15" fmla="*/ 2147483647 h 155"/>
                  <a:gd name="T16" fmla="*/ 2147483647 w 387"/>
                  <a:gd name="T17" fmla="*/ 2147483647 h 155"/>
                  <a:gd name="T18" fmla="*/ 2147483647 w 387"/>
                  <a:gd name="T19" fmla="*/ 2147483647 h 155"/>
                  <a:gd name="T20" fmla="*/ 2147483647 w 387"/>
                  <a:gd name="T21" fmla="*/ 2147483647 h 155"/>
                  <a:gd name="T22" fmla="*/ 2147483647 w 387"/>
                  <a:gd name="T23" fmla="*/ 2147483647 h 155"/>
                  <a:gd name="T24" fmla="*/ 2147483647 w 387"/>
                  <a:gd name="T25" fmla="*/ 2147483647 h 155"/>
                  <a:gd name="T26" fmla="*/ 2147483647 w 387"/>
                  <a:gd name="T27" fmla="*/ 2147483647 h 155"/>
                  <a:gd name="T28" fmla="*/ 2147483647 w 387"/>
                  <a:gd name="T29" fmla="*/ 2147483647 h 155"/>
                  <a:gd name="T30" fmla="*/ 2147483647 w 387"/>
                  <a:gd name="T31" fmla="*/ 2147483647 h 155"/>
                  <a:gd name="T32" fmla="*/ 2147483647 w 387"/>
                  <a:gd name="T33" fmla="*/ 2147483647 h 155"/>
                  <a:gd name="T34" fmla="*/ 2147483647 w 387"/>
                  <a:gd name="T35" fmla="*/ 2147483647 h 155"/>
                  <a:gd name="T36" fmla="*/ 2147483647 w 387"/>
                  <a:gd name="T37" fmla="*/ 2147483647 h 155"/>
                  <a:gd name="T38" fmla="*/ 2147483647 w 387"/>
                  <a:gd name="T39" fmla="*/ 2147483647 h 155"/>
                  <a:gd name="T40" fmla="*/ 0 w 387"/>
                  <a:gd name="T41" fmla="*/ 2147483647 h 155"/>
                  <a:gd name="T42" fmla="*/ 2147483647 w 387"/>
                  <a:gd name="T43" fmla="*/ 2147483647 h 155"/>
                  <a:gd name="T44" fmla="*/ 2147483647 w 387"/>
                  <a:gd name="T45" fmla="*/ 2147483647 h 155"/>
                  <a:gd name="T46" fmla="*/ 2147483647 w 387"/>
                  <a:gd name="T47" fmla="*/ 2147483647 h 155"/>
                  <a:gd name="T48" fmla="*/ 2147483647 w 387"/>
                  <a:gd name="T49" fmla="*/ 2147483647 h 155"/>
                  <a:gd name="T50" fmla="*/ 2147483647 w 387"/>
                  <a:gd name="T51" fmla="*/ 2147483647 h 155"/>
                  <a:gd name="T52" fmla="*/ 2147483647 w 387"/>
                  <a:gd name="T53" fmla="*/ 0 h 15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7"/>
                  <a:gd name="T82" fmla="*/ 0 h 155"/>
                  <a:gd name="T83" fmla="*/ 387 w 387"/>
                  <a:gd name="T84" fmla="*/ 155 h 15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7" h="155">
                    <a:moveTo>
                      <a:pt x="77" y="0"/>
                    </a:moveTo>
                    <a:lnTo>
                      <a:pt x="310" y="0"/>
                    </a:lnTo>
                    <a:lnTo>
                      <a:pt x="330" y="4"/>
                    </a:lnTo>
                    <a:lnTo>
                      <a:pt x="349" y="12"/>
                    </a:lnTo>
                    <a:lnTo>
                      <a:pt x="364" y="23"/>
                    </a:lnTo>
                    <a:lnTo>
                      <a:pt x="377" y="39"/>
                    </a:lnTo>
                    <a:lnTo>
                      <a:pt x="384" y="57"/>
                    </a:lnTo>
                    <a:lnTo>
                      <a:pt x="387" y="78"/>
                    </a:lnTo>
                    <a:lnTo>
                      <a:pt x="384" y="98"/>
                    </a:lnTo>
                    <a:lnTo>
                      <a:pt x="377" y="116"/>
                    </a:lnTo>
                    <a:lnTo>
                      <a:pt x="364" y="132"/>
                    </a:lnTo>
                    <a:lnTo>
                      <a:pt x="349" y="144"/>
                    </a:lnTo>
                    <a:lnTo>
                      <a:pt x="330" y="152"/>
                    </a:lnTo>
                    <a:lnTo>
                      <a:pt x="310" y="155"/>
                    </a:lnTo>
                    <a:lnTo>
                      <a:pt x="77" y="155"/>
                    </a:lnTo>
                    <a:lnTo>
                      <a:pt x="57" y="152"/>
                    </a:lnTo>
                    <a:lnTo>
                      <a:pt x="39" y="144"/>
                    </a:lnTo>
                    <a:lnTo>
                      <a:pt x="22" y="132"/>
                    </a:lnTo>
                    <a:lnTo>
                      <a:pt x="11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2" y="57"/>
                    </a:lnTo>
                    <a:lnTo>
                      <a:pt x="11" y="39"/>
                    </a:lnTo>
                    <a:lnTo>
                      <a:pt x="22" y="23"/>
                    </a:lnTo>
                    <a:lnTo>
                      <a:pt x="39" y="12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sz="4400">
                  <a:latin typeface="Roboto Regular"/>
                </a:endParaRPr>
              </a:p>
            </p:txBody>
          </p:sp>
          <p:sp>
            <p:nvSpPr>
              <p:cNvPr id="108" name="Freeform 438"/>
              <p:cNvSpPr>
                <a:spLocks/>
              </p:cNvSpPr>
              <p:nvPr/>
            </p:nvSpPr>
            <p:spPr bwMode="auto">
              <a:xfrm>
                <a:off x="18297525" y="8132763"/>
                <a:ext cx="187325" cy="142875"/>
              </a:xfrm>
              <a:custGeom>
                <a:avLst/>
                <a:gdLst>
                  <a:gd name="T0" fmla="*/ 2147483647 w 355"/>
                  <a:gd name="T1" fmla="*/ 0 h 270"/>
                  <a:gd name="T2" fmla="*/ 2147483647 w 355"/>
                  <a:gd name="T3" fmla="*/ 2147483647 h 270"/>
                  <a:gd name="T4" fmla="*/ 2147483647 w 355"/>
                  <a:gd name="T5" fmla="*/ 2147483647 h 270"/>
                  <a:gd name="T6" fmla="*/ 2147483647 w 355"/>
                  <a:gd name="T7" fmla="*/ 2147483647 h 270"/>
                  <a:gd name="T8" fmla="*/ 2147483647 w 355"/>
                  <a:gd name="T9" fmla="*/ 2147483647 h 270"/>
                  <a:gd name="T10" fmla="*/ 2147483647 w 355"/>
                  <a:gd name="T11" fmla="*/ 2147483647 h 270"/>
                  <a:gd name="T12" fmla="*/ 2147483647 w 355"/>
                  <a:gd name="T13" fmla="*/ 2147483647 h 270"/>
                  <a:gd name="T14" fmla="*/ 2147483647 w 355"/>
                  <a:gd name="T15" fmla="*/ 2147483647 h 270"/>
                  <a:gd name="T16" fmla="*/ 2147483647 w 355"/>
                  <a:gd name="T17" fmla="*/ 2147483647 h 270"/>
                  <a:gd name="T18" fmla="*/ 2147483647 w 355"/>
                  <a:gd name="T19" fmla="*/ 2147483647 h 270"/>
                  <a:gd name="T20" fmla="*/ 2147483647 w 355"/>
                  <a:gd name="T21" fmla="*/ 2147483647 h 270"/>
                  <a:gd name="T22" fmla="*/ 2147483647 w 355"/>
                  <a:gd name="T23" fmla="*/ 2147483647 h 270"/>
                  <a:gd name="T24" fmla="*/ 2147483647 w 355"/>
                  <a:gd name="T25" fmla="*/ 2147483647 h 270"/>
                  <a:gd name="T26" fmla="*/ 2147483647 w 355"/>
                  <a:gd name="T27" fmla="*/ 2147483647 h 270"/>
                  <a:gd name="T28" fmla="*/ 2147483647 w 355"/>
                  <a:gd name="T29" fmla="*/ 2147483647 h 270"/>
                  <a:gd name="T30" fmla="*/ 2147483647 w 355"/>
                  <a:gd name="T31" fmla="*/ 2147483647 h 270"/>
                  <a:gd name="T32" fmla="*/ 2147483647 w 355"/>
                  <a:gd name="T33" fmla="*/ 2147483647 h 270"/>
                  <a:gd name="T34" fmla="*/ 2147483647 w 355"/>
                  <a:gd name="T35" fmla="*/ 2147483647 h 270"/>
                  <a:gd name="T36" fmla="*/ 2147483647 w 355"/>
                  <a:gd name="T37" fmla="*/ 2147483647 h 270"/>
                  <a:gd name="T38" fmla="*/ 0 w 355"/>
                  <a:gd name="T39" fmla="*/ 2147483647 h 270"/>
                  <a:gd name="T40" fmla="*/ 2147483647 w 355"/>
                  <a:gd name="T41" fmla="*/ 2147483647 h 270"/>
                  <a:gd name="T42" fmla="*/ 2147483647 w 355"/>
                  <a:gd name="T43" fmla="*/ 2147483647 h 270"/>
                  <a:gd name="T44" fmla="*/ 2147483647 w 355"/>
                  <a:gd name="T45" fmla="*/ 2147483647 h 270"/>
                  <a:gd name="T46" fmla="*/ 2147483647 w 355"/>
                  <a:gd name="T47" fmla="*/ 2147483647 h 270"/>
                  <a:gd name="T48" fmla="*/ 2147483647 w 355"/>
                  <a:gd name="T49" fmla="*/ 2147483647 h 270"/>
                  <a:gd name="T50" fmla="*/ 2147483647 w 355"/>
                  <a:gd name="T51" fmla="*/ 2147483647 h 270"/>
                  <a:gd name="T52" fmla="*/ 2147483647 w 355"/>
                  <a:gd name="T53" fmla="*/ 0 h 27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55"/>
                  <a:gd name="T82" fmla="*/ 0 h 270"/>
                  <a:gd name="T83" fmla="*/ 355 w 355"/>
                  <a:gd name="T84" fmla="*/ 270 h 27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55" h="270">
                    <a:moveTo>
                      <a:pt x="278" y="0"/>
                    </a:moveTo>
                    <a:lnTo>
                      <a:pt x="298" y="4"/>
                    </a:lnTo>
                    <a:lnTo>
                      <a:pt x="316" y="10"/>
                    </a:lnTo>
                    <a:lnTo>
                      <a:pt x="332" y="23"/>
                    </a:lnTo>
                    <a:lnTo>
                      <a:pt x="345" y="39"/>
                    </a:lnTo>
                    <a:lnTo>
                      <a:pt x="352" y="58"/>
                    </a:lnTo>
                    <a:lnTo>
                      <a:pt x="355" y="78"/>
                    </a:lnTo>
                    <a:lnTo>
                      <a:pt x="352" y="97"/>
                    </a:lnTo>
                    <a:lnTo>
                      <a:pt x="345" y="115"/>
                    </a:lnTo>
                    <a:lnTo>
                      <a:pt x="332" y="132"/>
                    </a:lnTo>
                    <a:lnTo>
                      <a:pt x="317" y="144"/>
                    </a:lnTo>
                    <a:lnTo>
                      <a:pt x="116" y="259"/>
                    </a:lnTo>
                    <a:lnTo>
                      <a:pt x="97" y="266"/>
                    </a:lnTo>
                    <a:lnTo>
                      <a:pt x="77" y="270"/>
                    </a:lnTo>
                    <a:lnTo>
                      <a:pt x="57" y="266"/>
                    </a:lnTo>
                    <a:lnTo>
                      <a:pt x="39" y="260"/>
                    </a:lnTo>
                    <a:lnTo>
                      <a:pt x="22" y="247"/>
                    </a:lnTo>
                    <a:lnTo>
                      <a:pt x="10" y="231"/>
                    </a:lnTo>
                    <a:lnTo>
                      <a:pt x="2" y="212"/>
                    </a:lnTo>
                    <a:lnTo>
                      <a:pt x="0" y="192"/>
                    </a:lnTo>
                    <a:lnTo>
                      <a:pt x="2" y="173"/>
                    </a:lnTo>
                    <a:lnTo>
                      <a:pt x="10" y="154"/>
                    </a:lnTo>
                    <a:lnTo>
                      <a:pt x="21" y="139"/>
                    </a:lnTo>
                    <a:lnTo>
                      <a:pt x="38" y="127"/>
                    </a:lnTo>
                    <a:lnTo>
                      <a:pt x="239" y="11"/>
                    </a:lnTo>
                    <a:lnTo>
                      <a:pt x="259" y="2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sz="4400">
                  <a:latin typeface="Roboto Regular"/>
                </a:endParaRPr>
              </a:p>
            </p:txBody>
          </p:sp>
          <p:sp>
            <p:nvSpPr>
              <p:cNvPr id="109" name="Freeform 439"/>
              <p:cNvSpPr>
                <a:spLocks/>
              </p:cNvSpPr>
              <p:nvPr/>
            </p:nvSpPr>
            <p:spPr bwMode="auto">
              <a:xfrm>
                <a:off x="19786600" y="8132763"/>
                <a:ext cx="188913" cy="142875"/>
              </a:xfrm>
              <a:custGeom>
                <a:avLst/>
                <a:gdLst>
                  <a:gd name="T0" fmla="*/ 2147483647 w 355"/>
                  <a:gd name="T1" fmla="*/ 0 h 270"/>
                  <a:gd name="T2" fmla="*/ 2147483647 w 355"/>
                  <a:gd name="T3" fmla="*/ 2147483647 h 270"/>
                  <a:gd name="T4" fmla="*/ 2147483647 w 355"/>
                  <a:gd name="T5" fmla="*/ 2147483647 h 270"/>
                  <a:gd name="T6" fmla="*/ 2147483647 w 355"/>
                  <a:gd name="T7" fmla="*/ 2147483647 h 270"/>
                  <a:gd name="T8" fmla="*/ 2147483647 w 355"/>
                  <a:gd name="T9" fmla="*/ 2147483647 h 270"/>
                  <a:gd name="T10" fmla="*/ 2147483647 w 355"/>
                  <a:gd name="T11" fmla="*/ 2147483647 h 270"/>
                  <a:gd name="T12" fmla="*/ 2147483647 w 355"/>
                  <a:gd name="T13" fmla="*/ 2147483647 h 270"/>
                  <a:gd name="T14" fmla="*/ 2147483647 w 355"/>
                  <a:gd name="T15" fmla="*/ 2147483647 h 270"/>
                  <a:gd name="T16" fmla="*/ 2147483647 w 355"/>
                  <a:gd name="T17" fmla="*/ 2147483647 h 270"/>
                  <a:gd name="T18" fmla="*/ 2147483647 w 355"/>
                  <a:gd name="T19" fmla="*/ 2147483647 h 270"/>
                  <a:gd name="T20" fmla="*/ 2147483647 w 355"/>
                  <a:gd name="T21" fmla="*/ 2147483647 h 270"/>
                  <a:gd name="T22" fmla="*/ 2147483647 w 355"/>
                  <a:gd name="T23" fmla="*/ 2147483647 h 270"/>
                  <a:gd name="T24" fmla="*/ 2147483647 w 355"/>
                  <a:gd name="T25" fmla="*/ 2147483647 h 270"/>
                  <a:gd name="T26" fmla="*/ 2147483647 w 355"/>
                  <a:gd name="T27" fmla="*/ 2147483647 h 270"/>
                  <a:gd name="T28" fmla="*/ 2147483647 w 355"/>
                  <a:gd name="T29" fmla="*/ 2147483647 h 270"/>
                  <a:gd name="T30" fmla="*/ 2147483647 w 355"/>
                  <a:gd name="T31" fmla="*/ 2147483647 h 270"/>
                  <a:gd name="T32" fmla="*/ 2147483647 w 355"/>
                  <a:gd name="T33" fmla="*/ 2147483647 h 270"/>
                  <a:gd name="T34" fmla="*/ 2147483647 w 355"/>
                  <a:gd name="T35" fmla="*/ 2147483647 h 270"/>
                  <a:gd name="T36" fmla="*/ 2147483647 w 355"/>
                  <a:gd name="T37" fmla="*/ 2147483647 h 270"/>
                  <a:gd name="T38" fmla="*/ 2147483647 w 355"/>
                  <a:gd name="T39" fmla="*/ 2147483647 h 270"/>
                  <a:gd name="T40" fmla="*/ 0 w 355"/>
                  <a:gd name="T41" fmla="*/ 2147483647 h 270"/>
                  <a:gd name="T42" fmla="*/ 2147483647 w 355"/>
                  <a:gd name="T43" fmla="*/ 2147483647 h 270"/>
                  <a:gd name="T44" fmla="*/ 2147483647 w 355"/>
                  <a:gd name="T45" fmla="*/ 2147483647 h 270"/>
                  <a:gd name="T46" fmla="*/ 2147483647 w 355"/>
                  <a:gd name="T47" fmla="*/ 2147483647 h 270"/>
                  <a:gd name="T48" fmla="*/ 2147483647 w 355"/>
                  <a:gd name="T49" fmla="*/ 2147483647 h 270"/>
                  <a:gd name="T50" fmla="*/ 2147483647 w 355"/>
                  <a:gd name="T51" fmla="*/ 2147483647 h 270"/>
                  <a:gd name="T52" fmla="*/ 2147483647 w 355"/>
                  <a:gd name="T53" fmla="*/ 0 h 27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55"/>
                  <a:gd name="T82" fmla="*/ 0 h 270"/>
                  <a:gd name="T83" fmla="*/ 355 w 355"/>
                  <a:gd name="T84" fmla="*/ 270 h 27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55" h="270">
                    <a:moveTo>
                      <a:pt x="77" y="0"/>
                    </a:moveTo>
                    <a:lnTo>
                      <a:pt x="97" y="2"/>
                    </a:lnTo>
                    <a:lnTo>
                      <a:pt x="116" y="11"/>
                    </a:lnTo>
                    <a:lnTo>
                      <a:pt x="317" y="127"/>
                    </a:lnTo>
                    <a:lnTo>
                      <a:pt x="333" y="139"/>
                    </a:lnTo>
                    <a:lnTo>
                      <a:pt x="345" y="154"/>
                    </a:lnTo>
                    <a:lnTo>
                      <a:pt x="352" y="173"/>
                    </a:lnTo>
                    <a:lnTo>
                      <a:pt x="355" y="192"/>
                    </a:lnTo>
                    <a:lnTo>
                      <a:pt x="352" y="212"/>
                    </a:lnTo>
                    <a:lnTo>
                      <a:pt x="345" y="231"/>
                    </a:lnTo>
                    <a:lnTo>
                      <a:pt x="332" y="247"/>
                    </a:lnTo>
                    <a:lnTo>
                      <a:pt x="316" y="260"/>
                    </a:lnTo>
                    <a:lnTo>
                      <a:pt x="298" y="266"/>
                    </a:lnTo>
                    <a:lnTo>
                      <a:pt x="278" y="270"/>
                    </a:lnTo>
                    <a:lnTo>
                      <a:pt x="258" y="266"/>
                    </a:lnTo>
                    <a:lnTo>
                      <a:pt x="239" y="259"/>
                    </a:lnTo>
                    <a:lnTo>
                      <a:pt x="37" y="144"/>
                    </a:lnTo>
                    <a:lnTo>
                      <a:pt x="22" y="132"/>
                    </a:lnTo>
                    <a:lnTo>
                      <a:pt x="10" y="115"/>
                    </a:lnTo>
                    <a:lnTo>
                      <a:pt x="2" y="97"/>
                    </a:lnTo>
                    <a:lnTo>
                      <a:pt x="0" y="78"/>
                    </a:lnTo>
                    <a:lnTo>
                      <a:pt x="2" y="58"/>
                    </a:lnTo>
                    <a:lnTo>
                      <a:pt x="10" y="39"/>
                    </a:lnTo>
                    <a:lnTo>
                      <a:pt x="22" y="23"/>
                    </a:lnTo>
                    <a:lnTo>
                      <a:pt x="39" y="10"/>
                    </a:lnTo>
                    <a:lnTo>
                      <a:pt x="56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sz="4400">
                  <a:latin typeface="Roboto Regular"/>
                </a:endParaRPr>
              </a:p>
            </p:txBody>
          </p:sp>
          <p:sp>
            <p:nvSpPr>
              <p:cNvPr id="110" name="Freeform 440"/>
              <p:cNvSpPr>
                <a:spLocks/>
              </p:cNvSpPr>
              <p:nvPr/>
            </p:nvSpPr>
            <p:spPr bwMode="auto">
              <a:xfrm>
                <a:off x="19894550" y="7735888"/>
                <a:ext cx="204788" cy="82550"/>
              </a:xfrm>
              <a:custGeom>
                <a:avLst/>
                <a:gdLst>
                  <a:gd name="T0" fmla="*/ 2147483647 w 387"/>
                  <a:gd name="T1" fmla="*/ 0 h 155"/>
                  <a:gd name="T2" fmla="*/ 2147483647 w 387"/>
                  <a:gd name="T3" fmla="*/ 0 h 155"/>
                  <a:gd name="T4" fmla="*/ 2147483647 w 387"/>
                  <a:gd name="T5" fmla="*/ 2147483647 h 155"/>
                  <a:gd name="T6" fmla="*/ 2147483647 w 387"/>
                  <a:gd name="T7" fmla="*/ 2147483647 h 155"/>
                  <a:gd name="T8" fmla="*/ 2147483647 w 387"/>
                  <a:gd name="T9" fmla="*/ 2147483647 h 155"/>
                  <a:gd name="T10" fmla="*/ 2147483647 w 387"/>
                  <a:gd name="T11" fmla="*/ 2147483647 h 155"/>
                  <a:gd name="T12" fmla="*/ 2147483647 w 387"/>
                  <a:gd name="T13" fmla="*/ 2147483647 h 155"/>
                  <a:gd name="T14" fmla="*/ 2147483647 w 387"/>
                  <a:gd name="T15" fmla="*/ 2147483647 h 155"/>
                  <a:gd name="T16" fmla="*/ 2147483647 w 387"/>
                  <a:gd name="T17" fmla="*/ 2147483647 h 155"/>
                  <a:gd name="T18" fmla="*/ 2147483647 w 387"/>
                  <a:gd name="T19" fmla="*/ 2147483647 h 155"/>
                  <a:gd name="T20" fmla="*/ 2147483647 w 387"/>
                  <a:gd name="T21" fmla="*/ 2147483647 h 155"/>
                  <a:gd name="T22" fmla="*/ 2147483647 w 387"/>
                  <a:gd name="T23" fmla="*/ 2147483647 h 155"/>
                  <a:gd name="T24" fmla="*/ 2147483647 w 387"/>
                  <a:gd name="T25" fmla="*/ 2147483647 h 155"/>
                  <a:gd name="T26" fmla="*/ 2147483647 w 387"/>
                  <a:gd name="T27" fmla="*/ 2147483647 h 155"/>
                  <a:gd name="T28" fmla="*/ 2147483647 w 387"/>
                  <a:gd name="T29" fmla="*/ 2147483647 h 155"/>
                  <a:gd name="T30" fmla="*/ 2147483647 w 387"/>
                  <a:gd name="T31" fmla="*/ 2147483647 h 155"/>
                  <a:gd name="T32" fmla="*/ 2147483647 w 387"/>
                  <a:gd name="T33" fmla="*/ 2147483647 h 155"/>
                  <a:gd name="T34" fmla="*/ 2147483647 w 387"/>
                  <a:gd name="T35" fmla="*/ 2147483647 h 155"/>
                  <a:gd name="T36" fmla="*/ 2147483647 w 387"/>
                  <a:gd name="T37" fmla="*/ 2147483647 h 155"/>
                  <a:gd name="T38" fmla="*/ 2147483647 w 387"/>
                  <a:gd name="T39" fmla="*/ 2147483647 h 155"/>
                  <a:gd name="T40" fmla="*/ 0 w 387"/>
                  <a:gd name="T41" fmla="*/ 2147483647 h 155"/>
                  <a:gd name="T42" fmla="*/ 2147483647 w 387"/>
                  <a:gd name="T43" fmla="*/ 2147483647 h 155"/>
                  <a:gd name="T44" fmla="*/ 2147483647 w 387"/>
                  <a:gd name="T45" fmla="*/ 2147483647 h 155"/>
                  <a:gd name="T46" fmla="*/ 2147483647 w 387"/>
                  <a:gd name="T47" fmla="*/ 2147483647 h 155"/>
                  <a:gd name="T48" fmla="*/ 2147483647 w 387"/>
                  <a:gd name="T49" fmla="*/ 2147483647 h 155"/>
                  <a:gd name="T50" fmla="*/ 2147483647 w 387"/>
                  <a:gd name="T51" fmla="*/ 2147483647 h 155"/>
                  <a:gd name="T52" fmla="*/ 2147483647 w 387"/>
                  <a:gd name="T53" fmla="*/ 0 h 15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7"/>
                  <a:gd name="T82" fmla="*/ 0 h 155"/>
                  <a:gd name="T83" fmla="*/ 387 w 387"/>
                  <a:gd name="T84" fmla="*/ 155 h 15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7" h="155">
                    <a:moveTo>
                      <a:pt x="77" y="0"/>
                    </a:moveTo>
                    <a:lnTo>
                      <a:pt x="310" y="0"/>
                    </a:lnTo>
                    <a:lnTo>
                      <a:pt x="330" y="4"/>
                    </a:lnTo>
                    <a:lnTo>
                      <a:pt x="349" y="12"/>
                    </a:lnTo>
                    <a:lnTo>
                      <a:pt x="364" y="23"/>
                    </a:lnTo>
                    <a:lnTo>
                      <a:pt x="375" y="39"/>
                    </a:lnTo>
                    <a:lnTo>
                      <a:pt x="384" y="57"/>
                    </a:lnTo>
                    <a:lnTo>
                      <a:pt x="387" y="78"/>
                    </a:lnTo>
                    <a:lnTo>
                      <a:pt x="384" y="98"/>
                    </a:lnTo>
                    <a:lnTo>
                      <a:pt x="375" y="116"/>
                    </a:lnTo>
                    <a:lnTo>
                      <a:pt x="364" y="132"/>
                    </a:lnTo>
                    <a:lnTo>
                      <a:pt x="349" y="144"/>
                    </a:lnTo>
                    <a:lnTo>
                      <a:pt x="330" y="152"/>
                    </a:lnTo>
                    <a:lnTo>
                      <a:pt x="310" y="155"/>
                    </a:lnTo>
                    <a:lnTo>
                      <a:pt x="77" y="155"/>
                    </a:lnTo>
                    <a:lnTo>
                      <a:pt x="57" y="152"/>
                    </a:lnTo>
                    <a:lnTo>
                      <a:pt x="38" y="144"/>
                    </a:lnTo>
                    <a:lnTo>
                      <a:pt x="23" y="132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2" y="57"/>
                    </a:lnTo>
                    <a:lnTo>
                      <a:pt x="10" y="39"/>
                    </a:lnTo>
                    <a:lnTo>
                      <a:pt x="23" y="23"/>
                    </a:lnTo>
                    <a:lnTo>
                      <a:pt x="38" y="12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sz="4400">
                  <a:latin typeface="Roboto Regular"/>
                </a:endParaRPr>
              </a:p>
            </p:txBody>
          </p:sp>
          <p:sp>
            <p:nvSpPr>
              <p:cNvPr id="111" name="Freeform 441"/>
              <p:cNvSpPr>
                <a:spLocks/>
              </p:cNvSpPr>
              <p:nvPr/>
            </p:nvSpPr>
            <p:spPr bwMode="auto">
              <a:xfrm>
                <a:off x="19786600" y="7280275"/>
                <a:ext cx="188913" cy="141287"/>
              </a:xfrm>
              <a:custGeom>
                <a:avLst/>
                <a:gdLst>
                  <a:gd name="T0" fmla="*/ 2147483647 w 355"/>
                  <a:gd name="T1" fmla="*/ 0 h 268"/>
                  <a:gd name="T2" fmla="*/ 2147483647 w 355"/>
                  <a:gd name="T3" fmla="*/ 2147483647 h 268"/>
                  <a:gd name="T4" fmla="*/ 2147483647 w 355"/>
                  <a:gd name="T5" fmla="*/ 2147483647 h 268"/>
                  <a:gd name="T6" fmla="*/ 2147483647 w 355"/>
                  <a:gd name="T7" fmla="*/ 2147483647 h 268"/>
                  <a:gd name="T8" fmla="*/ 2147483647 w 355"/>
                  <a:gd name="T9" fmla="*/ 2147483647 h 268"/>
                  <a:gd name="T10" fmla="*/ 2147483647 w 355"/>
                  <a:gd name="T11" fmla="*/ 2147483647 h 268"/>
                  <a:gd name="T12" fmla="*/ 2147483647 w 355"/>
                  <a:gd name="T13" fmla="*/ 2147483647 h 268"/>
                  <a:gd name="T14" fmla="*/ 2147483647 w 355"/>
                  <a:gd name="T15" fmla="*/ 2147483647 h 268"/>
                  <a:gd name="T16" fmla="*/ 2147483647 w 355"/>
                  <a:gd name="T17" fmla="*/ 2147483647 h 268"/>
                  <a:gd name="T18" fmla="*/ 2147483647 w 355"/>
                  <a:gd name="T19" fmla="*/ 2147483647 h 268"/>
                  <a:gd name="T20" fmla="*/ 2147483647 w 355"/>
                  <a:gd name="T21" fmla="*/ 2147483647 h 268"/>
                  <a:gd name="T22" fmla="*/ 2147483647 w 355"/>
                  <a:gd name="T23" fmla="*/ 2147483647 h 268"/>
                  <a:gd name="T24" fmla="*/ 2147483647 w 355"/>
                  <a:gd name="T25" fmla="*/ 2147483647 h 268"/>
                  <a:gd name="T26" fmla="*/ 2147483647 w 355"/>
                  <a:gd name="T27" fmla="*/ 2147483647 h 268"/>
                  <a:gd name="T28" fmla="*/ 2147483647 w 355"/>
                  <a:gd name="T29" fmla="*/ 2147483647 h 268"/>
                  <a:gd name="T30" fmla="*/ 2147483647 w 355"/>
                  <a:gd name="T31" fmla="*/ 2147483647 h 268"/>
                  <a:gd name="T32" fmla="*/ 2147483647 w 355"/>
                  <a:gd name="T33" fmla="*/ 2147483647 h 268"/>
                  <a:gd name="T34" fmla="*/ 2147483647 w 355"/>
                  <a:gd name="T35" fmla="*/ 2147483647 h 268"/>
                  <a:gd name="T36" fmla="*/ 2147483647 w 355"/>
                  <a:gd name="T37" fmla="*/ 2147483647 h 268"/>
                  <a:gd name="T38" fmla="*/ 0 w 355"/>
                  <a:gd name="T39" fmla="*/ 2147483647 h 268"/>
                  <a:gd name="T40" fmla="*/ 2147483647 w 355"/>
                  <a:gd name="T41" fmla="*/ 2147483647 h 268"/>
                  <a:gd name="T42" fmla="*/ 2147483647 w 355"/>
                  <a:gd name="T43" fmla="*/ 2147483647 h 268"/>
                  <a:gd name="T44" fmla="*/ 2147483647 w 355"/>
                  <a:gd name="T45" fmla="*/ 2147483647 h 268"/>
                  <a:gd name="T46" fmla="*/ 2147483647 w 355"/>
                  <a:gd name="T47" fmla="*/ 2147483647 h 268"/>
                  <a:gd name="T48" fmla="*/ 2147483647 w 355"/>
                  <a:gd name="T49" fmla="*/ 2147483647 h 268"/>
                  <a:gd name="T50" fmla="*/ 2147483647 w 355"/>
                  <a:gd name="T51" fmla="*/ 2147483647 h 268"/>
                  <a:gd name="T52" fmla="*/ 2147483647 w 355"/>
                  <a:gd name="T53" fmla="*/ 0 h 26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55"/>
                  <a:gd name="T82" fmla="*/ 0 h 268"/>
                  <a:gd name="T83" fmla="*/ 355 w 355"/>
                  <a:gd name="T84" fmla="*/ 268 h 26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55" h="268">
                    <a:moveTo>
                      <a:pt x="278" y="0"/>
                    </a:moveTo>
                    <a:lnTo>
                      <a:pt x="298" y="2"/>
                    </a:lnTo>
                    <a:lnTo>
                      <a:pt x="316" y="10"/>
                    </a:lnTo>
                    <a:lnTo>
                      <a:pt x="332" y="21"/>
                    </a:lnTo>
                    <a:lnTo>
                      <a:pt x="345" y="37"/>
                    </a:lnTo>
                    <a:lnTo>
                      <a:pt x="352" y="56"/>
                    </a:lnTo>
                    <a:lnTo>
                      <a:pt x="355" y="76"/>
                    </a:lnTo>
                    <a:lnTo>
                      <a:pt x="352" y="96"/>
                    </a:lnTo>
                    <a:lnTo>
                      <a:pt x="345" y="114"/>
                    </a:lnTo>
                    <a:lnTo>
                      <a:pt x="333" y="130"/>
                    </a:lnTo>
                    <a:lnTo>
                      <a:pt x="317" y="143"/>
                    </a:lnTo>
                    <a:lnTo>
                      <a:pt x="116" y="257"/>
                    </a:lnTo>
                    <a:lnTo>
                      <a:pt x="97" y="266"/>
                    </a:lnTo>
                    <a:lnTo>
                      <a:pt x="77" y="268"/>
                    </a:lnTo>
                    <a:lnTo>
                      <a:pt x="58" y="266"/>
                    </a:lnTo>
                    <a:lnTo>
                      <a:pt x="39" y="258"/>
                    </a:lnTo>
                    <a:lnTo>
                      <a:pt x="22" y="246"/>
                    </a:lnTo>
                    <a:lnTo>
                      <a:pt x="10" y="229"/>
                    </a:lnTo>
                    <a:lnTo>
                      <a:pt x="2" y="211"/>
                    </a:lnTo>
                    <a:lnTo>
                      <a:pt x="0" y="191"/>
                    </a:lnTo>
                    <a:lnTo>
                      <a:pt x="2" y="172"/>
                    </a:lnTo>
                    <a:lnTo>
                      <a:pt x="10" y="153"/>
                    </a:lnTo>
                    <a:lnTo>
                      <a:pt x="22" y="138"/>
                    </a:lnTo>
                    <a:lnTo>
                      <a:pt x="37" y="124"/>
                    </a:lnTo>
                    <a:lnTo>
                      <a:pt x="239" y="10"/>
                    </a:lnTo>
                    <a:lnTo>
                      <a:pt x="259" y="2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sz="4400">
                  <a:latin typeface="Roboto Regular"/>
                </a:endParaRPr>
              </a:p>
            </p:txBody>
          </p:sp>
          <p:sp>
            <p:nvSpPr>
              <p:cNvPr id="112" name="Freeform 442"/>
              <p:cNvSpPr>
                <a:spLocks/>
              </p:cNvSpPr>
              <p:nvPr/>
            </p:nvSpPr>
            <p:spPr bwMode="auto">
              <a:xfrm>
                <a:off x="19494500" y="6943725"/>
                <a:ext cx="142875" cy="187325"/>
              </a:xfrm>
              <a:custGeom>
                <a:avLst/>
                <a:gdLst>
                  <a:gd name="T0" fmla="*/ 2147483647 w 271"/>
                  <a:gd name="T1" fmla="*/ 0 h 352"/>
                  <a:gd name="T2" fmla="*/ 2147483647 w 271"/>
                  <a:gd name="T3" fmla="*/ 2147483647 h 352"/>
                  <a:gd name="T4" fmla="*/ 2147483647 w 271"/>
                  <a:gd name="T5" fmla="*/ 2147483647 h 352"/>
                  <a:gd name="T6" fmla="*/ 2147483647 w 271"/>
                  <a:gd name="T7" fmla="*/ 2147483647 h 352"/>
                  <a:gd name="T8" fmla="*/ 2147483647 w 271"/>
                  <a:gd name="T9" fmla="*/ 2147483647 h 352"/>
                  <a:gd name="T10" fmla="*/ 2147483647 w 271"/>
                  <a:gd name="T11" fmla="*/ 2147483647 h 352"/>
                  <a:gd name="T12" fmla="*/ 2147483647 w 271"/>
                  <a:gd name="T13" fmla="*/ 2147483647 h 352"/>
                  <a:gd name="T14" fmla="*/ 2147483647 w 271"/>
                  <a:gd name="T15" fmla="*/ 2147483647 h 352"/>
                  <a:gd name="T16" fmla="*/ 2147483647 w 271"/>
                  <a:gd name="T17" fmla="*/ 2147483647 h 352"/>
                  <a:gd name="T18" fmla="*/ 2147483647 w 271"/>
                  <a:gd name="T19" fmla="*/ 2147483647 h 352"/>
                  <a:gd name="T20" fmla="*/ 2147483647 w 271"/>
                  <a:gd name="T21" fmla="*/ 2147483647 h 352"/>
                  <a:gd name="T22" fmla="*/ 2147483647 w 271"/>
                  <a:gd name="T23" fmla="*/ 2147483647 h 352"/>
                  <a:gd name="T24" fmla="*/ 2147483647 w 271"/>
                  <a:gd name="T25" fmla="*/ 2147483647 h 352"/>
                  <a:gd name="T26" fmla="*/ 2147483647 w 271"/>
                  <a:gd name="T27" fmla="*/ 2147483647 h 352"/>
                  <a:gd name="T28" fmla="*/ 2147483647 w 271"/>
                  <a:gd name="T29" fmla="*/ 2147483647 h 352"/>
                  <a:gd name="T30" fmla="*/ 2147483647 w 271"/>
                  <a:gd name="T31" fmla="*/ 2147483647 h 352"/>
                  <a:gd name="T32" fmla="*/ 2147483647 w 271"/>
                  <a:gd name="T33" fmla="*/ 2147483647 h 352"/>
                  <a:gd name="T34" fmla="*/ 2147483647 w 271"/>
                  <a:gd name="T35" fmla="*/ 2147483647 h 352"/>
                  <a:gd name="T36" fmla="*/ 2147483647 w 271"/>
                  <a:gd name="T37" fmla="*/ 2147483647 h 352"/>
                  <a:gd name="T38" fmla="*/ 0 w 271"/>
                  <a:gd name="T39" fmla="*/ 2147483647 h 352"/>
                  <a:gd name="T40" fmla="*/ 2147483647 w 271"/>
                  <a:gd name="T41" fmla="*/ 2147483647 h 352"/>
                  <a:gd name="T42" fmla="*/ 2147483647 w 271"/>
                  <a:gd name="T43" fmla="*/ 2147483647 h 352"/>
                  <a:gd name="T44" fmla="*/ 2147483647 w 271"/>
                  <a:gd name="T45" fmla="*/ 2147483647 h 352"/>
                  <a:gd name="T46" fmla="*/ 2147483647 w 271"/>
                  <a:gd name="T47" fmla="*/ 2147483647 h 352"/>
                  <a:gd name="T48" fmla="*/ 2147483647 w 271"/>
                  <a:gd name="T49" fmla="*/ 2147483647 h 352"/>
                  <a:gd name="T50" fmla="*/ 2147483647 w 271"/>
                  <a:gd name="T51" fmla="*/ 2147483647 h 352"/>
                  <a:gd name="T52" fmla="*/ 2147483647 w 271"/>
                  <a:gd name="T53" fmla="*/ 0 h 35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71"/>
                  <a:gd name="T82" fmla="*/ 0 h 352"/>
                  <a:gd name="T83" fmla="*/ 271 w 271"/>
                  <a:gd name="T84" fmla="*/ 352 h 35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71" h="352">
                    <a:moveTo>
                      <a:pt x="192" y="0"/>
                    </a:moveTo>
                    <a:lnTo>
                      <a:pt x="212" y="2"/>
                    </a:lnTo>
                    <a:lnTo>
                      <a:pt x="231" y="11"/>
                    </a:lnTo>
                    <a:lnTo>
                      <a:pt x="248" y="24"/>
                    </a:lnTo>
                    <a:lnTo>
                      <a:pt x="260" y="39"/>
                    </a:lnTo>
                    <a:lnTo>
                      <a:pt x="268" y="57"/>
                    </a:lnTo>
                    <a:lnTo>
                      <a:pt x="271" y="76"/>
                    </a:lnTo>
                    <a:lnTo>
                      <a:pt x="268" y="96"/>
                    </a:lnTo>
                    <a:lnTo>
                      <a:pt x="260" y="115"/>
                    </a:lnTo>
                    <a:lnTo>
                      <a:pt x="144" y="315"/>
                    </a:lnTo>
                    <a:lnTo>
                      <a:pt x="132" y="331"/>
                    </a:lnTo>
                    <a:lnTo>
                      <a:pt x="115" y="344"/>
                    </a:lnTo>
                    <a:lnTo>
                      <a:pt x="97" y="350"/>
                    </a:lnTo>
                    <a:lnTo>
                      <a:pt x="77" y="352"/>
                    </a:lnTo>
                    <a:lnTo>
                      <a:pt x="58" y="350"/>
                    </a:lnTo>
                    <a:lnTo>
                      <a:pt x="39" y="342"/>
                    </a:lnTo>
                    <a:lnTo>
                      <a:pt x="21" y="330"/>
                    </a:lnTo>
                    <a:lnTo>
                      <a:pt x="10" y="315"/>
                    </a:lnTo>
                    <a:lnTo>
                      <a:pt x="3" y="296"/>
                    </a:lnTo>
                    <a:lnTo>
                      <a:pt x="0" y="277"/>
                    </a:lnTo>
                    <a:lnTo>
                      <a:pt x="3" y="257"/>
                    </a:lnTo>
                    <a:lnTo>
                      <a:pt x="10" y="238"/>
                    </a:lnTo>
                    <a:lnTo>
                      <a:pt x="126" y="39"/>
                    </a:lnTo>
                    <a:lnTo>
                      <a:pt x="139" y="22"/>
                    </a:lnTo>
                    <a:lnTo>
                      <a:pt x="156" y="10"/>
                    </a:lnTo>
                    <a:lnTo>
                      <a:pt x="173" y="2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sz="4400">
                  <a:latin typeface="Roboto Regular"/>
                </a:endParaRPr>
              </a:p>
            </p:txBody>
          </p:sp>
          <p:sp>
            <p:nvSpPr>
              <p:cNvPr id="113" name="Freeform 443"/>
              <p:cNvSpPr>
                <a:spLocks/>
              </p:cNvSpPr>
              <p:nvPr/>
            </p:nvSpPr>
            <p:spPr bwMode="auto">
              <a:xfrm>
                <a:off x="19037300" y="7435850"/>
                <a:ext cx="196850" cy="633412"/>
              </a:xfrm>
              <a:custGeom>
                <a:avLst/>
                <a:gdLst>
                  <a:gd name="T0" fmla="*/ 2147483647 w 372"/>
                  <a:gd name="T1" fmla="*/ 0 h 1196"/>
                  <a:gd name="T2" fmla="*/ 2147483647 w 372"/>
                  <a:gd name="T3" fmla="*/ 2147483647 h 1196"/>
                  <a:gd name="T4" fmla="*/ 2147483647 w 372"/>
                  <a:gd name="T5" fmla="*/ 2147483647 h 1196"/>
                  <a:gd name="T6" fmla="*/ 2147483647 w 372"/>
                  <a:gd name="T7" fmla="*/ 2147483647 h 1196"/>
                  <a:gd name="T8" fmla="*/ 2147483647 w 372"/>
                  <a:gd name="T9" fmla="*/ 2147483647 h 1196"/>
                  <a:gd name="T10" fmla="*/ 2147483647 w 372"/>
                  <a:gd name="T11" fmla="*/ 2147483647 h 1196"/>
                  <a:gd name="T12" fmla="*/ 2147483647 w 372"/>
                  <a:gd name="T13" fmla="*/ 2147483647 h 1196"/>
                  <a:gd name="T14" fmla="*/ 2147483647 w 372"/>
                  <a:gd name="T15" fmla="*/ 2147483647 h 1196"/>
                  <a:gd name="T16" fmla="*/ 2147483647 w 372"/>
                  <a:gd name="T17" fmla="*/ 2147483647 h 1196"/>
                  <a:gd name="T18" fmla="*/ 2147483647 w 372"/>
                  <a:gd name="T19" fmla="*/ 2147483647 h 1196"/>
                  <a:gd name="T20" fmla="*/ 2147483647 w 372"/>
                  <a:gd name="T21" fmla="*/ 2147483647 h 1196"/>
                  <a:gd name="T22" fmla="*/ 2147483647 w 372"/>
                  <a:gd name="T23" fmla="*/ 2147483647 h 1196"/>
                  <a:gd name="T24" fmla="*/ 2147483647 w 372"/>
                  <a:gd name="T25" fmla="*/ 2147483647 h 1196"/>
                  <a:gd name="T26" fmla="*/ 2147483647 w 372"/>
                  <a:gd name="T27" fmla="*/ 2147483647 h 1196"/>
                  <a:gd name="T28" fmla="*/ 2147483647 w 372"/>
                  <a:gd name="T29" fmla="*/ 2147483647 h 1196"/>
                  <a:gd name="T30" fmla="*/ 2147483647 w 372"/>
                  <a:gd name="T31" fmla="*/ 2147483647 h 1196"/>
                  <a:gd name="T32" fmla="*/ 2147483647 w 372"/>
                  <a:gd name="T33" fmla="*/ 2147483647 h 1196"/>
                  <a:gd name="T34" fmla="*/ 2147483647 w 372"/>
                  <a:gd name="T35" fmla="*/ 2147483647 h 1196"/>
                  <a:gd name="T36" fmla="*/ 2147483647 w 372"/>
                  <a:gd name="T37" fmla="*/ 2147483647 h 1196"/>
                  <a:gd name="T38" fmla="*/ 2147483647 w 372"/>
                  <a:gd name="T39" fmla="*/ 2147483647 h 1196"/>
                  <a:gd name="T40" fmla="*/ 2147483647 w 372"/>
                  <a:gd name="T41" fmla="*/ 2147483647 h 1196"/>
                  <a:gd name="T42" fmla="*/ 2147483647 w 372"/>
                  <a:gd name="T43" fmla="*/ 2147483647 h 1196"/>
                  <a:gd name="T44" fmla="*/ 2147483647 w 372"/>
                  <a:gd name="T45" fmla="*/ 2147483647 h 1196"/>
                  <a:gd name="T46" fmla="*/ 2147483647 w 372"/>
                  <a:gd name="T47" fmla="*/ 2147483647 h 1196"/>
                  <a:gd name="T48" fmla="*/ 2147483647 w 372"/>
                  <a:gd name="T49" fmla="*/ 2147483647 h 1196"/>
                  <a:gd name="T50" fmla="*/ 2147483647 w 372"/>
                  <a:gd name="T51" fmla="*/ 2147483647 h 1196"/>
                  <a:gd name="T52" fmla="*/ 2147483647 w 372"/>
                  <a:gd name="T53" fmla="*/ 2147483647 h 1196"/>
                  <a:gd name="T54" fmla="*/ 2147483647 w 372"/>
                  <a:gd name="T55" fmla="*/ 2147483647 h 1196"/>
                  <a:gd name="T56" fmla="*/ 2147483647 w 372"/>
                  <a:gd name="T57" fmla="*/ 2147483647 h 1196"/>
                  <a:gd name="T58" fmla="*/ 2147483647 w 372"/>
                  <a:gd name="T59" fmla="*/ 2147483647 h 1196"/>
                  <a:gd name="T60" fmla="*/ 2147483647 w 372"/>
                  <a:gd name="T61" fmla="*/ 2147483647 h 1196"/>
                  <a:gd name="T62" fmla="*/ 2147483647 w 372"/>
                  <a:gd name="T63" fmla="*/ 2147483647 h 1196"/>
                  <a:gd name="T64" fmla="*/ 0 w 372"/>
                  <a:gd name="T65" fmla="*/ 2147483647 h 1196"/>
                  <a:gd name="T66" fmla="*/ 0 w 372"/>
                  <a:gd name="T67" fmla="*/ 2147483647 h 1196"/>
                  <a:gd name="T68" fmla="*/ 2147483647 w 372"/>
                  <a:gd name="T69" fmla="*/ 2147483647 h 1196"/>
                  <a:gd name="T70" fmla="*/ 2147483647 w 372"/>
                  <a:gd name="T71" fmla="*/ 2147483647 h 1196"/>
                  <a:gd name="T72" fmla="*/ 2147483647 w 372"/>
                  <a:gd name="T73" fmla="*/ 2147483647 h 1196"/>
                  <a:gd name="T74" fmla="*/ 2147483647 w 372"/>
                  <a:gd name="T75" fmla="*/ 2147483647 h 1196"/>
                  <a:gd name="T76" fmla="*/ 2147483647 w 372"/>
                  <a:gd name="T77" fmla="*/ 2147483647 h 1196"/>
                  <a:gd name="T78" fmla="*/ 2147483647 w 372"/>
                  <a:gd name="T79" fmla="*/ 2147483647 h 1196"/>
                  <a:gd name="T80" fmla="*/ 2147483647 w 372"/>
                  <a:gd name="T81" fmla="*/ 2147483647 h 1196"/>
                  <a:gd name="T82" fmla="*/ 2147483647 w 372"/>
                  <a:gd name="T83" fmla="*/ 2147483647 h 1196"/>
                  <a:gd name="T84" fmla="*/ 2147483647 w 372"/>
                  <a:gd name="T85" fmla="*/ 0 h 11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2"/>
                  <a:gd name="T130" fmla="*/ 0 h 1196"/>
                  <a:gd name="T131" fmla="*/ 372 w 372"/>
                  <a:gd name="T132" fmla="*/ 1196 h 119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2" h="1196">
                    <a:moveTo>
                      <a:pt x="186" y="0"/>
                    </a:moveTo>
                    <a:lnTo>
                      <a:pt x="224" y="2"/>
                    </a:lnTo>
                    <a:lnTo>
                      <a:pt x="257" y="9"/>
                    </a:lnTo>
                    <a:lnTo>
                      <a:pt x="287" y="20"/>
                    </a:lnTo>
                    <a:lnTo>
                      <a:pt x="313" y="36"/>
                    </a:lnTo>
                    <a:lnTo>
                      <a:pt x="334" y="56"/>
                    </a:lnTo>
                    <a:lnTo>
                      <a:pt x="351" y="80"/>
                    </a:lnTo>
                    <a:lnTo>
                      <a:pt x="363" y="109"/>
                    </a:lnTo>
                    <a:lnTo>
                      <a:pt x="370" y="143"/>
                    </a:lnTo>
                    <a:lnTo>
                      <a:pt x="372" y="181"/>
                    </a:lnTo>
                    <a:lnTo>
                      <a:pt x="372" y="452"/>
                    </a:lnTo>
                    <a:lnTo>
                      <a:pt x="371" y="488"/>
                    </a:lnTo>
                    <a:lnTo>
                      <a:pt x="367" y="525"/>
                    </a:lnTo>
                    <a:lnTo>
                      <a:pt x="363" y="562"/>
                    </a:lnTo>
                    <a:lnTo>
                      <a:pt x="290" y="1110"/>
                    </a:lnTo>
                    <a:lnTo>
                      <a:pt x="285" y="1136"/>
                    </a:lnTo>
                    <a:lnTo>
                      <a:pt x="276" y="1157"/>
                    </a:lnTo>
                    <a:lnTo>
                      <a:pt x="265" y="1172"/>
                    </a:lnTo>
                    <a:lnTo>
                      <a:pt x="249" y="1184"/>
                    </a:lnTo>
                    <a:lnTo>
                      <a:pt x="232" y="1191"/>
                    </a:lnTo>
                    <a:lnTo>
                      <a:pt x="210" y="1195"/>
                    </a:lnTo>
                    <a:lnTo>
                      <a:pt x="186" y="1196"/>
                    </a:lnTo>
                    <a:lnTo>
                      <a:pt x="162" y="1195"/>
                    </a:lnTo>
                    <a:lnTo>
                      <a:pt x="141" y="1191"/>
                    </a:lnTo>
                    <a:lnTo>
                      <a:pt x="123" y="1184"/>
                    </a:lnTo>
                    <a:lnTo>
                      <a:pt x="108" y="1172"/>
                    </a:lnTo>
                    <a:lnTo>
                      <a:pt x="96" y="1157"/>
                    </a:lnTo>
                    <a:lnTo>
                      <a:pt x="88" y="1136"/>
                    </a:lnTo>
                    <a:lnTo>
                      <a:pt x="83" y="1110"/>
                    </a:lnTo>
                    <a:lnTo>
                      <a:pt x="9" y="562"/>
                    </a:lnTo>
                    <a:lnTo>
                      <a:pt x="5" y="525"/>
                    </a:lnTo>
                    <a:lnTo>
                      <a:pt x="2" y="488"/>
                    </a:lnTo>
                    <a:lnTo>
                      <a:pt x="0" y="452"/>
                    </a:lnTo>
                    <a:lnTo>
                      <a:pt x="0" y="181"/>
                    </a:lnTo>
                    <a:lnTo>
                      <a:pt x="3" y="143"/>
                    </a:lnTo>
                    <a:lnTo>
                      <a:pt x="9" y="109"/>
                    </a:lnTo>
                    <a:lnTo>
                      <a:pt x="22" y="80"/>
                    </a:lnTo>
                    <a:lnTo>
                      <a:pt x="38" y="56"/>
                    </a:lnTo>
                    <a:lnTo>
                      <a:pt x="60" y="36"/>
                    </a:lnTo>
                    <a:lnTo>
                      <a:pt x="85" y="20"/>
                    </a:lnTo>
                    <a:lnTo>
                      <a:pt x="115" y="9"/>
                    </a:lnTo>
                    <a:lnTo>
                      <a:pt x="148" y="2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sz="4400">
                  <a:latin typeface="Roboto Regular"/>
                </a:endParaRPr>
              </a:p>
            </p:txBody>
          </p:sp>
          <p:sp>
            <p:nvSpPr>
              <p:cNvPr id="114" name="Freeform 444"/>
              <p:cNvSpPr>
                <a:spLocks/>
              </p:cNvSpPr>
              <p:nvPr/>
            </p:nvSpPr>
            <p:spPr bwMode="auto">
              <a:xfrm>
                <a:off x="19034125" y="8148638"/>
                <a:ext cx="204788" cy="203200"/>
              </a:xfrm>
              <a:custGeom>
                <a:avLst/>
                <a:gdLst>
                  <a:gd name="T0" fmla="*/ 2147483647 w 387"/>
                  <a:gd name="T1" fmla="*/ 0 h 384"/>
                  <a:gd name="T2" fmla="*/ 2147483647 w 387"/>
                  <a:gd name="T3" fmla="*/ 2147483647 h 384"/>
                  <a:gd name="T4" fmla="*/ 2147483647 w 387"/>
                  <a:gd name="T5" fmla="*/ 2147483647 h 384"/>
                  <a:gd name="T6" fmla="*/ 2147483647 w 387"/>
                  <a:gd name="T7" fmla="*/ 2147483647 h 384"/>
                  <a:gd name="T8" fmla="*/ 2147483647 w 387"/>
                  <a:gd name="T9" fmla="*/ 2147483647 h 384"/>
                  <a:gd name="T10" fmla="*/ 2147483647 w 387"/>
                  <a:gd name="T11" fmla="*/ 2147483647 h 384"/>
                  <a:gd name="T12" fmla="*/ 2147483647 w 387"/>
                  <a:gd name="T13" fmla="*/ 2147483647 h 384"/>
                  <a:gd name="T14" fmla="*/ 2147483647 w 387"/>
                  <a:gd name="T15" fmla="*/ 2147483647 h 384"/>
                  <a:gd name="T16" fmla="*/ 2147483647 w 387"/>
                  <a:gd name="T17" fmla="*/ 2147483647 h 384"/>
                  <a:gd name="T18" fmla="*/ 2147483647 w 387"/>
                  <a:gd name="T19" fmla="*/ 2147483647 h 384"/>
                  <a:gd name="T20" fmla="*/ 2147483647 w 387"/>
                  <a:gd name="T21" fmla="*/ 2147483647 h 384"/>
                  <a:gd name="T22" fmla="*/ 2147483647 w 387"/>
                  <a:gd name="T23" fmla="*/ 2147483647 h 384"/>
                  <a:gd name="T24" fmla="*/ 2147483647 w 387"/>
                  <a:gd name="T25" fmla="*/ 2147483647 h 384"/>
                  <a:gd name="T26" fmla="*/ 2147483647 w 387"/>
                  <a:gd name="T27" fmla="*/ 2147483647 h 384"/>
                  <a:gd name="T28" fmla="*/ 2147483647 w 387"/>
                  <a:gd name="T29" fmla="*/ 2147483647 h 384"/>
                  <a:gd name="T30" fmla="*/ 2147483647 w 387"/>
                  <a:gd name="T31" fmla="*/ 2147483647 h 384"/>
                  <a:gd name="T32" fmla="*/ 2147483647 w 387"/>
                  <a:gd name="T33" fmla="*/ 2147483647 h 384"/>
                  <a:gd name="T34" fmla="*/ 2147483647 w 387"/>
                  <a:gd name="T35" fmla="*/ 2147483647 h 384"/>
                  <a:gd name="T36" fmla="*/ 2147483647 w 387"/>
                  <a:gd name="T37" fmla="*/ 2147483647 h 384"/>
                  <a:gd name="T38" fmla="*/ 2147483647 w 387"/>
                  <a:gd name="T39" fmla="*/ 2147483647 h 384"/>
                  <a:gd name="T40" fmla="*/ 2147483647 w 387"/>
                  <a:gd name="T41" fmla="*/ 2147483647 h 384"/>
                  <a:gd name="T42" fmla="*/ 2147483647 w 387"/>
                  <a:gd name="T43" fmla="*/ 2147483647 h 384"/>
                  <a:gd name="T44" fmla="*/ 2147483647 w 387"/>
                  <a:gd name="T45" fmla="*/ 2147483647 h 384"/>
                  <a:gd name="T46" fmla="*/ 2147483647 w 387"/>
                  <a:gd name="T47" fmla="*/ 2147483647 h 384"/>
                  <a:gd name="T48" fmla="*/ 0 w 387"/>
                  <a:gd name="T49" fmla="*/ 2147483647 h 384"/>
                  <a:gd name="T50" fmla="*/ 2147483647 w 387"/>
                  <a:gd name="T51" fmla="*/ 2147483647 h 384"/>
                  <a:gd name="T52" fmla="*/ 2147483647 w 387"/>
                  <a:gd name="T53" fmla="*/ 2147483647 h 384"/>
                  <a:gd name="T54" fmla="*/ 2147483647 w 387"/>
                  <a:gd name="T55" fmla="*/ 2147483647 h 384"/>
                  <a:gd name="T56" fmla="*/ 2147483647 w 387"/>
                  <a:gd name="T57" fmla="*/ 2147483647 h 384"/>
                  <a:gd name="T58" fmla="*/ 2147483647 w 387"/>
                  <a:gd name="T59" fmla="*/ 2147483647 h 384"/>
                  <a:gd name="T60" fmla="*/ 2147483647 w 387"/>
                  <a:gd name="T61" fmla="*/ 2147483647 h 384"/>
                  <a:gd name="T62" fmla="*/ 2147483647 w 387"/>
                  <a:gd name="T63" fmla="*/ 2147483647 h 384"/>
                  <a:gd name="T64" fmla="*/ 2147483647 w 387"/>
                  <a:gd name="T65" fmla="*/ 0 h 3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7"/>
                  <a:gd name="T100" fmla="*/ 0 h 384"/>
                  <a:gd name="T101" fmla="*/ 387 w 387"/>
                  <a:gd name="T102" fmla="*/ 384 h 38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7" h="384">
                    <a:moveTo>
                      <a:pt x="193" y="0"/>
                    </a:moveTo>
                    <a:lnTo>
                      <a:pt x="232" y="5"/>
                    </a:lnTo>
                    <a:lnTo>
                      <a:pt x="268" y="16"/>
                    </a:lnTo>
                    <a:lnTo>
                      <a:pt x="301" y="34"/>
                    </a:lnTo>
                    <a:lnTo>
                      <a:pt x="330" y="57"/>
                    </a:lnTo>
                    <a:lnTo>
                      <a:pt x="354" y="85"/>
                    </a:lnTo>
                    <a:lnTo>
                      <a:pt x="372" y="118"/>
                    </a:lnTo>
                    <a:lnTo>
                      <a:pt x="383" y="155"/>
                    </a:lnTo>
                    <a:lnTo>
                      <a:pt x="387" y="192"/>
                    </a:lnTo>
                    <a:lnTo>
                      <a:pt x="383" y="231"/>
                    </a:lnTo>
                    <a:lnTo>
                      <a:pt x="372" y="267"/>
                    </a:lnTo>
                    <a:lnTo>
                      <a:pt x="354" y="300"/>
                    </a:lnTo>
                    <a:lnTo>
                      <a:pt x="330" y="328"/>
                    </a:lnTo>
                    <a:lnTo>
                      <a:pt x="301" y="352"/>
                    </a:lnTo>
                    <a:lnTo>
                      <a:pt x="268" y="369"/>
                    </a:lnTo>
                    <a:lnTo>
                      <a:pt x="232" y="380"/>
                    </a:lnTo>
                    <a:lnTo>
                      <a:pt x="193" y="384"/>
                    </a:lnTo>
                    <a:lnTo>
                      <a:pt x="154" y="380"/>
                    </a:lnTo>
                    <a:lnTo>
                      <a:pt x="119" y="369"/>
                    </a:lnTo>
                    <a:lnTo>
                      <a:pt x="86" y="352"/>
                    </a:lnTo>
                    <a:lnTo>
                      <a:pt x="57" y="328"/>
                    </a:lnTo>
                    <a:lnTo>
                      <a:pt x="33" y="300"/>
                    </a:lnTo>
                    <a:lnTo>
                      <a:pt x="15" y="267"/>
                    </a:lnTo>
                    <a:lnTo>
                      <a:pt x="4" y="231"/>
                    </a:lnTo>
                    <a:lnTo>
                      <a:pt x="0" y="192"/>
                    </a:lnTo>
                    <a:lnTo>
                      <a:pt x="4" y="155"/>
                    </a:lnTo>
                    <a:lnTo>
                      <a:pt x="15" y="118"/>
                    </a:lnTo>
                    <a:lnTo>
                      <a:pt x="33" y="85"/>
                    </a:lnTo>
                    <a:lnTo>
                      <a:pt x="57" y="57"/>
                    </a:lnTo>
                    <a:lnTo>
                      <a:pt x="86" y="34"/>
                    </a:lnTo>
                    <a:lnTo>
                      <a:pt x="119" y="16"/>
                    </a:lnTo>
                    <a:lnTo>
                      <a:pt x="154" y="5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sz="4400">
                  <a:latin typeface="Roboto Regular"/>
                </a:endParaRPr>
              </a:p>
            </p:txBody>
          </p:sp>
        </p:grpSp>
      </p:grpSp>
      <p:grpSp>
        <p:nvGrpSpPr>
          <p:cNvPr id="115" name="Grupa 1"/>
          <p:cNvGrpSpPr>
            <a:grpSpLocks/>
          </p:cNvGrpSpPr>
          <p:nvPr/>
        </p:nvGrpSpPr>
        <p:grpSpPr bwMode="auto">
          <a:xfrm>
            <a:off x="9470626" y="2953174"/>
            <a:ext cx="2125321" cy="4356005"/>
            <a:chOff x="4993958" y="1557338"/>
            <a:chExt cx="1033463" cy="2297112"/>
          </a:xfrm>
        </p:grpSpPr>
        <p:sp>
          <p:nvSpPr>
            <p:cNvPr id="116" name="Rectangle 23"/>
            <p:cNvSpPr>
              <a:spLocks noChangeArrowheads="1"/>
            </p:cNvSpPr>
            <p:nvPr/>
          </p:nvSpPr>
          <p:spPr bwMode="auto">
            <a:xfrm>
              <a:off x="5070077" y="1646238"/>
              <a:ext cx="895863" cy="2119312"/>
            </a:xfrm>
            <a:prstGeom prst="rect">
              <a:avLst/>
            </a:prstGeom>
            <a:solidFill>
              <a:srgbClr val="C1E3FF"/>
            </a:solidFill>
            <a:ln w="12700">
              <a:noFill/>
              <a:miter lim="800000"/>
              <a:headEnd/>
              <a:tailEnd/>
            </a:ln>
          </p:spPr>
          <p:txBody>
            <a:bodyPr lIns="34133" rIns="34133" anchor="ctr"/>
            <a:lstStyle/>
            <a:p>
              <a:pPr>
                <a:defRPr/>
              </a:pPr>
              <a:endParaRPr lang="de-DE" sz="2000" b="1" dirty="0">
                <a:solidFill>
                  <a:sysClr val="windowText" lastClr="000000"/>
                </a:solidFill>
                <a:latin typeface="Roboto Regular"/>
                <a:cs typeface="Arial" charset="0"/>
              </a:endParaRPr>
            </a:p>
          </p:txBody>
        </p:sp>
        <p:sp>
          <p:nvSpPr>
            <p:cNvPr id="117" name="pole tekstowe 4"/>
            <p:cNvSpPr txBox="1">
              <a:spLocks noChangeArrowheads="1"/>
            </p:cNvSpPr>
            <p:nvPr/>
          </p:nvSpPr>
          <p:spPr bwMode="auto">
            <a:xfrm>
              <a:off x="5070159" y="1647825"/>
              <a:ext cx="895351" cy="568325"/>
            </a:xfrm>
            <a:prstGeom prst="rect">
              <a:avLst/>
            </a:prstGeom>
            <a:solidFill>
              <a:srgbClr val="016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34133"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707"/>
                </a:lnSpc>
              </a:pPr>
              <a:r>
                <a:rPr lang="pl-PL" altLang="pl-PL" sz="1600" b="1">
                  <a:solidFill>
                    <a:srgbClr val="FFFFFF"/>
                  </a:solidFill>
                  <a:latin typeface="Roboto Regular"/>
                  <a:sym typeface="Arial" panose="020B0604020202020204" pitchFamily="34" charset="0"/>
                </a:rPr>
                <a:t>Rozwój społeczny</a:t>
              </a:r>
            </a:p>
            <a:p>
              <a:pPr eaLnBrk="1" hangingPunct="1">
                <a:lnSpc>
                  <a:spcPts val="1707"/>
                </a:lnSpc>
              </a:pPr>
              <a:r>
                <a:rPr lang="pl-PL" altLang="pl-PL" sz="1600" b="1">
                  <a:solidFill>
                    <a:srgbClr val="FFFFFF"/>
                  </a:solidFill>
                  <a:latin typeface="Roboto Regular"/>
                  <a:sym typeface="Arial" panose="020B0604020202020204" pitchFamily="34" charset="0"/>
                </a:rPr>
                <a:t> i regionalny</a:t>
              </a:r>
            </a:p>
          </p:txBody>
        </p:sp>
        <p:sp>
          <p:nvSpPr>
            <p:cNvPr id="118" name="Freeform 15"/>
            <p:cNvSpPr>
              <a:spLocks/>
            </p:cNvSpPr>
            <p:nvPr/>
          </p:nvSpPr>
          <p:spPr bwMode="auto">
            <a:xfrm>
              <a:off x="5397183" y="1734543"/>
              <a:ext cx="244475" cy="231775"/>
            </a:xfrm>
            <a:custGeom>
              <a:avLst/>
              <a:gdLst>
                <a:gd name="T0" fmla="*/ 2147483647 w 3278"/>
                <a:gd name="T1" fmla="*/ 2147483647 h 2645"/>
                <a:gd name="T2" fmla="*/ 2147483647 w 3278"/>
                <a:gd name="T3" fmla="*/ 2147483647 h 2645"/>
                <a:gd name="T4" fmla="*/ 2147483647 w 3278"/>
                <a:gd name="T5" fmla="*/ 2147483647 h 2645"/>
                <a:gd name="T6" fmla="*/ 2147483647 w 3278"/>
                <a:gd name="T7" fmla="*/ 2147483647 h 2645"/>
                <a:gd name="T8" fmla="*/ 2147483647 w 3278"/>
                <a:gd name="T9" fmla="*/ 2147483647 h 2645"/>
                <a:gd name="T10" fmla="*/ 2147483647 w 3278"/>
                <a:gd name="T11" fmla="*/ 2147483647 h 2645"/>
                <a:gd name="T12" fmla="*/ 2147483647 w 3278"/>
                <a:gd name="T13" fmla="*/ 2147483647 h 2645"/>
                <a:gd name="T14" fmla="*/ 2147483647 w 3278"/>
                <a:gd name="T15" fmla="*/ 2147483647 h 2645"/>
                <a:gd name="T16" fmla="*/ 2147483647 w 3278"/>
                <a:gd name="T17" fmla="*/ 2147483647 h 2645"/>
                <a:gd name="T18" fmla="*/ 2147483647 w 3278"/>
                <a:gd name="T19" fmla="*/ 2147483647 h 2645"/>
                <a:gd name="T20" fmla="*/ 2147483647 w 3278"/>
                <a:gd name="T21" fmla="*/ 2147483647 h 2645"/>
                <a:gd name="T22" fmla="*/ 2147483647 w 3278"/>
                <a:gd name="T23" fmla="*/ 2147483647 h 2645"/>
                <a:gd name="T24" fmla="*/ 2147483647 w 3278"/>
                <a:gd name="T25" fmla="*/ 2147483647 h 2645"/>
                <a:gd name="T26" fmla="*/ 2147483647 w 3278"/>
                <a:gd name="T27" fmla="*/ 2147483647 h 2645"/>
                <a:gd name="T28" fmla="*/ 2147483647 w 3278"/>
                <a:gd name="T29" fmla="*/ 2147483647 h 2645"/>
                <a:gd name="T30" fmla="*/ 2147483647 w 3278"/>
                <a:gd name="T31" fmla="*/ 2147483647 h 2645"/>
                <a:gd name="T32" fmla="*/ 2147483647 w 3278"/>
                <a:gd name="T33" fmla="*/ 2147483647 h 2645"/>
                <a:gd name="T34" fmla="*/ 2147483647 w 3278"/>
                <a:gd name="T35" fmla="*/ 2147483647 h 2645"/>
                <a:gd name="T36" fmla="*/ 2147483647 w 3278"/>
                <a:gd name="T37" fmla="*/ 2147483647 h 2645"/>
                <a:gd name="T38" fmla="*/ 2147483647 w 3278"/>
                <a:gd name="T39" fmla="*/ 2147483647 h 2645"/>
                <a:gd name="T40" fmla="*/ 2147483647 w 3278"/>
                <a:gd name="T41" fmla="*/ 2147483647 h 2645"/>
                <a:gd name="T42" fmla="*/ 2147483647 w 3278"/>
                <a:gd name="T43" fmla="*/ 2147483647 h 2645"/>
                <a:gd name="T44" fmla="*/ 2147483647 w 3278"/>
                <a:gd name="T45" fmla="*/ 2147483647 h 2645"/>
                <a:gd name="T46" fmla="*/ 2147483647 w 3278"/>
                <a:gd name="T47" fmla="*/ 2147483647 h 2645"/>
                <a:gd name="T48" fmla="*/ 2147483647 w 3278"/>
                <a:gd name="T49" fmla="*/ 2147483647 h 2645"/>
                <a:gd name="T50" fmla="*/ 2147483647 w 3278"/>
                <a:gd name="T51" fmla="*/ 2147483647 h 2645"/>
                <a:gd name="T52" fmla="*/ 2147483647 w 3278"/>
                <a:gd name="T53" fmla="*/ 2147483647 h 2645"/>
                <a:gd name="T54" fmla="*/ 2147483647 w 3278"/>
                <a:gd name="T55" fmla="*/ 2147483647 h 2645"/>
                <a:gd name="T56" fmla="*/ 2147483647 w 3278"/>
                <a:gd name="T57" fmla="*/ 2147483647 h 2645"/>
                <a:gd name="T58" fmla="*/ 2147483647 w 3278"/>
                <a:gd name="T59" fmla="*/ 2147483647 h 2645"/>
                <a:gd name="T60" fmla="*/ 2147483647 w 3278"/>
                <a:gd name="T61" fmla="*/ 2147483647 h 2645"/>
                <a:gd name="T62" fmla="*/ 2147483647 w 3278"/>
                <a:gd name="T63" fmla="*/ 2147483647 h 2645"/>
                <a:gd name="T64" fmla="*/ 2147483647 w 3278"/>
                <a:gd name="T65" fmla="*/ 2147483647 h 2645"/>
                <a:gd name="T66" fmla="*/ 2147483647 w 3278"/>
                <a:gd name="T67" fmla="*/ 2147483647 h 2645"/>
                <a:gd name="T68" fmla="*/ 2147483647 w 3278"/>
                <a:gd name="T69" fmla="*/ 2147483647 h 2645"/>
                <a:gd name="T70" fmla="*/ 2147483647 w 3278"/>
                <a:gd name="T71" fmla="*/ 2147483647 h 2645"/>
                <a:gd name="T72" fmla="*/ 2147483647 w 3278"/>
                <a:gd name="T73" fmla="*/ 2147483647 h 2645"/>
                <a:gd name="T74" fmla="*/ 2147483647 w 3278"/>
                <a:gd name="T75" fmla="*/ 2147483647 h 2645"/>
                <a:gd name="T76" fmla="*/ 2147483647 w 3278"/>
                <a:gd name="T77" fmla="*/ 2147483647 h 2645"/>
                <a:gd name="T78" fmla="*/ 2147483647 w 3278"/>
                <a:gd name="T79" fmla="*/ 2147483647 h 2645"/>
                <a:gd name="T80" fmla="*/ 2147483647 w 3278"/>
                <a:gd name="T81" fmla="*/ 2147483647 h 2645"/>
                <a:gd name="T82" fmla="*/ 2147483647 w 3278"/>
                <a:gd name="T83" fmla="*/ 2147483647 h 2645"/>
                <a:gd name="T84" fmla="*/ 2147483647 w 3278"/>
                <a:gd name="T85" fmla="*/ 2147483647 h 2645"/>
                <a:gd name="T86" fmla="*/ 2147483647 w 3278"/>
                <a:gd name="T87" fmla="*/ 2147483647 h 2645"/>
                <a:gd name="T88" fmla="*/ 2147483647 w 3278"/>
                <a:gd name="T89" fmla="*/ 2147483647 h 2645"/>
                <a:gd name="T90" fmla="*/ 2147483647 w 3278"/>
                <a:gd name="T91" fmla="*/ 2147483647 h 2645"/>
                <a:gd name="T92" fmla="*/ 2147483647 w 3278"/>
                <a:gd name="T93" fmla="*/ 2147483647 h 2645"/>
                <a:gd name="T94" fmla="*/ 2147483647 w 3278"/>
                <a:gd name="T95" fmla="*/ 2147483647 h 2645"/>
                <a:gd name="T96" fmla="*/ 2147483647 w 3278"/>
                <a:gd name="T97" fmla="*/ 2147483647 h 2645"/>
                <a:gd name="T98" fmla="*/ 2147483647 w 3278"/>
                <a:gd name="T99" fmla="*/ 2147483647 h 2645"/>
                <a:gd name="T100" fmla="*/ 2147483647 w 3278"/>
                <a:gd name="T101" fmla="*/ 2147483647 h 2645"/>
                <a:gd name="T102" fmla="*/ 2147483647 w 3278"/>
                <a:gd name="T103" fmla="*/ 2147483647 h 2645"/>
                <a:gd name="T104" fmla="*/ 2147483647 w 3278"/>
                <a:gd name="T105" fmla="*/ 2147483647 h 2645"/>
                <a:gd name="T106" fmla="*/ 2147483647 w 3278"/>
                <a:gd name="T107" fmla="*/ 2147483647 h 2645"/>
                <a:gd name="T108" fmla="*/ 2147483647 w 3278"/>
                <a:gd name="T109" fmla="*/ 2147483647 h 2645"/>
                <a:gd name="T110" fmla="*/ 2147483647 w 3278"/>
                <a:gd name="T111" fmla="*/ 2147483647 h 2645"/>
                <a:gd name="T112" fmla="*/ 2147483647 w 3278"/>
                <a:gd name="T113" fmla="*/ 2147483647 h 2645"/>
                <a:gd name="T114" fmla="*/ 2147483647 w 3278"/>
                <a:gd name="T115" fmla="*/ 2147483647 h 2645"/>
                <a:gd name="T116" fmla="*/ 2147483647 w 3278"/>
                <a:gd name="T117" fmla="*/ 2147483647 h 2645"/>
                <a:gd name="T118" fmla="*/ 2147483647 w 3278"/>
                <a:gd name="T119" fmla="*/ 2147483647 h 2645"/>
                <a:gd name="T120" fmla="*/ 2147483647 w 3278"/>
                <a:gd name="T121" fmla="*/ 2147483647 h 2645"/>
                <a:gd name="T122" fmla="*/ 2147483647 w 3278"/>
                <a:gd name="T123" fmla="*/ 2147483647 h 26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278"/>
                <a:gd name="T187" fmla="*/ 0 h 2645"/>
                <a:gd name="T188" fmla="*/ 3278 w 3278"/>
                <a:gd name="T189" fmla="*/ 2645 h 264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278" h="2645">
                  <a:moveTo>
                    <a:pt x="1280" y="0"/>
                  </a:moveTo>
                  <a:lnTo>
                    <a:pt x="1286" y="0"/>
                  </a:lnTo>
                  <a:lnTo>
                    <a:pt x="1348" y="3"/>
                  </a:lnTo>
                  <a:lnTo>
                    <a:pt x="1360" y="4"/>
                  </a:lnTo>
                  <a:lnTo>
                    <a:pt x="1373" y="4"/>
                  </a:lnTo>
                  <a:lnTo>
                    <a:pt x="1386" y="4"/>
                  </a:lnTo>
                  <a:lnTo>
                    <a:pt x="1400" y="4"/>
                  </a:lnTo>
                  <a:lnTo>
                    <a:pt x="1413" y="3"/>
                  </a:lnTo>
                  <a:lnTo>
                    <a:pt x="1427" y="4"/>
                  </a:lnTo>
                  <a:lnTo>
                    <a:pt x="1440" y="4"/>
                  </a:lnTo>
                  <a:lnTo>
                    <a:pt x="1453" y="6"/>
                  </a:lnTo>
                  <a:lnTo>
                    <a:pt x="1465" y="9"/>
                  </a:lnTo>
                  <a:lnTo>
                    <a:pt x="1476" y="13"/>
                  </a:lnTo>
                  <a:lnTo>
                    <a:pt x="1485" y="20"/>
                  </a:lnTo>
                  <a:lnTo>
                    <a:pt x="1493" y="28"/>
                  </a:lnTo>
                  <a:lnTo>
                    <a:pt x="1499" y="40"/>
                  </a:lnTo>
                  <a:lnTo>
                    <a:pt x="1503" y="53"/>
                  </a:lnTo>
                  <a:lnTo>
                    <a:pt x="1505" y="70"/>
                  </a:lnTo>
                  <a:lnTo>
                    <a:pt x="1504" y="90"/>
                  </a:lnTo>
                  <a:lnTo>
                    <a:pt x="1500" y="114"/>
                  </a:lnTo>
                  <a:lnTo>
                    <a:pt x="1493" y="142"/>
                  </a:lnTo>
                  <a:lnTo>
                    <a:pt x="1493" y="155"/>
                  </a:lnTo>
                  <a:lnTo>
                    <a:pt x="1497" y="168"/>
                  </a:lnTo>
                  <a:lnTo>
                    <a:pt x="1507" y="179"/>
                  </a:lnTo>
                  <a:lnTo>
                    <a:pt x="1521" y="189"/>
                  </a:lnTo>
                  <a:lnTo>
                    <a:pt x="1538" y="198"/>
                  </a:lnTo>
                  <a:lnTo>
                    <a:pt x="1557" y="206"/>
                  </a:lnTo>
                  <a:lnTo>
                    <a:pt x="1578" y="212"/>
                  </a:lnTo>
                  <a:lnTo>
                    <a:pt x="1600" y="215"/>
                  </a:lnTo>
                  <a:lnTo>
                    <a:pt x="1622" y="217"/>
                  </a:lnTo>
                  <a:lnTo>
                    <a:pt x="1643" y="216"/>
                  </a:lnTo>
                  <a:lnTo>
                    <a:pt x="1664" y="213"/>
                  </a:lnTo>
                  <a:lnTo>
                    <a:pt x="1756" y="197"/>
                  </a:lnTo>
                  <a:lnTo>
                    <a:pt x="1850" y="188"/>
                  </a:lnTo>
                  <a:lnTo>
                    <a:pt x="1942" y="184"/>
                  </a:lnTo>
                  <a:lnTo>
                    <a:pt x="2035" y="185"/>
                  </a:lnTo>
                  <a:lnTo>
                    <a:pt x="2129" y="189"/>
                  </a:lnTo>
                  <a:lnTo>
                    <a:pt x="2221" y="195"/>
                  </a:lnTo>
                  <a:lnTo>
                    <a:pt x="2314" y="203"/>
                  </a:lnTo>
                  <a:lnTo>
                    <a:pt x="2408" y="210"/>
                  </a:lnTo>
                  <a:lnTo>
                    <a:pt x="2500" y="216"/>
                  </a:lnTo>
                  <a:lnTo>
                    <a:pt x="2593" y="219"/>
                  </a:lnTo>
                  <a:lnTo>
                    <a:pt x="2687" y="220"/>
                  </a:lnTo>
                  <a:lnTo>
                    <a:pt x="2779" y="216"/>
                  </a:lnTo>
                  <a:lnTo>
                    <a:pt x="2872" y="206"/>
                  </a:lnTo>
                  <a:lnTo>
                    <a:pt x="2887" y="206"/>
                  </a:lnTo>
                  <a:lnTo>
                    <a:pt x="2904" y="209"/>
                  </a:lnTo>
                  <a:lnTo>
                    <a:pt x="2921" y="214"/>
                  </a:lnTo>
                  <a:lnTo>
                    <a:pt x="2936" y="220"/>
                  </a:lnTo>
                  <a:lnTo>
                    <a:pt x="2950" y="227"/>
                  </a:lnTo>
                  <a:lnTo>
                    <a:pt x="2966" y="241"/>
                  </a:lnTo>
                  <a:lnTo>
                    <a:pt x="2982" y="257"/>
                  </a:lnTo>
                  <a:lnTo>
                    <a:pt x="2999" y="279"/>
                  </a:lnTo>
                  <a:lnTo>
                    <a:pt x="3016" y="305"/>
                  </a:lnTo>
                  <a:lnTo>
                    <a:pt x="3034" y="333"/>
                  </a:lnTo>
                  <a:lnTo>
                    <a:pt x="3053" y="364"/>
                  </a:lnTo>
                  <a:lnTo>
                    <a:pt x="3071" y="399"/>
                  </a:lnTo>
                  <a:lnTo>
                    <a:pt x="3089" y="436"/>
                  </a:lnTo>
                  <a:lnTo>
                    <a:pt x="3108" y="474"/>
                  </a:lnTo>
                  <a:lnTo>
                    <a:pt x="3125" y="513"/>
                  </a:lnTo>
                  <a:lnTo>
                    <a:pt x="3143" y="554"/>
                  </a:lnTo>
                  <a:lnTo>
                    <a:pt x="3159" y="594"/>
                  </a:lnTo>
                  <a:lnTo>
                    <a:pt x="3176" y="635"/>
                  </a:lnTo>
                  <a:lnTo>
                    <a:pt x="3190" y="677"/>
                  </a:lnTo>
                  <a:lnTo>
                    <a:pt x="3203" y="717"/>
                  </a:lnTo>
                  <a:lnTo>
                    <a:pt x="3215" y="756"/>
                  </a:lnTo>
                  <a:lnTo>
                    <a:pt x="3226" y="793"/>
                  </a:lnTo>
                  <a:lnTo>
                    <a:pt x="3234" y="829"/>
                  </a:lnTo>
                  <a:lnTo>
                    <a:pt x="3241" y="862"/>
                  </a:lnTo>
                  <a:lnTo>
                    <a:pt x="3246" y="892"/>
                  </a:lnTo>
                  <a:lnTo>
                    <a:pt x="3248" y="920"/>
                  </a:lnTo>
                  <a:lnTo>
                    <a:pt x="3248" y="944"/>
                  </a:lnTo>
                  <a:lnTo>
                    <a:pt x="3246" y="963"/>
                  </a:lnTo>
                  <a:lnTo>
                    <a:pt x="3241" y="979"/>
                  </a:lnTo>
                  <a:lnTo>
                    <a:pt x="3229" y="996"/>
                  </a:lnTo>
                  <a:lnTo>
                    <a:pt x="3213" y="1013"/>
                  </a:lnTo>
                  <a:lnTo>
                    <a:pt x="3195" y="1027"/>
                  </a:lnTo>
                  <a:lnTo>
                    <a:pt x="3175" y="1040"/>
                  </a:lnTo>
                  <a:lnTo>
                    <a:pt x="3154" y="1052"/>
                  </a:lnTo>
                  <a:lnTo>
                    <a:pt x="3134" y="1063"/>
                  </a:lnTo>
                  <a:lnTo>
                    <a:pt x="3115" y="1073"/>
                  </a:lnTo>
                  <a:lnTo>
                    <a:pt x="3097" y="1084"/>
                  </a:lnTo>
                  <a:lnTo>
                    <a:pt x="3081" y="1095"/>
                  </a:lnTo>
                  <a:lnTo>
                    <a:pt x="3066" y="1105"/>
                  </a:lnTo>
                  <a:lnTo>
                    <a:pt x="3054" y="1117"/>
                  </a:lnTo>
                  <a:lnTo>
                    <a:pt x="3044" y="1128"/>
                  </a:lnTo>
                  <a:lnTo>
                    <a:pt x="3038" y="1140"/>
                  </a:lnTo>
                  <a:lnTo>
                    <a:pt x="3034" y="1153"/>
                  </a:lnTo>
                  <a:lnTo>
                    <a:pt x="3034" y="1166"/>
                  </a:lnTo>
                  <a:lnTo>
                    <a:pt x="3038" y="1180"/>
                  </a:lnTo>
                  <a:lnTo>
                    <a:pt x="3047" y="1194"/>
                  </a:lnTo>
                  <a:lnTo>
                    <a:pt x="3059" y="1211"/>
                  </a:lnTo>
                  <a:lnTo>
                    <a:pt x="3077" y="1227"/>
                  </a:lnTo>
                  <a:lnTo>
                    <a:pt x="3099" y="1245"/>
                  </a:lnTo>
                  <a:lnTo>
                    <a:pt x="3128" y="1264"/>
                  </a:lnTo>
                  <a:lnTo>
                    <a:pt x="3144" y="1277"/>
                  </a:lnTo>
                  <a:lnTo>
                    <a:pt x="3155" y="1292"/>
                  </a:lnTo>
                  <a:lnTo>
                    <a:pt x="3161" y="1307"/>
                  </a:lnTo>
                  <a:lnTo>
                    <a:pt x="3163" y="1324"/>
                  </a:lnTo>
                  <a:lnTo>
                    <a:pt x="3161" y="1341"/>
                  </a:lnTo>
                  <a:lnTo>
                    <a:pt x="3158" y="1359"/>
                  </a:lnTo>
                  <a:lnTo>
                    <a:pt x="3152" y="1377"/>
                  </a:lnTo>
                  <a:lnTo>
                    <a:pt x="3146" y="1397"/>
                  </a:lnTo>
                  <a:lnTo>
                    <a:pt x="3140" y="1416"/>
                  </a:lnTo>
                  <a:lnTo>
                    <a:pt x="3134" y="1434"/>
                  </a:lnTo>
                  <a:lnTo>
                    <a:pt x="3131" y="1454"/>
                  </a:lnTo>
                  <a:lnTo>
                    <a:pt x="3129" y="1472"/>
                  </a:lnTo>
                  <a:lnTo>
                    <a:pt x="3131" y="1490"/>
                  </a:lnTo>
                  <a:lnTo>
                    <a:pt x="3136" y="1507"/>
                  </a:lnTo>
                  <a:lnTo>
                    <a:pt x="3146" y="1525"/>
                  </a:lnTo>
                  <a:lnTo>
                    <a:pt x="3182" y="1572"/>
                  </a:lnTo>
                  <a:lnTo>
                    <a:pt x="3212" y="1620"/>
                  </a:lnTo>
                  <a:lnTo>
                    <a:pt x="3235" y="1664"/>
                  </a:lnTo>
                  <a:lnTo>
                    <a:pt x="3254" y="1708"/>
                  </a:lnTo>
                  <a:lnTo>
                    <a:pt x="3267" y="1751"/>
                  </a:lnTo>
                  <a:lnTo>
                    <a:pt x="3275" y="1791"/>
                  </a:lnTo>
                  <a:lnTo>
                    <a:pt x="3278" y="1831"/>
                  </a:lnTo>
                  <a:lnTo>
                    <a:pt x="3276" y="1869"/>
                  </a:lnTo>
                  <a:lnTo>
                    <a:pt x="3271" y="1907"/>
                  </a:lnTo>
                  <a:lnTo>
                    <a:pt x="3261" y="1943"/>
                  </a:lnTo>
                  <a:lnTo>
                    <a:pt x="3246" y="1978"/>
                  </a:lnTo>
                  <a:lnTo>
                    <a:pt x="3229" y="2013"/>
                  </a:lnTo>
                  <a:lnTo>
                    <a:pt x="3207" y="2046"/>
                  </a:lnTo>
                  <a:lnTo>
                    <a:pt x="3182" y="2079"/>
                  </a:lnTo>
                  <a:lnTo>
                    <a:pt x="3153" y="2111"/>
                  </a:lnTo>
                  <a:lnTo>
                    <a:pt x="3122" y="2142"/>
                  </a:lnTo>
                  <a:lnTo>
                    <a:pt x="3088" y="2173"/>
                  </a:lnTo>
                  <a:lnTo>
                    <a:pt x="3051" y="2203"/>
                  </a:lnTo>
                  <a:lnTo>
                    <a:pt x="3012" y="2232"/>
                  </a:lnTo>
                  <a:lnTo>
                    <a:pt x="2971" y="2261"/>
                  </a:lnTo>
                  <a:lnTo>
                    <a:pt x="2937" y="2286"/>
                  </a:lnTo>
                  <a:lnTo>
                    <a:pt x="2909" y="2313"/>
                  </a:lnTo>
                  <a:lnTo>
                    <a:pt x="2884" y="2342"/>
                  </a:lnTo>
                  <a:lnTo>
                    <a:pt x="2866" y="2372"/>
                  </a:lnTo>
                  <a:lnTo>
                    <a:pt x="2853" y="2404"/>
                  </a:lnTo>
                  <a:lnTo>
                    <a:pt x="2845" y="2438"/>
                  </a:lnTo>
                  <a:lnTo>
                    <a:pt x="2843" y="2472"/>
                  </a:lnTo>
                  <a:lnTo>
                    <a:pt x="2846" y="2508"/>
                  </a:lnTo>
                  <a:lnTo>
                    <a:pt x="2854" y="2545"/>
                  </a:lnTo>
                  <a:lnTo>
                    <a:pt x="2868" y="2584"/>
                  </a:lnTo>
                  <a:lnTo>
                    <a:pt x="2888" y="2623"/>
                  </a:lnTo>
                  <a:lnTo>
                    <a:pt x="2855" y="2636"/>
                  </a:lnTo>
                  <a:lnTo>
                    <a:pt x="2823" y="2643"/>
                  </a:lnTo>
                  <a:lnTo>
                    <a:pt x="2792" y="2645"/>
                  </a:lnTo>
                  <a:lnTo>
                    <a:pt x="2762" y="2642"/>
                  </a:lnTo>
                  <a:lnTo>
                    <a:pt x="2734" y="2635"/>
                  </a:lnTo>
                  <a:lnTo>
                    <a:pt x="2708" y="2624"/>
                  </a:lnTo>
                  <a:lnTo>
                    <a:pt x="2684" y="2612"/>
                  </a:lnTo>
                  <a:lnTo>
                    <a:pt x="2662" y="2598"/>
                  </a:lnTo>
                  <a:lnTo>
                    <a:pt x="2643" y="2583"/>
                  </a:lnTo>
                  <a:lnTo>
                    <a:pt x="2599" y="2549"/>
                  </a:lnTo>
                  <a:lnTo>
                    <a:pt x="2555" y="2522"/>
                  </a:lnTo>
                  <a:lnTo>
                    <a:pt x="2512" y="2503"/>
                  </a:lnTo>
                  <a:lnTo>
                    <a:pt x="2468" y="2488"/>
                  </a:lnTo>
                  <a:lnTo>
                    <a:pt x="2425" y="2479"/>
                  </a:lnTo>
                  <a:lnTo>
                    <a:pt x="2381" y="2475"/>
                  </a:lnTo>
                  <a:lnTo>
                    <a:pt x="2336" y="2476"/>
                  </a:lnTo>
                  <a:lnTo>
                    <a:pt x="2292" y="2479"/>
                  </a:lnTo>
                  <a:lnTo>
                    <a:pt x="2249" y="2486"/>
                  </a:lnTo>
                  <a:lnTo>
                    <a:pt x="2205" y="2496"/>
                  </a:lnTo>
                  <a:lnTo>
                    <a:pt x="2161" y="2507"/>
                  </a:lnTo>
                  <a:lnTo>
                    <a:pt x="2118" y="2519"/>
                  </a:lnTo>
                  <a:lnTo>
                    <a:pt x="2074" y="2532"/>
                  </a:lnTo>
                  <a:lnTo>
                    <a:pt x="2029" y="2544"/>
                  </a:lnTo>
                  <a:lnTo>
                    <a:pt x="1986" y="2556"/>
                  </a:lnTo>
                  <a:lnTo>
                    <a:pt x="1960" y="2563"/>
                  </a:lnTo>
                  <a:lnTo>
                    <a:pt x="1938" y="2566"/>
                  </a:lnTo>
                  <a:lnTo>
                    <a:pt x="1919" y="2566"/>
                  </a:lnTo>
                  <a:lnTo>
                    <a:pt x="1901" y="2562"/>
                  </a:lnTo>
                  <a:lnTo>
                    <a:pt x="1885" y="2554"/>
                  </a:lnTo>
                  <a:lnTo>
                    <a:pt x="1869" y="2541"/>
                  </a:lnTo>
                  <a:lnTo>
                    <a:pt x="1853" y="2522"/>
                  </a:lnTo>
                  <a:lnTo>
                    <a:pt x="1843" y="2508"/>
                  </a:lnTo>
                  <a:lnTo>
                    <a:pt x="1832" y="2494"/>
                  </a:lnTo>
                  <a:lnTo>
                    <a:pt x="1822" y="2479"/>
                  </a:lnTo>
                  <a:lnTo>
                    <a:pt x="1811" y="2466"/>
                  </a:lnTo>
                  <a:lnTo>
                    <a:pt x="1800" y="2454"/>
                  </a:lnTo>
                  <a:lnTo>
                    <a:pt x="1787" y="2444"/>
                  </a:lnTo>
                  <a:lnTo>
                    <a:pt x="1775" y="2436"/>
                  </a:lnTo>
                  <a:lnTo>
                    <a:pt x="1762" y="2430"/>
                  </a:lnTo>
                  <a:lnTo>
                    <a:pt x="1749" y="2428"/>
                  </a:lnTo>
                  <a:lnTo>
                    <a:pt x="1734" y="2429"/>
                  </a:lnTo>
                  <a:lnTo>
                    <a:pt x="1719" y="2434"/>
                  </a:lnTo>
                  <a:lnTo>
                    <a:pt x="1702" y="2443"/>
                  </a:lnTo>
                  <a:lnTo>
                    <a:pt x="1684" y="2458"/>
                  </a:lnTo>
                  <a:lnTo>
                    <a:pt x="1665" y="2478"/>
                  </a:lnTo>
                  <a:lnTo>
                    <a:pt x="1654" y="2487"/>
                  </a:lnTo>
                  <a:lnTo>
                    <a:pt x="1642" y="2490"/>
                  </a:lnTo>
                  <a:lnTo>
                    <a:pt x="1630" y="2490"/>
                  </a:lnTo>
                  <a:lnTo>
                    <a:pt x="1617" y="2485"/>
                  </a:lnTo>
                  <a:lnTo>
                    <a:pt x="1606" y="2478"/>
                  </a:lnTo>
                  <a:lnTo>
                    <a:pt x="1596" y="2469"/>
                  </a:lnTo>
                  <a:lnTo>
                    <a:pt x="1588" y="2458"/>
                  </a:lnTo>
                  <a:lnTo>
                    <a:pt x="1565" y="2420"/>
                  </a:lnTo>
                  <a:lnTo>
                    <a:pt x="1539" y="2387"/>
                  </a:lnTo>
                  <a:lnTo>
                    <a:pt x="1509" y="2359"/>
                  </a:lnTo>
                  <a:lnTo>
                    <a:pt x="1479" y="2333"/>
                  </a:lnTo>
                  <a:lnTo>
                    <a:pt x="1447" y="2310"/>
                  </a:lnTo>
                  <a:lnTo>
                    <a:pt x="1413" y="2290"/>
                  </a:lnTo>
                  <a:lnTo>
                    <a:pt x="1378" y="2271"/>
                  </a:lnTo>
                  <a:lnTo>
                    <a:pt x="1342" y="2253"/>
                  </a:lnTo>
                  <a:lnTo>
                    <a:pt x="1306" y="2237"/>
                  </a:lnTo>
                  <a:lnTo>
                    <a:pt x="1269" y="2220"/>
                  </a:lnTo>
                  <a:lnTo>
                    <a:pt x="1231" y="2203"/>
                  </a:lnTo>
                  <a:lnTo>
                    <a:pt x="1194" y="2185"/>
                  </a:lnTo>
                  <a:lnTo>
                    <a:pt x="1173" y="2175"/>
                  </a:lnTo>
                  <a:lnTo>
                    <a:pt x="1153" y="2163"/>
                  </a:lnTo>
                  <a:lnTo>
                    <a:pt x="1134" y="2150"/>
                  </a:lnTo>
                  <a:lnTo>
                    <a:pt x="1116" y="2138"/>
                  </a:lnTo>
                  <a:lnTo>
                    <a:pt x="1098" y="2126"/>
                  </a:lnTo>
                  <a:lnTo>
                    <a:pt x="1080" y="2114"/>
                  </a:lnTo>
                  <a:lnTo>
                    <a:pt x="1063" y="2105"/>
                  </a:lnTo>
                  <a:lnTo>
                    <a:pt x="1045" y="2097"/>
                  </a:lnTo>
                  <a:lnTo>
                    <a:pt x="1027" y="2091"/>
                  </a:lnTo>
                  <a:lnTo>
                    <a:pt x="1009" y="2089"/>
                  </a:lnTo>
                  <a:lnTo>
                    <a:pt x="990" y="2089"/>
                  </a:lnTo>
                  <a:lnTo>
                    <a:pt x="971" y="2093"/>
                  </a:lnTo>
                  <a:lnTo>
                    <a:pt x="949" y="2102"/>
                  </a:lnTo>
                  <a:lnTo>
                    <a:pt x="927" y="2114"/>
                  </a:lnTo>
                  <a:lnTo>
                    <a:pt x="905" y="2133"/>
                  </a:lnTo>
                  <a:lnTo>
                    <a:pt x="880" y="2157"/>
                  </a:lnTo>
                  <a:lnTo>
                    <a:pt x="865" y="2170"/>
                  </a:lnTo>
                  <a:lnTo>
                    <a:pt x="849" y="2176"/>
                  </a:lnTo>
                  <a:lnTo>
                    <a:pt x="834" y="2176"/>
                  </a:lnTo>
                  <a:lnTo>
                    <a:pt x="819" y="2171"/>
                  </a:lnTo>
                  <a:lnTo>
                    <a:pt x="805" y="2162"/>
                  </a:lnTo>
                  <a:lnTo>
                    <a:pt x="791" y="2149"/>
                  </a:lnTo>
                  <a:lnTo>
                    <a:pt x="779" y="2135"/>
                  </a:lnTo>
                  <a:lnTo>
                    <a:pt x="768" y="2119"/>
                  </a:lnTo>
                  <a:lnTo>
                    <a:pt x="759" y="2104"/>
                  </a:lnTo>
                  <a:lnTo>
                    <a:pt x="751" y="2090"/>
                  </a:lnTo>
                  <a:lnTo>
                    <a:pt x="745" y="2076"/>
                  </a:lnTo>
                  <a:lnTo>
                    <a:pt x="728" y="2041"/>
                  </a:lnTo>
                  <a:lnTo>
                    <a:pt x="709" y="2010"/>
                  </a:lnTo>
                  <a:lnTo>
                    <a:pt x="687" y="1983"/>
                  </a:lnTo>
                  <a:lnTo>
                    <a:pt x="664" y="1961"/>
                  </a:lnTo>
                  <a:lnTo>
                    <a:pt x="639" y="1942"/>
                  </a:lnTo>
                  <a:lnTo>
                    <a:pt x="613" y="1926"/>
                  </a:lnTo>
                  <a:lnTo>
                    <a:pt x="585" y="1912"/>
                  </a:lnTo>
                  <a:lnTo>
                    <a:pt x="557" y="1900"/>
                  </a:lnTo>
                  <a:lnTo>
                    <a:pt x="527" y="1891"/>
                  </a:lnTo>
                  <a:lnTo>
                    <a:pt x="498" y="1881"/>
                  </a:lnTo>
                  <a:lnTo>
                    <a:pt x="467" y="1874"/>
                  </a:lnTo>
                  <a:lnTo>
                    <a:pt x="437" y="1867"/>
                  </a:lnTo>
                  <a:lnTo>
                    <a:pt x="405" y="1860"/>
                  </a:lnTo>
                  <a:lnTo>
                    <a:pt x="375" y="1852"/>
                  </a:lnTo>
                  <a:lnTo>
                    <a:pt x="345" y="1843"/>
                  </a:lnTo>
                  <a:lnTo>
                    <a:pt x="315" y="1833"/>
                  </a:lnTo>
                  <a:lnTo>
                    <a:pt x="287" y="1822"/>
                  </a:lnTo>
                  <a:lnTo>
                    <a:pt x="231" y="1816"/>
                  </a:lnTo>
                  <a:lnTo>
                    <a:pt x="246" y="1804"/>
                  </a:lnTo>
                  <a:lnTo>
                    <a:pt x="261" y="1792"/>
                  </a:lnTo>
                  <a:lnTo>
                    <a:pt x="249" y="1736"/>
                  </a:lnTo>
                  <a:lnTo>
                    <a:pt x="238" y="1679"/>
                  </a:lnTo>
                  <a:lnTo>
                    <a:pt x="229" y="1622"/>
                  </a:lnTo>
                  <a:lnTo>
                    <a:pt x="221" y="1565"/>
                  </a:lnTo>
                  <a:lnTo>
                    <a:pt x="214" y="1507"/>
                  </a:lnTo>
                  <a:lnTo>
                    <a:pt x="206" y="1450"/>
                  </a:lnTo>
                  <a:lnTo>
                    <a:pt x="198" y="1393"/>
                  </a:lnTo>
                  <a:lnTo>
                    <a:pt x="188" y="1336"/>
                  </a:lnTo>
                  <a:lnTo>
                    <a:pt x="177" y="1280"/>
                  </a:lnTo>
                  <a:lnTo>
                    <a:pt x="163" y="1224"/>
                  </a:lnTo>
                  <a:lnTo>
                    <a:pt x="146" y="1169"/>
                  </a:lnTo>
                  <a:lnTo>
                    <a:pt x="124" y="1116"/>
                  </a:lnTo>
                  <a:lnTo>
                    <a:pt x="99" y="1063"/>
                  </a:lnTo>
                  <a:lnTo>
                    <a:pt x="70" y="1012"/>
                  </a:lnTo>
                  <a:lnTo>
                    <a:pt x="35" y="962"/>
                  </a:lnTo>
                  <a:lnTo>
                    <a:pt x="26" y="952"/>
                  </a:lnTo>
                  <a:lnTo>
                    <a:pt x="17" y="940"/>
                  </a:lnTo>
                  <a:lnTo>
                    <a:pt x="9" y="929"/>
                  </a:lnTo>
                  <a:lnTo>
                    <a:pt x="3" y="917"/>
                  </a:lnTo>
                  <a:lnTo>
                    <a:pt x="0" y="905"/>
                  </a:lnTo>
                  <a:lnTo>
                    <a:pt x="2" y="894"/>
                  </a:lnTo>
                  <a:lnTo>
                    <a:pt x="9" y="884"/>
                  </a:lnTo>
                  <a:lnTo>
                    <a:pt x="33" y="859"/>
                  </a:lnTo>
                  <a:lnTo>
                    <a:pt x="51" y="833"/>
                  </a:lnTo>
                  <a:lnTo>
                    <a:pt x="63" y="808"/>
                  </a:lnTo>
                  <a:lnTo>
                    <a:pt x="70" y="781"/>
                  </a:lnTo>
                  <a:lnTo>
                    <a:pt x="73" y="754"/>
                  </a:lnTo>
                  <a:lnTo>
                    <a:pt x="74" y="726"/>
                  </a:lnTo>
                  <a:lnTo>
                    <a:pt x="71" y="698"/>
                  </a:lnTo>
                  <a:lnTo>
                    <a:pt x="67" y="670"/>
                  </a:lnTo>
                  <a:lnTo>
                    <a:pt x="63" y="642"/>
                  </a:lnTo>
                  <a:lnTo>
                    <a:pt x="58" y="612"/>
                  </a:lnTo>
                  <a:lnTo>
                    <a:pt x="54" y="582"/>
                  </a:lnTo>
                  <a:lnTo>
                    <a:pt x="53" y="569"/>
                  </a:lnTo>
                  <a:lnTo>
                    <a:pt x="51" y="555"/>
                  </a:lnTo>
                  <a:lnTo>
                    <a:pt x="51" y="540"/>
                  </a:lnTo>
                  <a:lnTo>
                    <a:pt x="51" y="523"/>
                  </a:lnTo>
                  <a:lnTo>
                    <a:pt x="52" y="506"/>
                  </a:lnTo>
                  <a:lnTo>
                    <a:pt x="55" y="488"/>
                  </a:lnTo>
                  <a:lnTo>
                    <a:pt x="59" y="472"/>
                  </a:lnTo>
                  <a:lnTo>
                    <a:pt x="65" y="454"/>
                  </a:lnTo>
                  <a:lnTo>
                    <a:pt x="74" y="439"/>
                  </a:lnTo>
                  <a:lnTo>
                    <a:pt x="86" y="424"/>
                  </a:lnTo>
                  <a:lnTo>
                    <a:pt x="100" y="412"/>
                  </a:lnTo>
                  <a:lnTo>
                    <a:pt x="118" y="400"/>
                  </a:lnTo>
                  <a:lnTo>
                    <a:pt x="141" y="392"/>
                  </a:lnTo>
                  <a:lnTo>
                    <a:pt x="166" y="386"/>
                  </a:lnTo>
                  <a:lnTo>
                    <a:pt x="251" y="370"/>
                  </a:lnTo>
                  <a:lnTo>
                    <a:pt x="335" y="349"/>
                  </a:lnTo>
                  <a:lnTo>
                    <a:pt x="418" y="323"/>
                  </a:lnTo>
                  <a:lnTo>
                    <a:pt x="498" y="294"/>
                  </a:lnTo>
                  <a:lnTo>
                    <a:pt x="578" y="262"/>
                  </a:lnTo>
                  <a:lnTo>
                    <a:pt x="657" y="228"/>
                  </a:lnTo>
                  <a:lnTo>
                    <a:pt x="737" y="192"/>
                  </a:lnTo>
                  <a:lnTo>
                    <a:pt x="815" y="154"/>
                  </a:lnTo>
                  <a:lnTo>
                    <a:pt x="892" y="116"/>
                  </a:lnTo>
                  <a:lnTo>
                    <a:pt x="971" y="77"/>
                  </a:lnTo>
                  <a:lnTo>
                    <a:pt x="1030" y="50"/>
                  </a:lnTo>
                  <a:lnTo>
                    <a:pt x="1092" y="28"/>
                  </a:lnTo>
                  <a:lnTo>
                    <a:pt x="1154" y="12"/>
                  </a:lnTo>
                  <a:lnTo>
                    <a:pt x="1218" y="3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 sz="4400">
                <a:latin typeface="Roboto Regular"/>
              </a:endParaRPr>
            </a:p>
          </p:txBody>
        </p:sp>
        <p:sp>
          <p:nvSpPr>
            <p:cNvPr id="119" name="Rectangle 26"/>
            <p:cNvSpPr>
              <a:spLocks noChangeArrowheads="1"/>
            </p:cNvSpPr>
            <p:nvPr/>
          </p:nvSpPr>
          <p:spPr bwMode="auto">
            <a:xfrm>
              <a:off x="5011524" y="1557338"/>
              <a:ext cx="1015897" cy="88900"/>
            </a:xfrm>
            <a:prstGeom prst="rect">
              <a:avLst/>
            </a:prstGeom>
            <a:solidFill>
              <a:srgbClr val="C1E3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4400">
                <a:solidFill>
                  <a:sysClr val="windowText" lastClr="000000"/>
                </a:solidFill>
                <a:latin typeface="Roboto Regular"/>
                <a:cs typeface="Arial" charset="0"/>
              </a:endParaRPr>
            </a:p>
          </p:txBody>
        </p:sp>
        <p:sp>
          <p:nvSpPr>
            <p:cNvPr id="120" name="Rectangle 29"/>
            <p:cNvSpPr>
              <a:spLocks noChangeArrowheads="1"/>
            </p:cNvSpPr>
            <p:nvPr/>
          </p:nvSpPr>
          <p:spPr bwMode="auto">
            <a:xfrm flipV="1">
              <a:off x="5011524" y="3765550"/>
              <a:ext cx="1015897" cy="88900"/>
            </a:xfrm>
            <a:prstGeom prst="rect">
              <a:avLst/>
            </a:prstGeom>
            <a:solidFill>
              <a:srgbClr val="C1E3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4400">
                <a:solidFill>
                  <a:sysClr val="windowText" lastClr="000000"/>
                </a:solidFill>
                <a:latin typeface="Roboto Regular"/>
                <a:cs typeface="Arial" charset="0"/>
              </a:endParaRPr>
            </a:p>
          </p:txBody>
        </p:sp>
        <p:sp>
          <p:nvSpPr>
            <p:cNvPr id="121" name="pole tekstowe 4"/>
            <p:cNvSpPr txBox="1">
              <a:spLocks noChangeArrowheads="1"/>
            </p:cNvSpPr>
            <p:nvPr/>
          </p:nvSpPr>
          <p:spPr bwMode="auto">
            <a:xfrm>
              <a:off x="5074921" y="2266950"/>
              <a:ext cx="884237" cy="145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267" tIns="68267" rIns="68267" bIns="68267"/>
            <a:lstStyle>
              <a:lvl1pPr marL="90488" indent="-904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707"/>
                </a:lnSpc>
                <a:spcBef>
                  <a:spcPts val="759"/>
                </a:spcBef>
                <a:buClr>
                  <a:srgbClr val="80808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l-PL" altLang="pl-PL" sz="1800">
                  <a:solidFill>
                    <a:srgbClr val="000000"/>
                  </a:solidFill>
                  <a:latin typeface="Roboto Regular"/>
                  <a:sym typeface="Arial" panose="020B0604020202020204" pitchFamily="34" charset="0"/>
                </a:rPr>
                <a:t>Kompleksowy program demograficzny</a:t>
              </a:r>
            </a:p>
            <a:p>
              <a:pPr eaLnBrk="1" hangingPunct="1">
                <a:lnSpc>
                  <a:spcPts val="1707"/>
                </a:lnSpc>
                <a:spcBef>
                  <a:spcPts val="759"/>
                </a:spcBef>
                <a:buClr>
                  <a:srgbClr val="80808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l-PL" altLang="pl-PL" sz="1800">
                  <a:solidFill>
                    <a:srgbClr val="000000"/>
                  </a:solidFill>
                  <a:latin typeface="Roboto Regular"/>
                  <a:sym typeface="Arial" panose="020B0604020202020204" pitchFamily="34" charset="0"/>
                </a:rPr>
                <a:t>Pakt dla obszarów wiejskich</a:t>
              </a:r>
            </a:p>
            <a:p>
              <a:pPr eaLnBrk="1" hangingPunct="1">
                <a:lnSpc>
                  <a:spcPts val="1707"/>
                </a:lnSpc>
                <a:spcBef>
                  <a:spcPts val="759"/>
                </a:spcBef>
                <a:buClr>
                  <a:srgbClr val="80808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l-PL" altLang="pl-PL" sz="1800">
                  <a:solidFill>
                    <a:srgbClr val="000000"/>
                  </a:solidFill>
                  <a:latin typeface="Roboto Regular"/>
                  <a:sym typeface="Arial" panose="020B0604020202020204" pitchFamily="34" charset="0"/>
                </a:rPr>
                <a:t>Skuteczna polityka regionalna</a:t>
              </a:r>
            </a:p>
            <a:p>
              <a:pPr eaLnBrk="1" hangingPunct="1">
                <a:lnSpc>
                  <a:spcPts val="1707"/>
                </a:lnSpc>
                <a:spcBef>
                  <a:spcPts val="759"/>
                </a:spcBef>
                <a:buClr>
                  <a:srgbClr val="80808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l-PL" altLang="pl-PL" sz="1800">
                  <a:solidFill>
                    <a:srgbClr val="000000"/>
                  </a:solidFill>
                  <a:latin typeface="Roboto Regular"/>
                  <a:sym typeface="Arial" panose="020B0604020202020204" pitchFamily="34" charset="0"/>
                </a:rPr>
                <a:t>Edukacja</a:t>
              </a:r>
            </a:p>
          </p:txBody>
        </p:sp>
        <p:sp>
          <p:nvSpPr>
            <p:cNvPr id="122" name="Oval 116"/>
            <p:cNvSpPr/>
            <p:nvPr/>
          </p:nvSpPr>
          <p:spPr bwMode="auto">
            <a:xfrm>
              <a:off x="4993958" y="1633538"/>
              <a:ext cx="181515" cy="180975"/>
            </a:xfrm>
            <a:prstGeom prst="ellipse">
              <a:avLst/>
            </a:prstGeom>
            <a:solidFill>
              <a:srgbClr val="EE3F37"/>
            </a:solidFill>
            <a:ln w="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pl-PL" sz="2000" b="1" dirty="0">
                  <a:solidFill>
                    <a:srgbClr val="FFFFFF"/>
                  </a:solidFill>
                  <a:latin typeface="Roboto Regular"/>
                </a:rPr>
                <a:t>5</a:t>
              </a:r>
            </a:p>
          </p:txBody>
        </p:sp>
      </p:grpSp>
      <p:grpSp>
        <p:nvGrpSpPr>
          <p:cNvPr id="123" name="Grupa 3"/>
          <p:cNvGrpSpPr>
            <a:grpSpLocks/>
          </p:cNvGrpSpPr>
          <p:nvPr/>
        </p:nvGrpSpPr>
        <p:grpSpPr bwMode="auto">
          <a:xfrm>
            <a:off x="5487907" y="2953174"/>
            <a:ext cx="1941688" cy="4356005"/>
            <a:chOff x="2915443" y="1557338"/>
            <a:chExt cx="1023938" cy="2297112"/>
          </a:xfrm>
        </p:grpSpPr>
        <p:sp>
          <p:nvSpPr>
            <p:cNvPr id="124" name="Rectangle 31"/>
            <p:cNvSpPr>
              <a:spLocks noChangeArrowheads="1"/>
            </p:cNvSpPr>
            <p:nvPr/>
          </p:nvSpPr>
          <p:spPr bwMode="auto">
            <a:xfrm>
              <a:off x="2988468" y="1646238"/>
              <a:ext cx="893763" cy="2119312"/>
            </a:xfrm>
            <a:prstGeom prst="rect">
              <a:avLst/>
            </a:prstGeom>
            <a:solidFill>
              <a:srgbClr val="C1E3FF"/>
            </a:solidFill>
            <a:ln w="12700">
              <a:noFill/>
              <a:miter lim="800000"/>
              <a:headEnd/>
              <a:tailEnd/>
            </a:ln>
          </p:spPr>
          <p:txBody>
            <a:bodyPr lIns="34133" rIns="34133" anchor="ctr"/>
            <a:lstStyle/>
            <a:p>
              <a:pPr>
                <a:defRPr/>
              </a:pPr>
              <a:endParaRPr lang="de-DE" sz="2000" b="1" dirty="0">
                <a:solidFill>
                  <a:sysClr val="windowText" lastClr="000000"/>
                </a:solidFill>
                <a:latin typeface="Roboto Regular"/>
                <a:cs typeface="Arial" charset="0"/>
              </a:endParaRPr>
            </a:p>
          </p:txBody>
        </p:sp>
        <p:sp>
          <p:nvSpPr>
            <p:cNvPr id="125" name="Rectangle 34"/>
            <p:cNvSpPr>
              <a:spLocks noChangeArrowheads="1"/>
            </p:cNvSpPr>
            <p:nvPr/>
          </p:nvSpPr>
          <p:spPr bwMode="auto">
            <a:xfrm>
              <a:off x="2924968" y="1557338"/>
              <a:ext cx="1014413" cy="88900"/>
            </a:xfrm>
            <a:prstGeom prst="rect">
              <a:avLst/>
            </a:prstGeom>
            <a:solidFill>
              <a:srgbClr val="C1E3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4400">
                <a:solidFill>
                  <a:sysClr val="windowText" lastClr="000000"/>
                </a:solidFill>
                <a:latin typeface="Roboto Regular"/>
                <a:cs typeface="Arial" charset="0"/>
              </a:endParaRPr>
            </a:p>
          </p:txBody>
        </p:sp>
        <p:sp>
          <p:nvSpPr>
            <p:cNvPr id="126" name="Rectangle 37"/>
            <p:cNvSpPr>
              <a:spLocks noChangeArrowheads="1"/>
            </p:cNvSpPr>
            <p:nvPr/>
          </p:nvSpPr>
          <p:spPr bwMode="auto">
            <a:xfrm flipV="1">
              <a:off x="2924968" y="3765550"/>
              <a:ext cx="1014413" cy="88900"/>
            </a:xfrm>
            <a:prstGeom prst="rect">
              <a:avLst/>
            </a:prstGeom>
            <a:solidFill>
              <a:srgbClr val="C1E3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4400">
                <a:solidFill>
                  <a:sysClr val="windowText" lastClr="000000"/>
                </a:solidFill>
                <a:latin typeface="Roboto Regular"/>
                <a:cs typeface="Arial" charset="0"/>
              </a:endParaRPr>
            </a:p>
          </p:txBody>
        </p:sp>
        <p:sp>
          <p:nvSpPr>
            <p:cNvPr id="127" name="pole tekstowe 4"/>
            <p:cNvSpPr txBox="1">
              <a:spLocks noChangeArrowheads="1"/>
            </p:cNvSpPr>
            <p:nvPr/>
          </p:nvSpPr>
          <p:spPr bwMode="auto">
            <a:xfrm>
              <a:off x="2988468" y="2266950"/>
              <a:ext cx="882651" cy="145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267" tIns="68267" rIns="68267" bIns="68267"/>
            <a:lstStyle>
              <a:lvl1pPr marL="90488" indent="-904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707"/>
                </a:lnSpc>
                <a:spcBef>
                  <a:spcPts val="759"/>
                </a:spcBef>
                <a:buClr>
                  <a:srgbClr val="80808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l-PL" altLang="pl-PL" sz="1800">
                  <a:solidFill>
                    <a:srgbClr val="000000"/>
                  </a:solidFill>
                  <a:latin typeface="Roboto Regular"/>
                  <a:sym typeface="Arial" panose="020B0604020202020204" pitchFamily="34" charset="0"/>
                </a:rPr>
                <a:t>Budowanie oszczędności Polaków</a:t>
              </a:r>
            </a:p>
            <a:p>
              <a:pPr eaLnBrk="1" hangingPunct="1">
                <a:lnSpc>
                  <a:spcPts val="1707"/>
                </a:lnSpc>
                <a:spcBef>
                  <a:spcPts val="759"/>
                </a:spcBef>
                <a:buClr>
                  <a:srgbClr val="80808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l-PL" altLang="pl-PL" sz="1800">
                  <a:solidFill>
                    <a:srgbClr val="000000"/>
                  </a:solidFill>
                  <a:latin typeface="Roboto Regular"/>
                  <a:sym typeface="Arial" panose="020B0604020202020204" pitchFamily="34" charset="0"/>
                </a:rPr>
                <a:t>Środki europejskie</a:t>
              </a:r>
            </a:p>
            <a:p>
              <a:pPr eaLnBrk="1" hangingPunct="1">
                <a:lnSpc>
                  <a:spcPts val="1707"/>
                </a:lnSpc>
                <a:spcBef>
                  <a:spcPts val="759"/>
                </a:spcBef>
                <a:buClr>
                  <a:srgbClr val="80808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l-PL" altLang="pl-PL" sz="1800">
                  <a:solidFill>
                    <a:srgbClr val="000000"/>
                  </a:solidFill>
                  <a:latin typeface="Roboto Regular"/>
                  <a:sym typeface="Arial" panose="020B0604020202020204" pitchFamily="34" charset="0"/>
                </a:rPr>
                <a:t>Polski Fundusz Rozwoju</a:t>
              </a:r>
            </a:p>
            <a:p>
              <a:pPr eaLnBrk="1" hangingPunct="1">
                <a:lnSpc>
                  <a:spcPts val="1707"/>
                </a:lnSpc>
                <a:spcBef>
                  <a:spcPts val="759"/>
                </a:spcBef>
                <a:buClr>
                  <a:srgbClr val="80808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l-PL" altLang="pl-PL" sz="1800">
                  <a:solidFill>
                    <a:srgbClr val="000000"/>
                  </a:solidFill>
                  <a:latin typeface="Roboto Regular"/>
                  <a:sym typeface="Arial" panose="020B0604020202020204" pitchFamily="34" charset="0"/>
                </a:rPr>
                <a:t>Plan Juncker’a, EBOR, EBI, AIIB</a:t>
              </a:r>
            </a:p>
          </p:txBody>
        </p:sp>
        <p:sp>
          <p:nvSpPr>
            <p:cNvPr id="128" name="pole tekstowe 6"/>
            <p:cNvSpPr txBox="1">
              <a:spLocks noChangeArrowheads="1"/>
            </p:cNvSpPr>
            <p:nvPr/>
          </p:nvSpPr>
          <p:spPr bwMode="auto">
            <a:xfrm>
              <a:off x="2986087" y="1647825"/>
              <a:ext cx="895350" cy="568325"/>
            </a:xfrm>
            <a:prstGeom prst="rect">
              <a:avLst/>
            </a:prstGeom>
            <a:solidFill>
              <a:srgbClr val="016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34133"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707"/>
                </a:lnSpc>
              </a:pPr>
              <a:r>
                <a:rPr lang="pl-PL" altLang="pl-PL" sz="1600" b="1">
                  <a:solidFill>
                    <a:srgbClr val="FFFFFF"/>
                  </a:solidFill>
                  <a:latin typeface="Roboto Regular"/>
                  <a:sym typeface="Arial" panose="020B0604020202020204" pitchFamily="34" charset="0"/>
                </a:rPr>
                <a:t>Kapitał dla rozwoju</a:t>
              </a:r>
            </a:p>
          </p:txBody>
        </p:sp>
        <p:grpSp>
          <p:nvGrpSpPr>
            <p:cNvPr id="129" name="Group 4"/>
            <p:cNvGrpSpPr>
              <a:grpSpLocks noChangeAspect="1"/>
            </p:cNvGrpSpPr>
            <p:nvPr/>
          </p:nvGrpSpPr>
          <p:grpSpPr bwMode="auto">
            <a:xfrm>
              <a:off x="3321843" y="1681163"/>
              <a:ext cx="215900" cy="290512"/>
              <a:chOff x="761" y="1828"/>
              <a:chExt cx="215" cy="291"/>
            </a:xfrm>
          </p:grpSpPr>
          <p:sp>
            <p:nvSpPr>
              <p:cNvPr id="131" name="Freeform 6"/>
              <p:cNvSpPr>
                <a:spLocks noEditPoints="1"/>
              </p:cNvSpPr>
              <p:nvPr/>
            </p:nvSpPr>
            <p:spPr bwMode="auto">
              <a:xfrm>
                <a:off x="761" y="1828"/>
                <a:ext cx="215" cy="291"/>
              </a:xfrm>
              <a:custGeom>
                <a:avLst/>
                <a:gdLst>
                  <a:gd name="T0" fmla="*/ 0 w 2582"/>
                  <a:gd name="T1" fmla="*/ 0 h 3492"/>
                  <a:gd name="T2" fmla="*/ 0 w 2582"/>
                  <a:gd name="T3" fmla="*/ 0 h 3492"/>
                  <a:gd name="T4" fmla="*/ 0 w 2582"/>
                  <a:gd name="T5" fmla="*/ 0 h 3492"/>
                  <a:gd name="T6" fmla="*/ 0 w 2582"/>
                  <a:gd name="T7" fmla="*/ 0 h 3492"/>
                  <a:gd name="T8" fmla="*/ 0 w 2582"/>
                  <a:gd name="T9" fmla="*/ 0 h 3492"/>
                  <a:gd name="T10" fmla="*/ 0 w 2582"/>
                  <a:gd name="T11" fmla="*/ 0 h 3492"/>
                  <a:gd name="T12" fmla="*/ 0 w 2582"/>
                  <a:gd name="T13" fmla="*/ 0 h 3492"/>
                  <a:gd name="T14" fmla="*/ 0 w 2582"/>
                  <a:gd name="T15" fmla="*/ 0 h 3492"/>
                  <a:gd name="T16" fmla="*/ 0 w 2582"/>
                  <a:gd name="T17" fmla="*/ 0 h 3492"/>
                  <a:gd name="T18" fmla="*/ 0 w 2582"/>
                  <a:gd name="T19" fmla="*/ 0 h 3492"/>
                  <a:gd name="T20" fmla="*/ 0 w 2582"/>
                  <a:gd name="T21" fmla="*/ 0 h 3492"/>
                  <a:gd name="T22" fmla="*/ 0 w 2582"/>
                  <a:gd name="T23" fmla="*/ 0 h 3492"/>
                  <a:gd name="T24" fmla="*/ 0 w 2582"/>
                  <a:gd name="T25" fmla="*/ 0 h 3492"/>
                  <a:gd name="T26" fmla="*/ 0 w 2582"/>
                  <a:gd name="T27" fmla="*/ 0 h 3492"/>
                  <a:gd name="T28" fmla="*/ 0 w 2582"/>
                  <a:gd name="T29" fmla="*/ 0 h 3492"/>
                  <a:gd name="T30" fmla="*/ 0 w 2582"/>
                  <a:gd name="T31" fmla="*/ 0 h 3492"/>
                  <a:gd name="T32" fmla="*/ 0 w 2582"/>
                  <a:gd name="T33" fmla="*/ 0 h 3492"/>
                  <a:gd name="T34" fmla="*/ 0 w 2582"/>
                  <a:gd name="T35" fmla="*/ 0 h 3492"/>
                  <a:gd name="T36" fmla="*/ 0 w 2582"/>
                  <a:gd name="T37" fmla="*/ 0 h 3492"/>
                  <a:gd name="T38" fmla="*/ 0 w 2582"/>
                  <a:gd name="T39" fmla="*/ 0 h 3492"/>
                  <a:gd name="T40" fmla="*/ 0 w 2582"/>
                  <a:gd name="T41" fmla="*/ 0 h 3492"/>
                  <a:gd name="T42" fmla="*/ 0 w 2582"/>
                  <a:gd name="T43" fmla="*/ 0 h 3492"/>
                  <a:gd name="T44" fmla="*/ 0 w 2582"/>
                  <a:gd name="T45" fmla="*/ 0 h 3492"/>
                  <a:gd name="T46" fmla="*/ 0 w 2582"/>
                  <a:gd name="T47" fmla="*/ 0 h 3492"/>
                  <a:gd name="T48" fmla="*/ 0 w 2582"/>
                  <a:gd name="T49" fmla="*/ 0 h 3492"/>
                  <a:gd name="T50" fmla="*/ 0 w 2582"/>
                  <a:gd name="T51" fmla="*/ 0 h 3492"/>
                  <a:gd name="T52" fmla="*/ 0 w 2582"/>
                  <a:gd name="T53" fmla="*/ 0 h 3492"/>
                  <a:gd name="T54" fmla="*/ 0 w 2582"/>
                  <a:gd name="T55" fmla="*/ 0 h 3492"/>
                  <a:gd name="T56" fmla="*/ 0 w 2582"/>
                  <a:gd name="T57" fmla="*/ 0 h 3492"/>
                  <a:gd name="T58" fmla="*/ 0 w 2582"/>
                  <a:gd name="T59" fmla="*/ 0 h 3492"/>
                  <a:gd name="T60" fmla="*/ 0 w 2582"/>
                  <a:gd name="T61" fmla="*/ 0 h 3492"/>
                  <a:gd name="T62" fmla="*/ 0 w 2582"/>
                  <a:gd name="T63" fmla="*/ 0 h 3492"/>
                  <a:gd name="T64" fmla="*/ 0 w 2582"/>
                  <a:gd name="T65" fmla="*/ 0 h 3492"/>
                  <a:gd name="T66" fmla="*/ 0 w 2582"/>
                  <a:gd name="T67" fmla="*/ 0 h 3492"/>
                  <a:gd name="T68" fmla="*/ 0 w 2582"/>
                  <a:gd name="T69" fmla="*/ 0 h 3492"/>
                  <a:gd name="T70" fmla="*/ 0 w 2582"/>
                  <a:gd name="T71" fmla="*/ 0 h 3492"/>
                  <a:gd name="T72" fmla="*/ 0 w 2582"/>
                  <a:gd name="T73" fmla="*/ 0 h 3492"/>
                  <a:gd name="T74" fmla="*/ 0 w 2582"/>
                  <a:gd name="T75" fmla="*/ 0 h 3492"/>
                  <a:gd name="T76" fmla="*/ 0 w 2582"/>
                  <a:gd name="T77" fmla="*/ 0 h 3492"/>
                  <a:gd name="T78" fmla="*/ 0 w 2582"/>
                  <a:gd name="T79" fmla="*/ 0 h 3492"/>
                  <a:gd name="T80" fmla="*/ 0 w 2582"/>
                  <a:gd name="T81" fmla="*/ 0 h 3492"/>
                  <a:gd name="T82" fmla="*/ 0 w 2582"/>
                  <a:gd name="T83" fmla="*/ 0 h 3492"/>
                  <a:gd name="T84" fmla="*/ 0 w 2582"/>
                  <a:gd name="T85" fmla="*/ 0 h 3492"/>
                  <a:gd name="T86" fmla="*/ 0 w 2582"/>
                  <a:gd name="T87" fmla="*/ 0 h 3492"/>
                  <a:gd name="T88" fmla="*/ 0 w 2582"/>
                  <a:gd name="T89" fmla="*/ 0 h 3492"/>
                  <a:gd name="T90" fmla="*/ 0 w 2582"/>
                  <a:gd name="T91" fmla="*/ 0 h 3492"/>
                  <a:gd name="T92" fmla="*/ 0 w 2582"/>
                  <a:gd name="T93" fmla="*/ 0 h 3492"/>
                  <a:gd name="T94" fmla="*/ 0 w 2582"/>
                  <a:gd name="T95" fmla="*/ 0 h 3492"/>
                  <a:gd name="T96" fmla="*/ 0 w 2582"/>
                  <a:gd name="T97" fmla="*/ 0 h 3492"/>
                  <a:gd name="T98" fmla="*/ 0 w 2582"/>
                  <a:gd name="T99" fmla="*/ 0 h 3492"/>
                  <a:gd name="T100" fmla="*/ 0 w 2582"/>
                  <a:gd name="T101" fmla="*/ 0 h 3492"/>
                  <a:gd name="T102" fmla="*/ 0 w 2582"/>
                  <a:gd name="T103" fmla="*/ 0 h 3492"/>
                  <a:gd name="T104" fmla="*/ 0 w 2582"/>
                  <a:gd name="T105" fmla="*/ 0 h 3492"/>
                  <a:gd name="T106" fmla="*/ 0 w 2582"/>
                  <a:gd name="T107" fmla="*/ 0 h 3492"/>
                  <a:gd name="T108" fmla="*/ 0 w 2582"/>
                  <a:gd name="T109" fmla="*/ 0 h 3492"/>
                  <a:gd name="T110" fmla="*/ 0 w 2582"/>
                  <a:gd name="T111" fmla="*/ 0 h 34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582"/>
                  <a:gd name="T169" fmla="*/ 0 h 3492"/>
                  <a:gd name="T170" fmla="*/ 2582 w 2582"/>
                  <a:gd name="T171" fmla="*/ 3492 h 349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582" h="3492">
                    <a:moveTo>
                      <a:pt x="351" y="2142"/>
                    </a:moveTo>
                    <a:lnTo>
                      <a:pt x="212" y="2187"/>
                    </a:lnTo>
                    <a:lnTo>
                      <a:pt x="257" y="2325"/>
                    </a:lnTo>
                    <a:lnTo>
                      <a:pt x="396" y="2280"/>
                    </a:lnTo>
                    <a:lnTo>
                      <a:pt x="351" y="2142"/>
                    </a:lnTo>
                    <a:close/>
                    <a:moveTo>
                      <a:pt x="2037" y="1321"/>
                    </a:moveTo>
                    <a:lnTo>
                      <a:pt x="2017" y="1322"/>
                    </a:lnTo>
                    <a:lnTo>
                      <a:pt x="1997" y="1325"/>
                    </a:lnTo>
                    <a:lnTo>
                      <a:pt x="1979" y="1327"/>
                    </a:lnTo>
                    <a:lnTo>
                      <a:pt x="1969" y="1329"/>
                    </a:lnTo>
                    <a:lnTo>
                      <a:pt x="1968" y="1331"/>
                    </a:lnTo>
                    <a:lnTo>
                      <a:pt x="1966" y="1330"/>
                    </a:lnTo>
                    <a:lnTo>
                      <a:pt x="1963" y="1330"/>
                    </a:lnTo>
                    <a:lnTo>
                      <a:pt x="1893" y="1345"/>
                    </a:lnTo>
                    <a:lnTo>
                      <a:pt x="1822" y="1365"/>
                    </a:lnTo>
                    <a:lnTo>
                      <a:pt x="1752" y="1391"/>
                    </a:lnTo>
                    <a:lnTo>
                      <a:pt x="1684" y="1420"/>
                    </a:lnTo>
                    <a:lnTo>
                      <a:pt x="1616" y="1451"/>
                    </a:lnTo>
                    <a:lnTo>
                      <a:pt x="1550" y="1484"/>
                    </a:lnTo>
                    <a:lnTo>
                      <a:pt x="1485" y="1518"/>
                    </a:lnTo>
                    <a:lnTo>
                      <a:pt x="1421" y="1553"/>
                    </a:lnTo>
                    <a:lnTo>
                      <a:pt x="1407" y="1559"/>
                    </a:lnTo>
                    <a:lnTo>
                      <a:pt x="1392" y="1562"/>
                    </a:lnTo>
                    <a:lnTo>
                      <a:pt x="1377" y="1561"/>
                    </a:lnTo>
                    <a:lnTo>
                      <a:pt x="1363" y="1557"/>
                    </a:lnTo>
                    <a:lnTo>
                      <a:pt x="1350" y="1549"/>
                    </a:lnTo>
                    <a:lnTo>
                      <a:pt x="1340" y="1537"/>
                    </a:lnTo>
                    <a:lnTo>
                      <a:pt x="1333" y="1522"/>
                    </a:lnTo>
                    <a:lnTo>
                      <a:pt x="1318" y="1470"/>
                    </a:lnTo>
                    <a:lnTo>
                      <a:pt x="1303" y="1421"/>
                    </a:lnTo>
                    <a:lnTo>
                      <a:pt x="1287" y="1374"/>
                    </a:lnTo>
                    <a:lnTo>
                      <a:pt x="1269" y="1327"/>
                    </a:lnTo>
                    <a:lnTo>
                      <a:pt x="1227" y="1345"/>
                    </a:lnTo>
                    <a:lnTo>
                      <a:pt x="1187" y="1367"/>
                    </a:lnTo>
                    <a:lnTo>
                      <a:pt x="1151" y="1392"/>
                    </a:lnTo>
                    <a:lnTo>
                      <a:pt x="1118" y="1420"/>
                    </a:lnTo>
                    <a:lnTo>
                      <a:pt x="1088" y="1451"/>
                    </a:lnTo>
                    <a:lnTo>
                      <a:pt x="1061" y="1483"/>
                    </a:lnTo>
                    <a:lnTo>
                      <a:pt x="1035" y="1517"/>
                    </a:lnTo>
                    <a:lnTo>
                      <a:pt x="1011" y="1553"/>
                    </a:lnTo>
                    <a:lnTo>
                      <a:pt x="990" y="1591"/>
                    </a:lnTo>
                    <a:lnTo>
                      <a:pt x="969" y="1630"/>
                    </a:lnTo>
                    <a:lnTo>
                      <a:pt x="950" y="1670"/>
                    </a:lnTo>
                    <a:lnTo>
                      <a:pt x="932" y="1711"/>
                    </a:lnTo>
                    <a:lnTo>
                      <a:pt x="914" y="1751"/>
                    </a:lnTo>
                    <a:lnTo>
                      <a:pt x="896" y="1792"/>
                    </a:lnTo>
                    <a:lnTo>
                      <a:pt x="878" y="1835"/>
                    </a:lnTo>
                    <a:lnTo>
                      <a:pt x="858" y="1877"/>
                    </a:lnTo>
                    <a:lnTo>
                      <a:pt x="837" y="1920"/>
                    </a:lnTo>
                    <a:lnTo>
                      <a:pt x="815" y="1963"/>
                    </a:lnTo>
                    <a:lnTo>
                      <a:pt x="790" y="2003"/>
                    </a:lnTo>
                    <a:lnTo>
                      <a:pt x="763" y="2043"/>
                    </a:lnTo>
                    <a:lnTo>
                      <a:pt x="736" y="2080"/>
                    </a:lnTo>
                    <a:lnTo>
                      <a:pt x="706" y="2116"/>
                    </a:lnTo>
                    <a:lnTo>
                      <a:pt x="673" y="2148"/>
                    </a:lnTo>
                    <a:lnTo>
                      <a:pt x="639" y="2176"/>
                    </a:lnTo>
                    <a:lnTo>
                      <a:pt x="602" y="2200"/>
                    </a:lnTo>
                    <a:lnTo>
                      <a:pt x="562" y="2219"/>
                    </a:lnTo>
                    <a:lnTo>
                      <a:pt x="856" y="3095"/>
                    </a:lnTo>
                    <a:lnTo>
                      <a:pt x="975" y="3063"/>
                    </a:lnTo>
                    <a:lnTo>
                      <a:pt x="1097" y="3034"/>
                    </a:lnTo>
                    <a:lnTo>
                      <a:pt x="1220" y="3008"/>
                    </a:lnTo>
                    <a:lnTo>
                      <a:pt x="1345" y="2984"/>
                    </a:lnTo>
                    <a:lnTo>
                      <a:pt x="1470" y="2961"/>
                    </a:lnTo>
                    <a:lnTo>
                      <a:pt x="1596" y="2940"/>
                    </a:lnTo>
                    <a:lnTo>
                      <a:pt x="1720" y="2918"/>
                    </a:lnTo>
                    <a:lnTo>
                      <a:pt x="1843" y="2896"/>
                    </a:lnTo>
                    <a:lnTo>
                      <a:pt x="1965" y="2873"/>
                    </a:lnTo>
                    <a:lnTo>
                      <a:pt x="2007" y="2864"/>
                    </a:lnTo>
                    <a:lnTo>
                      <a:pt x="2054" y="2856"/>
                    </a:lnTo>
                    <a:lnTo>
                      <a:pt x="2100" y="2847"/>
                    </a:lnTo>
                    <a:lnTo>
                      <a:pt x="2148" y="2836"/>
                    </a:lnTo>
                    <a:lnTo>
                      <a:pt x="2194" y="2826"/>
                    </a:lnTo>
                    <a:lnTo>
                      <a:pt x="2241" y="2813"/>
                    </a:lnTo>
                    <a:lnTo>
                      <a:pt x="2285" y="2797"/>
                    </a:lnTo>
                    <a:lnTo>
                      <a:pt x="2328" y="2779"/>
                    </a:lnTo>
                    <a:lnTo>
                      <a:pt x="2367" y="2757"/>
                    </a:lnTo>
                    <a:lnTo>
                      <a:pt x="2389" y="2741"/>
                    </a:lnTo>
                    <a:lnTo>
                      <a:pt x="2406" y="2722"/>
                    </a:lnTo>
                    <a:lnTo>
                      <a:pt x="2418" y="2702"/>
                    </a:lnTo>
                    <a:lnTo>
                      <a:pt x="2426" y="2679"/>
                    </a:lnTo>
                    <a:lnTo>
                      <a:pt x="2428" y="2657"/>
                    </a:lnTo>
                    <a:lnTo>
                      <a:pt x="2427" y="2633"/>
                    </a:lnTo>
                    <a:lnTo>
                      <a:pt x="2422" y="2610"/>
                    </a:lnTo>
                    <a:lnTo>
                      <a:pt x="2415" y="2585"/>
                    </a:lnTo>
                    <a:lnTo>
                      <a:pt x="2404" y="2562"/>
                    </a:lnTo>
                    <a:lnTo>
                      <a:pt x="2392" y="2539"/>
                    </a:lnTo>
                    <a:lnTo>
                      <a:pt x="2379" y="2518"/>
                    </a:lnTo>
                    <a:lnTo>
                      <a:pt x="2365" y="2497"/>
                    </a:lnTo>
                    <a:lnTo>
                      <a:pt x="2350" y="2478"/>
                    </a:lnTo>
                    <a:lnTo>
                      <a:pt x="2343" y="2469"/>
                    </a:lnTo>
                    <a:lnTo>
                      <a:pt x="2340" y="2456"/>
                    </a:lnTo>
                    <a:lnTo>
                      <a:pt x="2339" y="2443"/>
                    </a:lnTo>
                    <a:lnTo>
                      <a:pt x="2341" y="2430"/>
                    </a:lnTo>
                    <a:lnTo>
                      <a:pt x="2345" y="2419"/>
                    </a:lnTo>
                    <a:lnTo>
                      <a:pt x="2361" y="2390"/>
                    </a:lnTo>
                    <a:lnTo>
                      <a:pt x="2375" y="2361"/>
                    </a:lnTo>
                    <a:lnTo>
                      <a:pt x="2386" y="2330"/>
                    </a:lnTo>
                    <a:lnTo>
                      <a:pt x="2395" y="2300"/>
                    </a:lnTo>
                    <a:lnTo>
                      <a:pt x="2399" y="2270"/>
                    </a:lnTo>
                    <a:lnTo>
                      <a:pt x="2400" y="2240"/>
                    </a:lnTo>
                    <a:lnTo>
                      <a:pt x="2397" y="2210"/>
                    </a:lnTo>
                    <a:lnTo>
                      <a:pt x="2390" y="2182"/>
                    </a:lnTo>
                    <a:lnTo>
                      <a:pt x="2379" y="2154"/>
                    </a:lnTo>
                    <a:lnTo>
                      <a:pt x="2361" y="2129"/>
                    </a:lnTo>
                    <a:lnTo>
                      <a:pt x="2339" y="2104"/>
                    </a:lnTo>
                    <a:lnTo>
                      <a:pt x="2312" y="2082"/>
                    </a:lnTo>
                    <a:lnTo>
                      <a:pt x="2302" y="2073"/>
                    </a:lnTo>
                    <a:lnTo>
                      <a:pt x="2297" y="2062"/>
                    </a:lnTo>
                    <a:lnTo>
                      <a:pt x="2293" y="2049"/>
                    </a:lnTo>
                    <a:lnTo>
                      <a:pt x="2293" y="2037"/>
                    </a:lnTo>
                    <a:lnTo>
                      <a:pt x="2295" y="2024"/>
                    </a:lnTo>
                    <a:lnTo>
                      <a:pt x="2299" y="2012"/>
                    </a:lnTo>
                    <a:lnTo>
                      <a:pt x="2309" y="1987"/>
                    </a:lnTo>
                    <a:lnTo>
                      <a:pt x="2317" y="1962"/>
                    </a:lnTo>
                    <a:lnTo>
                      <a:pt x="2324" y="1935"/>
                    </a:lnTo>
                    <a:lnTo>
                      <a:pt x="2327" y="1908"/>
                    </a:lnTo>
                    <a:lnTo>
                      <a:pt x="2328" y="1883"/>
                    </a:lnTo>
                    <a:lnTo>
                      <a:pt x="2327" y="1856"/>
                    </a:lnTo>
                    <a:lnTo>
                      <a:pt x="2323" y="1830"/>
                    </a:lnTo>
                    <a:lnTo>
                      <a:pt x="2315" y="1807"/>
                    </a:lnTo>
                    <a:lnTo>
                      <a:pt x="2306" y="1783"/>
                    </a:lnTo>
                    <a:lnTo>
                      <a:pt x="2293" y="1762"/>
                    </a:lnTo>
                    <a:lnTo>
                      <a:pt x="2277" y="1744"/>
                    </a:lnTo>
                    <a:lnTo>
                      <a:pt x="2257" y="1729"/>
                    </a:lnTo>
                    <a:lnTo>
                      <a:pt x="2235" y="1716"/>
                    </a:lnTo>
                    <a:lnTo>
                      <a:pt x="2209" y="1706"/>
                    </a:lnTo>
                    <a:lnTo>
                      <a:pt x="2180" y="1700"/>
                    </a:lnTo>
                    <a:lnTo>
                      <a:pt x="2166" y="1697"/>
                    </a:lnTo>
                    <a:lnTo>
                      <a:pt x="2155" y="1690"/>
                    </a:lnTo>
                    <a:lnTo>
                      <a:pt x="2147" y="1681"/>
                    </a:lnTo>
                    <a:lnTo>
                      <a:pt x="2140" y="1669"/>
                    </a:lnTo>
                    <a:lnTo>
                      <a:pt x="2137" y="1656"/>
                    </a:lnTo>
                    <a:lnTo>
                      <a:pt x="2136" y="1642"/>
                    </a:lnTo>
                    <a:lnTo>
                      <a:pt x="2137" y="1629"/>
                    </a:lnTo>
                    <a:lnTo>
                      <a:pt x="2140" y="1616"/>
                    </a:lnTo>
                    <a:lnTo>
                      <a:pt x="2144" y="1610"/>
                    </a:lnTo>
                    <a:lnTo>
                      <a:pt x="2147" y="1599"/>
                    </a:lnTo>
                    <a:lnTo>
                      <a:pt x="2151" y="1584"/>
                    </a:lnTo>
                    <a:lnTo>
                      <a:pt x="2157" y="1568"/>
                    </a:lnTo>
                    <a:lnTo>
                      <a:pt x="2161" y="1551"/>
                    </a:lnTo>
                    <a:lnTo>
                      <a:pt x="2164" y="1535"/>
                    </a:lnTo>
                    <a:lnTo>
                      <a:pt x="2169" y="1510"/>
                    </a:lnTo>
                    <a:lnTo>
                      <a:pt x="2173" y="1483"/>
                    </a:lnTo>
                    <a:lnTo>
                      <a:pt x="2175" y="1455"/>
                    </a:lnTo>
                    <a:lnTo>
                      <a:pt x="2174" y="1428"/>
                    </a:lnTo>
                    <a:lnTo>
                      <a:pt x="2169" y="1403"/>
                    </a:lnTo>
                    <a:lnTo>
                      <a:pt x="2161" y="1377"/>
                    </a:lnTo>
                    <a:lnTo>
                      <a:pt x="2150" y="1360"/>
                    </a:lnTo>
                    <a:lnTo>
                      <a:pt x="2136" y="1346"/>
                    </a:lnTo>
                    <a:lnTo>
                      <a:pt x="2119" y="1336"/>
                    </a:lnTo>
                    <a:lnTo>
                      <a:pt x="2101" y="1329"/>
                    </a:lnTo>
                    <a:lnTo>
                      <a:pt x="2080" y="1325"/>
                    </a:lnTo>
                    <a:lnTo>
                      <a:pt x="2059" y="1321"/>
                    </a:lnTo>
                    <a:lnTo>
                      <a:pt x="2037" y="1321"/>
                    </a:lnTo>
                    <a:close/>
                    <a:moveTo>
                      <a:pt x="1229" y="1152"/>
                    </a:moveTo>
                    <a:lnTo>
                      <a:pt x="1233" y="1162"/>
                    </a:lnTo>
                    <a:lnTo>
                      <a:pt x="1233" y="1161"/>
                    </a:lnTo>
                    <a:lnTo>
                      <a:pt x="1229" y="1152"/>
                    </a:lnTo>
                    <a:close/>
                    <a:moveTo>
                      <a:pt x="1851" y="155"/>
                    </a:moveTo>
                    <a:lnTo>
                      <a:pt x="1844" y="171"/>
                    </a:lnTo>
                    <a:lnTo>
                      <a:pt x="1836" y="189"/>
                    </a:lnTo>
                    <a:lnTo>
                      <a:pt x="1826" y="208"/>
                    </a:lnTo>
                    <a:lnTo>
                      <a:pt x="1816" y="229"/>
                    </a:lnTo>
                    <a:lnTo>
                      <a:pt x="1803" y="248"/>
                    </a:lnTo>
                    <a:lnTo>
                      <a:pt x="1788" y="266"/>
                    </a:lnTo>
                    <a:lnTo>
                      <a:pt x="1770" y="283"/>
                    </a:lnTo>
                    <a:lnTo>
                      <a:pt x="1751" y="297"/>
                    </a:lnTo>
                    <a:lnTo>
                      <a:pt x="1730" y="308"/>
                    </a:lnTo>
                    <a:lnTo>
                      <a:pt x="1707" y="315"/>
                    </a:lnTo>
                    <a:lnTo>
                      <a:pt x="1681" y="318"/>
                    </a:lnTo>
                    <a:lnTo>
                      <a:pt x="1684" y="380"/>
                    </a:lnTo>
                    <a:lnTo>
                      <a:pt x="1684" y="447"/>
                    </a:lnTo>
                    <a:lnTo>
                      <a:pt x="1684" y="519"/>
                    </a:lnTo>
                    <a:lnTo>
                      <a:pt x="1683" y="595"/>
                    </a:lnTo>
                    <a:lnTo>
                      <a:pt x="1680" y="675"/>
                    </a:lnTo>
                    <a:lnTo>
                      <a:pt x="1676" y="757"/>
                    </a:lnTo>
                    <a:lnTo>
                      <a:pt x="1671" y="840"/>
                    </a:lnTo>
                    <a:lnTo>
                      <a:pt x="1683" y="820"/>
                    </a:lnTo>
                    <a:lnTo>
                      <a:pt x="1699" y="804"/>
                    </a:lnTo>
                    <a:lnTo>
                      <a:pt x="1718" y="790"/>
                    </a:lnTo>
                    <a:lnTo>
                      <a:pt x="1740" y="780"/>
                    </a:lnTo>
                    <a:lnTo>
                      <a:pt x="1765" y="773"/>
                    </a:lnTo>
                    <a:lnTo>
                      <a:pt x="1791" y="770"/>
                    </a:lnTo>
                    <a:lnTo>
                      <a:pt x="1819" y="770"/>
                    </a:lnTo>
                    <a:lnTo>
                      <a:pt x="1848" y="774"/>
                    </a:lnTo>
                    <a:lnTo>
                      <a:pt x="1877" y="782"/>
                    </a:lnTo>
                    <a:lnTo>
                      <a:pt x="1906" y="792"/>
                    </a:lnTo>
                    <a:lnTo>
                      <a:pt x="1936" y="809"/>
                    </a:lnTo>
                    <a:lnTo>
                      <a:pt x="1962" y="830"/>
                    </a:lnTo>
                    <a:lnTo>
                      <a:pt x="1985" y="851"/>
                    </a:lnTo>
                    <a:lnTo>
                      <a:pt x="2004" y="876"/>
                    </a:lnTo>
                    <a:lnTo>
                      <a:pt x="2018" y="901"/>
                    </a:lnTo>
                    <a:lnTo>
                      <a:pt x="2027" y="927"/>
                    </a:lnTo>
                    <a:lnTo>
                      <a:pt x="2030" y="954"/>
                    </a:lnTo>
                    <a:lnTo>
                      <a:pt x="2028" y="979"/>
                    </a:lnTo>
                    <a:lnTo>
                      <a:pt x="2020" y="1004"/>
                    </a:lnTo>
                    <a:lnTo>
                      <a:pt x="2007" y="1024"/>
                    </a:lnTo>
                    <a:lnTo>
                      <a:pt x="1992" y="1041"/>
                    </a:lnTo>
                    <a:lnTo>
                      <a:pt x="1973" y="1055"/>
                    </a:lnTo>
                    <a:lnTo>
                      <a:pt x="1951" y="1066"/>
                    </a:lnTo>
                    <a:lnTo>
                      <a:pt x="1926" y="1072"/>
                    </a:lnTo>
                    <a:lnTo>
                      <a:pt x="1899" y="1077"/>
                    </a:lnTo>
                    <a:lnTo>
                      <a:pt x="1871" y="1076"/>
                    </a:lnTo>
                    <a:lnTo>
                      <a:pt x="1842" y="1072"/>
                    </a:lnTo>
                    <a:lnTo>
                      <a:pt x="1813" y="1065"/>
                    </a:lnTo>
                    <a:lnTo>
                      <a:pt x="1784" y="1053"/>
                    </a:lnTo>
                    <a:lnTo>
                      <a:pt x="1753" y="1037"/>
                    </a:lnTo>
                    <a:lnTo>
                      <a:pt x="1726" y="1017"/>
                    </a:lnTo>
                    <a:lnTo>
                      <a:pt x="1704" y="994"/>
                    </a:lnTo>
                    <a:lnTo>
                      <a:pt x="1686" y="971"/>
                    </a:lnTo>
                    <a:lnTo>
                      <a:pt x="1672" y="945"/>
                    </a:lnTo>
                    <a:lnTo>
                      <a:pt x="1663" y="919"/>
                    </a:lnTo>
                    <a:lnTo>
                      <a:pt x="1653" y="1002"/>
                    </a:lnTo>
                    <a:lnTo>
                      <a:pt x="1641" y="1082"/>
                    </a:lnTo>
                    <a:lnTo>
                      <a:pt x="1625" y="1161"/>
                    </a:lnTo>
                    <a:lnTo>
                      <a:pt x="1606" y="1236"/>
                    </a:lnTo>
                    <a:lnTo>
                      <a:pt x="1586" y="1306"/>
                    </a:lnTo>
                    <a:lnTo>
                      <a:pt x="1655" y="1274"/>
                    </a:lnTo>
                    <a:lnTo>
                      <a:pt x="1724" y="1245"/>
                    </a:lnTo>
                    <a:lnTo>
                      <a:pt x="1795" y="1220"/>
                    </a:lnTo>
                    <a:lnTo>
                      <a:pt x="1867" y="1198"/>
                    </a:lnTo>
                    <a:lnTo>
                      <a:pt x="1940" y="1182"/>
                    </a:lnTo>
                    <a:lnTo>
                      <a:pt x="1971" y="1115"/>
                    </a:lnTo>
                    <a:lnTo>
                      <a:pt x="2005" y="1045"/>
                    </a:lnTo>
                    <a:lnTo>
                      <a:pt x="2043" y="971"/>
                    </a:lnTo>
                    <a:lnTo>
                      <a:pt x="2085" y="896"/>
                    </a:lnTo>
                    <a:lnTo>
                      <a:pt x="2130" y="820"/>
                    </a:lnTo>
                    <a:lnTo>
                      <a:pt x="2178" y="744"/>
                    </a:lnTo>
                    <a:lnTo>
                      <a:pt x="2231" y="670"/>
                    </a:lnTo>
                    <a:lnTo>
                      <a:pt x="2285" y="598"/>
                    </a:lnTo>
                    <a:lnTo>
                      <a:pt x="2268" y="578"/>
                    </a:lnTo>
                    <a:lnTo>
                      <a:pt x="2254" y="557"/>
                    </a:lnTo>
                    <a:lnTo>
                      <a:pt x="2247" y="535"/>
                    </a:lnTo>
                    <a:lnTo>
                      <a:pt x="2242" y="511"/>
                    </a:lnTo>
                    <a:lnTo>
                      <a:pt x="2241" y="488"/>
                    </a:lnTo>
                    <a:lnTo>
                      <a:pt x="2243" y="464"/>
                    </a:lnTo>
                    <a:lnTo>
                      <a:pt x="2248" y="440"/>
                    </a:lnTo>
                    <a:lnTo>
                      <a:pt x="2254" y="418"/>
                    </a:lnTo>
                    <a:lnTo>
                      <a:pt x="2261" y="398"/>
                    </a:lnTo>
                    <a:lnTo>
                      <a:pt x="2269" y="378"/>
                    </a:lnTo>
                    <a:lnTo>
                      <a:pt x="2277" y="361"/>
                    </a:lnTo>
                    <a:lnTo>
                      <a:pt x="2241" y="331"/>
                    </a:lnTo>
                    <a:lnTo>
                      <a:pt x="2203" y="301"/>
                    </a:lnTo>
                    <a:lnTo>
                      <a:pt x="2160" y="273"/>
                    </a:lnTo>
                    <a:lnTo>
                      <a:pt x="2115" y="245"/>
                    </a:lnTo>
                    <a:lnTo>
                      <a:pt x="2066" y="219"/>
                    </a:lnTo>
                    <a:lnTo>
                      <a:pt x="2016" y="197"/>
                    </a:lnTo>
                    <a:lnTo>
                      <a:pt x="1962" y="177"/>
                    </a:lnTo>
                    <a:lnTo>
                      <a:pt x="1908" y="164"/>
                    </a:lnTo>
                    <a:lnTo>
                      <a:pt x="1851" y="155"/>
                    </a:lnTo>
                    <a:close/>
                    <a:moveTo>
                      <a:pt x="1465" y="0"/>
                    </a:moveTo>
                    <a:lnTo>
                      <a:pt x="1520" y="3"/>
                    </a:lnTo>
                    <a:lnTo>
                      <a:pt x="1575" y="13"/>
                    </a:lnTo>
                    <a:lnTo>
                      <a:pt x="1632" y="27"/>
                    </a:lnTo>
                    <a:lnTo>
                      <a:pt x="1659" y="35"/>
                    </a:lnTo>
                    <a:lnTo>
                      <a:pt x="1620" y="44"/>
                    </a:lnTo>
                    <a:lnTo>
                      <a:pt x="1582" y="53"/>
                    </a:lnTo>
                    <a:lnTo>
                      <a:pt x="1516" y="74"/>
                    </a:lnTo>
                    <a:lnTo>
                      <a:pt x="1522" y="143"/>
                    </a:lnTo>
                    <a:lnTo>
                      <a:pt x="1522" y="146"/>
                    </a:lnTo>
                    <a:lnTo>
                      <a:pt x="1523" y="156"/>
                    </a:lnTo>
                    <a:lnTo>
                      <a:pt x="1523" y="171"/>
                    </a:lnTo>
                    <a:lnTo>
                      <a:pt x="1524" y="191"/>
                    </a:lnTo>
                    <a:lnTo>
                      <a:pt x="1526" y="216"/>
                    </a:lnTo>
                    <a:lnTo>
                      <a:pt x="1527" y="246"/>
                    </a:lnTo>
                    <a:lnTo>
                      <a:pt x="1501" y="234"/>
                    </a:lnTo>
                    <a:lnTo>
                      <a:pt x="1479" y="218"/>
                    </a:lnTo>
                    <a:lnTo>
                      <a:pt x="1459" y="198"/>
                    </a:lnTo>
                    <a:lnTo>
                      <a:pt x="1442" y="176"/>
                    </a:lnTo>
                    <a:lnTo>
                      <a:pt x="1428" y="153"/>
                    </a:lnTo>
                    <a:lnTo>
                      <a:pt x="1416" y="130"/>
                    </a:lnTo>
                    <a:lnTo>
                      <a:pt x="1406" y="109"/>
                    </a:lnTo>
                    <a:lnTo>
                      <a:pt x="1398" y="90"/>
                    </a:lnTo>
                    <a:lnTo>
                      <a:pt x="1342" y="98"/>
                    </a:lnTo>
                    <a:lnTo>
                      <a:pt x="1287" y="112"/>
                    </a:lnTo>
                    <a:lnTo>
                      <a:pt x="1233" y="131"/>
                    </a:lnTo>
                    <a:lnTo>
                      <a:pt x="1183" y="154"/>
                    </a:lnTo>
                    <a:lnTo>
                      <a:pt x="1135" y="180"/>
                    </a:lnTo>
                    <a:lnTo>
                      <a:pt x="1089" y="207"/>
                    </a:lnTo>
                    <a:lnTo>
                      <a:pt x="1047" y="236"/>
                    </a:lnTo>
                    <a:lnTo>
                      <a:pt x="1008" y="266"/>
                    </a:lnTo>
                    <a:lnTo>
                      <a:pt x="972" y="296"/>
                    </a:lnTo>
                    <a:lnTo>
                      <a:pt x="980" y="313"/>
                    </a:lnTo>
                    <a:lnTo>
                      <a:pt x="988" y="332"/>
                    </a:lnTo>
                    <a:lnTo>
                      <a:pt x="995" y="353"/>
                    </a:lnTo>
                    <a:lnTo>
                      <a:pt x="1002" y="375"/>
                    </a:lnTo>
                    <a:lnTo>
                      <a:pt x="1006" y="399"/>
                    </a:lnTo>
                    <a:lnTo>
                      <a:pt x="1008" y="422"/>
                    </a:lnTo>
                    <a:lnTo>
                      <a:pt x="1007" y="446"/>
                    </a:lnTo>
                    <a:lnTo>
                      <a:pt x="1003" y="469"/>
                    </a:lnTo>
                    <a:lnTo>
                      <a:pt x="994" y="492"/>
                    </a:lnTo>
                    <a:lnTo>
                      <a:pt x="981" y="513"/>
                    </a:lnTo>
                    <a:lnTo>
                      <a:pt x="963" y="532"/>
                    </a:lnTo>
                    <a:lnTo>
                      <a:pt x="1017" y="601"/>
                    </a:lnTo>
                    <a:lnTo>
                      <a:pt x="1066" y="671"/>
                    </a:lnTo>
                    <a:lnTo>
                      <a:pt x="1112" y="743"/>
                    </a:lnTo>
                    <a:lnTo>
                      <a:pt x="1156" y="815"/>
                    </a:lnTo>
                    <a:lnTo>
                      <a:pt x="1196" y="886"/>
                    </a:lnTo>
                    <a:lnTo>
                      <a:pt x="1233" y="957"/>
                    </a:lnTo>
                    <a:lnTo>
                      <a:pt x="1266" y="1025"/>
                    </a:lnTo>
                    <a:lnTo>
                      <a:pt x="1298" y="1090"/>
                    </a:lnTo>
                    <a:lnTo>
                      <a:pt x="1324" y="1152"/>
                    </a:lnTo>
                    <a:lnTo>
                      <a:pt x="1361" y="1231"/>
                    </a:lnTo>
                    <a:lnTo>
                      <a:pt x="1393" y="1311"/>
                    </a:lnTo>
                    <a:lnTo>
                      <a:pt x="1421" y="1392"/>
                    </a:lnTo>
                    <a:lnTo>
                      <a:pt x="1469" y="1366"/>
                    </a:lnTo>
                    <a:lnTo>
                      <a:pt x="1489" y="1320"/>
                    </a:lnTo>
                    <a:lnTo>
                      <a:pt x="1507" y="1271"/>
                    </a:lnTo>
                    <a:lnTo>
                      <a:pt x="1523" y="1219"/>
                    </a:lnTo>
                    <a:lnTo>
                      <a:pt x="1536" y="1163"/>
                    </a:lnTo>
                    <a:lnTo>
                      <a:pt x="1548" y="1107"/>
                    </a:lnTo>
                    <a:lnTo>
                      <a:pt x="1558" y="1047"/>
                    </a:lnTo>
                    <a:lnTo>
                      <a:pt x="1568" y="986"/>
                    </a:lnTo>
                    <a:lnTo>
                      <a:pt x="1575" y="924"/>
                    </a:lnTo>
                    <a:lnTo>
                      <a:pt x="1582" y="861"/>
                    </a:lnTo>
                    <a:lnTo>
                      <a:pt x="1586" y="799"/>
                    </a:lnTo>
                    <a:lnTo>
                      <a:pt x="1590" y="736"/>
                    </a:lnTo>
                    <a:lnTo>
                      <a:pt x="1594" y="674"/>
                    </a:lnTo>
                    <a:lnTo>
                      <a:pt x="1596" y="614"/>
                    </a:lnTo>
                    <a:lnTo>
                      <a:pt x="1597" y="555"/>
                    </a:lnTo>
                    <a:lnTo>
                      <a:pt x="1597" y="497"/>
                    </a:lnTo>
                    <a:lnTo>
                      <a:pt x="1597" y="444"/>
                    </a:lnTo>
                    <a:lnTo>
                      <a:pt x="1597" y="392"/>
                    </a:lnTo>
                    <a:lnTo>
                      <a:pt x="1596" y="344"/>
                    </a:lnTo>
                    <a:lnTo>
                      <a:pt x="1595" y="300"/>
                    </a:lnTo>
                    <a:lnTo>
                      <a:pt x="1592" y="260"/>
                    </a:lnTo>
                    <a:lnTo>
                      <a:pt x="1591" y="226"/>
                    </a:lnTo>
                    <a:lnTo>
                      <a:pt x="1589" y="196"/>
                    </a:lnTo>
                    <a:lnTo>
                      <a:pt x="1588" y="171"/>
                    </a:lnTo>
                    <a:lnTo>
                      <a:pt x="1587" y="153"/>
                    </a:lnTo>
                    <a:lnTo>
                      <a:pt x="1587" y="141"/>
                    </a:lnTo>
                    <a:lnTo>
                      <a:pt x="1586" y="137"/>
                    </a:lnTo>
                    <a:lnTo>
                      <a:pt x="1584" y="103"/>
                    </a:lnTo>
                    <a:lnTo>
                      <a:pt x="1617" y="92"/>
                    </a:lnTo>
                    <a:lnTo>
                      <a:pt x="1674" y="78"/>
                    </a:lnTo>
                    <a:lnTo>
                      <a:pt x="1729" y="68"/>
                    </a:lnTo>
                    <a:lnTo>
                      <a:pt x="1783" y="65"/>
                    </a:lnTo>
                    <a:lnTo>
                      <a:pt x="1837" y="66"/>
                    </a:lnTo>
                    <a:lnTo>
                      <a:pt x="1888" y="72"/>
                    </a:lnTo>
                    <a:lnTo>
                      <a:pt x="1939" y="80"/>
                    </a:lnTo>
                    <a:lnTo>
                      <a:pt x="1988" y="93"/>
                    </a:lnTo>
                    <a:lnTo>
                      <a:pt x="2035" y="110"/>
                    </a:lnTo>
                    <a:lnTo>
                      <a:pt x="2080" y="128"/>
                    </a:lnTo>
                    <a:lnTo>
                      <a:pt x="2124" y="150"/>
                    </a:lnTo>
                    <a:lnTo>
                      <a:pt x="2166" y="172"/>
                    </a:lnTo>
                    <a:lnTo>
                      <a:pt x="2206" y="197"/>
                    </a:lnTo>
                    <a:lnTo>
                      <a:pt x="2242" y="222"/>
                    </a:lnTo>
                    <a:lnTo>
                      <a:pt x="2278" y="248"/>
                    </a:lnTo>
                    <a:lnTo>
                      <a:pt x="2311" y="275"/>
                    </a:lnTo>
                    <a:lnTo>
                      <a:pt x="2341" y="300"/>
                    </a:lnTo>
                    <a:lnTo>
                      <a:pt x="2369" y="325"/>
                    </a:lnTo>
                    <a:lnTo>
                      <a:pt x="2394" y="350"/>
                    </a:lnTo>
                    <a:lnTo>
                      <a:pt x="2416" y="372"/>
                    </a:lnTo>
                    <a:lnTo>
                      <a:pt x="2435" y="393"/>
                    </a:lnTo>
                    <a:lnTo>
                      <a:pt x="2451" y="412"/>
                    </a:lnTo>
                    <a:lnTo>
                      <a:pt x="2465" y="427"/>
                    </a:lnTo>
                    <a:lnTo>
                      <a:pt x="2475" y="439"/>
                    </a:lnTo>
                    <a:lnTo>
                      <a:pt x="2483" y="448"/>
                    </a:lnTo>
                    <a:lnTo>
                      <a:pt x="2486" y="452"/>
                    </a:lnTo>
                    <a:lnTo>
                      <a:pt x="2508" y="483"/>
                    </a:lnTo>
                    <a:lnTo>
                      <a:pt x="2481" y="509"/>
                    </a:lnTo>
                    <a:lnTo>
                      <a:pt x="2425" y="568"/>
                    </a:lnTo>
                    <a:lnTo>
                      <a:pt x="2370" y="631"/>
                    </a:lnTo>
                    <a:lnTo>
                      <a:pt x="2318" y="696"/>
                    </a:lnTo>
                    <a:lnTo>
                      <a:pt x="2270" y="763"/>
                    </a:lnTo>
                    <a:lnTo>
                      <a:pt x="2224" y="833"/>
                    </a:lnTo>
                    <a:lnTo>
                      <a:pt x="2182" y="902"/>
                    </a:lnTo>
                    <a:lnTo>
                      <a:pt x="2143" y="972"/>
                    </a:lnTo>
                    <a:lnTo>
                      <a:pt x="2105" y="1040"/>
                    </a:lnTo>
                    <a:lnTo>
                      <a:pt x="2072" y="1107"/>
                    </a:lnTo>
                    <a:lnTo>
                      <a:pt x="2041" y="1172"/>
                    </a:lnTo>
                    <a:lnTo>
                      <a:pt x="2071" y="1172"/>
                    </a:lnTo>
                    <a:lnTo>
                      <a:pt x="2102" y="1174"/>
                    </a:lnTo>
                    <a:lnTo>
                      <a:pt x="2132" y="1178"/>
                    </a:lnTo>
                    <a:lnTo>
                      <a:pt x="2161" y="1186"/>
                    </a:lnTo>
                    <a:lnTo>
                      <a:pt x="2189" y="1196"/>
                    </a:lnTo>
                    <a:lnTo>
                      <a:pt x="2216" y="1209"/>
                    </a:lnTo>
                    <a:lnTo>
                      <a:pt x="2239" y="1226"/>
                    </a:lnTo>
                    <a:lnTo>
                      <a:pt x="2261" y="1248"/>
                    </a:lnTo>
                    <a:lnTo>
                      <a:pt x="2279" y="1273"/>
                    </a:lnTo>
                    <a:lnTo>
                      <a:pt x="2296" y="1309"/>
                    </a:lnTo>
                    <a:lnTo>
                      <a:pt x="2309" y="1345"/>
                    </a:lnTo>
                    <a:lnTo>
                      <a:pt x="2315" y="1383"/>
                    </a:lnTo>
                    <a:lnTo>
                      <a:pt x="2318" y="1423"/>
                    </a:lnTo>
                    <a:lnTo>
                      <a:pt x="2317" y="1463"/>
                    </a:lnTo>
                    <a:lnTo>
                      <a:pt x="2313" y="1502"/>
                    </a:lnTo>
                    <a:lnTo>
                      <a:pt x="2306" y="1542"/>
                    </a:lnTo>
                    <a:lnTo>
                      <a:pt x="2295" y="1580"/>
                    </a:lnTo>
                    <a:lnTo>
                      <a:pt x="2329" y="1595"/>
                    </a:lnTo>
                    <a:lnTo>
                      <a:pt x="2359" y="1614"/>
                    </a:lnTo>
                    <a:lnTo>
                      <a:pt x="2386" y="1638"/>
                    </a:lnTo>
                    <a:lnTo>
                      <a:pt x="2410" y="1664"/>
                    </a:lnTo>
                    <a:lnTo>
                      <a:pt x="2429" y="1693"/>
                    </a:lnTo>
                    <a:lnTo>
                      <a:pt x="2445" y="1724"/>
                    </a:lnTo>
                    <a:lnTo>
                      <a:pt x="2458" y="1758"/>
                    </a:lnTo>
                    <a:lnTo>
                      <a:pt x="2466" y="1793"/>
                    </a:lnTo>
                    <a:lnTo>
                      <a:pt x="2473" y="1829"/>
                    </a:lnTo>
                    <a:lnTo>
                      <a:pt x="2475" y="1866"/>
                    </a:lnTo>
                    <a:lnTo>
                      <a:pt x="2474" y="1903"/>
                    </a:lnTo>
                    <a:lnTo>
                      <a:pt x="2471" y="1940"/>
                    </a:lnTo>
                    <a:lnTo>
                      <a:pt x="2463" y="1978"/>
                    </a:lnTo>
                    <a:lnTo>
                      <a:pt x="2453" y="2013"/>
                    </a:lnTo>
                    <a:lnTo>
                      <a:pt x="2481" y="2043"/>
                    </a:lnTo>
                    <a:lnTo>
                      <a:pt x="2504" y="2075"/>
                    </a:lnTo>
                    <a:lnTo>
                      <a:pt x="2522" y="2108"/>
                    </a:lnTo>
                    <a:lnTo>
                      <a:pt x="2536" y="2144"/>
                    </a:lnTo>
                    <a:lnTo>
                      <a:pt x="2546" y="2181"/>
                    </a:lnTo>
                    <a:lnTo>
                      <a:pt x="2550" y="2218"/>
                    </a:lnTo>
                    <a:lnTo>
                      <a:pt x="2551" y="2257"/>
                    </a:lnTo>
                    <a:lnTo>
                      <a:pt x="2548" y="2295"/>
                    </a:lnTo>
                    <a:lnTo>
                      <a:pt x="2540" y="2335"/>
                    </a:lnTo>
                    <a:lnTo>
                      <a:pt x="2531" y="2373"/>
                    </a:lnTo>
                    <a:lnTo>
                      <a:pt x="2517" y="2411"/>
                    </a:lnTo>
                    <a:lnTo>
                      <a:pt x="2501" y="2448"/>
                    </a:lnTo>
                    <a:lnTo>
                      <a:pt x="2519" y="2475"/>
                    </a:lnTo>
                    <a:lnTo>
                      <a:pt x="2535" y="2504"/>
                    </a:lnTo>
                    <a:lnTo>
                      <a:pt x="2550" y="2535"/>
                    </a:lnTo>
                    <a:lnTo>
                      <a:pt x="2563" y="2567"/>
                    </a:lnTo>
                    <a:lnTo>
                      <a:pt x="2573" y="2600"/>
                    </a:lnTo>
                    <a:lnTo>
                      <a:pt x="2579" y="2633"/>
                    </a:lnTo>
                    <a:lnTo>
                      <a:pt x="2582" y="2666"/>
                    </a:lnTo>
                    <a:lnTo>
                      <a:pt x="2582" y="2699"/>
                    </a:lnTo>
                    <a:lnTo>
                      <a:pt x="2577" y="2732"/>
                    </a:lnTo>
                    <a:lnTo>
                      <a:pt x="2567" y="2763"/>
                    </a:lnTo>
                    <a:lnTo>
                      <a:pt x="2553" y="2792"/>
                    </a:lnTo>
                    <a:lnTo>
                      <a:pt x="2532" y="2825"/>
                    </a:lnTo>
                    <a:lnTo>
                      <a:pt x="2507" y="2852"/>
                    </a:lnTo>
                    <a:lnTo>
                      <a:pt x="2480" y="2876"/>
                    </a:lnTo>
                    <a:lnTo>
                      <a:pt x="2450" y="2896"/>
                    </a:lnTo>
                    <a:lnTo>
                      <a:pt x="2419" y="2913"/>
                    </a:lnTo>
                    <a:lnTo>
                      <a:pt x="2386" y="2928"/>
                    </a:lnTo>
                    <a:lnTo>
                      <a:pt x="2352" y="2941"/>
                    </a:lnTo>
                    <a:lnTo>
                      <a:pt x="2316" y="2952"/>
                    </a:lnTo>
                    <a:lnTo>
                      <a:pt x="2281" y="2962"/>
                    </a:lnTo>
                    <a:lnTo>
                      <a:pt x="2244" y="2971"/>
                    </a:lnTo>
                    <a:lnTo>
                      <a:pt x="2208" y="2980"/>
                    </a:lnTo>
                    <a:lnTo>
                      <a:pt x="2063" y="3013"/>
                    </a:lnTo>
                    <a:lnTo>
                      <a:pt x="1917" y="3042"/>
                    </a:lnTo>
                    <a:lnTo>
                      <a:pt x="1772" y="3069"/>
                    </a:lnTo>
                    <a:lnTo>
                      <a:pt x="1626" y="3096"/>
                    </a:lnTo>
                    <a:lnTo>
                      <a:pt x="1479" y="3123"/>
                    </a:lnTo>
                    <a:lnTo>
                      <a:pt x="1333" y="3152"/>
                    </a:lnTo>
                    <a:lnTo>
                      <a:pt x="1188" y="3182"/>
                    </a:lnTo>
                    <a:lnTo>
                      <a:pt x="1043" y="3216"/>
                    </a:lnTo>
                    <a:lnTo>
                      <a:pt x="900" y="3255"/>
                    </a:lnTo>
                    <a:lnTo>
                      <a:pt x="928" y="3339"/>
                    </a:lnTo>
                    <a:lnTo>
                      <a:pt x="455" y="3492"/>
                    </a:lnTo>
                    <a:lnTo>
                      <a:pt x="0" y="2101"/>
                    </a:lnTo>
                    <a:lnTo>
                      <a:pt x="473" y="1948"/>
                    </a:lnTo>
                    <a:lnTo>
                      <a:pt x="505" y="2047"/>
                    </a:lnTo>
                    <a:lnTo>
                      <a:pt x="508" y="2058"/>
                    </a:lnTo>
                    <a:lnTo>
                      <a:pt x="539" y="2040"/>
                    </a:lnTo>
                    <a:lnTo>
                      <a:pt x="566" y="2017"/>
                    </a:lnTo>
                    <a:lnTo>
                      <a:pt x="592" y="1991"/>
                    </a:lnTo>
                    <a:lnTo>
                      <a:pt x="615" y="1961"/>
                    </a:lnTo>
                    <a:lnTo>
                      <a:pt x="637" y="1927"/>
                    </a:lnTo>
                    <a:lnTo>
                      <a:pt x="658" y="1889"/>
                    </a:lnTo>
                    <a:lnTo>
                      <a:pt x="678" y="1850"/>
                    </a:lnTo>
                    <a:lnTo>
                      <a:pt x="697" y="1808"/>
                    </a:lnTo>
                    <a:lnTo>
                      <a:pt x="716" y="1764"/>
                    </a:lnTo>
                    <a:lnTo>
                      <a:pt x="736" y="1718"/>
                    </a:lnTo>
                    <a:lnTo>
                      <a:pt x="754" y="1676"/>
                    </a:lnTo>
                    <a:lnTo>
                      <a:pt x="772" y="1635"/>
                    </a:lnTo>
                    <a:lnTo>
                      <a:pt x="791" y="1592"/>
                    </a:lnTo>
                    <a:lnTo>
                      <a:pt x="812" y="1550"/>
                    </a:lnTo>
                    <a:lnTo>
                      <a:pt x="833" y="1508"/>
                    </a:lnTo>
                    <a:lnTo>
                      <a:pt x="856" y="1467"/>
                    </a:lnTo>
                    <a:lnTo>
                      <a:pt x="880" y="1426"/>
                    </a:lnTo>
                    <a:lnTo>
                      <a:pt x="907" y="1387"/>
                    </a:lnTo>
                    <a:lnTo>
                      <a:pt x="936" y="1349"/>
                    </a:lnTo>
                    <a:lnTo>
                      <a:pt x="968" y="1313"/>
                    </a:lnTo>
                    <a:lnTo>
                      <a:pt x="1003" y="1279"/>
                    </a:lnTo>
                    <a:lnTo>
                      <a:pt x="1040" y="1248"/>
                    </a:lnTo>
                    <a:lnTo>
                      <a:pt x="1082" y="1218"/>
                    </a:lnTo>
                    <a:lnTo>
                      <a:pt x="1126" y="1191"/>
                    </a:lnTo>
                    <a:lnTo>
                      <a:pt x="1174" y="1167"/>
                    </a:lnTo>
                    <a:lnTo>
                      <a:pt x="1227" y="1147"/>
                    </a:lnTo>
                    <a:lnTo>
                      <a:pt x="1196" y="1080"/>
                    </a:lnTo>
                    <a:lnTo>
                      <a:pt x="1161" y="1010"/>
                    </a:lnTo>
                    <a:lnTo>
                      <a:pt x="1124" y="938"/>
                    </a:lnTo>
                    <a:lnTo>
                      <a:pt x="1083" y="864"/>
                    </a:lnTo>
                    <a:lnTo>
                      <a:pt x="1039" y="790"/>
                    </a:lnTo>
                    <a:lnTo>
                      <a:pt x="991" y="716"/>
                    </a:lnTo>
                    <a:lnTo>
                      <a:pt x="940" y="644"/>
                    </a:lnTo>
                    <a:lnTo>
                      <a:pt x="886" y="574"/>
                    </a:lnTo>
                    <a:lnTo>
                      <a:pt x="828" y="507"/>
                    </a:lnTo>
                    <a:lnTo>
                      <a:pt x="768" y="444"/>
                    </a:lnTo>
                    <a:lnTo>
                      <a:pt x="740" y="418"/>
                    </a:lnTo>
                    <a:lnTo>
                      <a:pt x="763" y="387"/>
                    </a:lnTo>
                    <a:lnTo>
                      <a:pt x="767" y="383"/>
                    </a:lnTo>
                    <a:lnTo>
                      <a:pt x="774" y="374"/>
                    </a:lnTo>
                    <a:lnTo>
                      <a:pt x="784" y="361"/>
                    </a:lnTo>
                    <a:lnTo>
                      <a:pt x="798" y="346"/>
                    </a:lnTo>
                    <a:lnTo>
                      <a:pt x="814" y="328"/>
                    </a:lnTo>
                    <a:lnTo>
                      <a:pt x="833" y="307"/>
                    </a:lnTo>
                    <a:lnTo>
                      <a:pt x="856" y="284"/>
                    </a:lnTo>
                    <a:lnTo>
                      <a:pt x="880" y="260"/>
                    </a:lnTo>
                    <a:lnTo>
                      <a:pt x="908" y="235"/>
                    </a:lnTo>
                    <a:lnTo>
                      <a:pt x="938" y="210"/>
                    </a:lnTo>
                    <a:lnTo>
                      <a:pt x="972" y="183"/>
                    </a:lnTo>
                    <a:lnTo>
                      <a:pt x="1006" y="157"/>
                    </a:lnTo>
                    <a:lnTo>
                      <a:pt x="1043" y="131"/>
                    </a:lnTo>
                    <a:lnTo>
                      <a:pt x="1083" y="107"/>
                    </a:lnTo>
                    <a:lnTo>
                      <a:pt x="1125" y="84"/>
                    </a:lnTo>
                    <a:lnTo>
                      <a:pt x="1168" y="63"/>
                    </a:lnTo>
                    <a:lnTo>
                      <a:pt x="1214" y="45"/>
                    </a:lnTo>
                    <a:lnTo>
                      <a:pt x="1261" y="29"/>
                    </a:lnTo>
                    <a:lnTo>
                      <a:pt x="1309" y="15"/>
                    </a:lnTo>
                    <a:lnTo>
                      <a:pt x="1360" y="6"/>
                    </a:lnTo>
                    <a:lnTo>
                      <a:pt x="1412" y="1"/>
                    </a:lnTo>
                    <a:lnTo>
                      <a:pt x="146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sz="4400">
                  <a:latin typeface="Roboto Regular"/>
                </a:endParaRPr>
              </a:p>
            </p:txBody>
          </p:sp>
          <p:sp>
            <p:nvSpPr>
              <p:cNvPr id="132" name="Freeform 7"/>
              <p:cNvSpPr>
                <a:spLocks/>
              </p:cNvSpPr>
              <p:nvPr/>
            </p:nvSpPr>
            <p:spPr bwMode="auto">
              <a:xfrm>
                <a:off x="863" y="1887"/>
                <a:ext cx="25" cy="25"/>
              </a:xfrm>
              <a:custGeom>
                <a:avLst/>
                <a:gdLst>
                  <a:gd name="T0" fmla="*/ 0 w 307"/>
                  <a:gd name="T1" fmla="*/ 0 h 306"/>
                  <a:gd name="T2" fmla="*/ 0 w 307"/>
                  <a:gd name="T3" fmla="*/ 0 h 306"/>
                  <a:gd name="T4" fmla="*/ 0 w 307"/>
                  <a:gd name="T5" fmla="*/ 0 h 306"/>
                  <a:gd name="T6" fmla="*/ 0 w 307"/>
                  <a:gd name="T7" fmla="*/ 0 h 306"/>
                  <a:gd name="T8" fmla="*/ 0 w 307"/>
                  <a:gd name="T9" fmla="*/ 0 h 306"/>
                  <a:gd name="T10" fmla="*/ 0 w 307"/>
                  <a:gd name="T11" fmla="*/ 0 h 306"/>
                  <a:gd name="T12" fmla="*/ 0 w 307"/>
                  <a:gd name="T13" fmla="*/ 0 h 306"/>
                  <a:gd name="T14" fmla="*/ 0 w 307"/>
                  <a:gd name="T15" fmla="*/ 0 h 306"/>
                  <a:gd name="T16" fmla="*/ 0 w 307"/>
                  <a:gd name="T17" fmla="*/ 0 h 306"/>
                  <a:gd name="T18" fmla="*/ 0 w 307"/>
                  <a:gd name="T19" fmla="*/ 0 h 306"/>
                  <a:gd name="T20" fmla="*/ 0 w 307"/>
                  <a:gd name="T21" fmla="*/ 0 h 306"/>
                  <a:gd name="T22" fmla="*/ 0 w 307"/>
                  <a:gd name="T23" fmla="*/ 0 h 306"/>
                  <a:gd name="T24" fmla="*/ 0 w 307"/>
                  <a:gd name="T25" fmla="*/ 0 h 306"/>
                  <a:gd name="T26" fmla="*/ 0 w 307"/>
                  <a:gd name="T27" fmla="*/ 0 h 306"/>
                  <a:gd name="T28" fmla="*/ 0 w 307"/>
                  <a:gd name="T29" fmla="*/ 0 h 306"/>
                  <a:gd name="T30" fmla="*/ 0 w 307"/>
                  <a:gd name="T31" fmla="*/ 0 h 306"/>
                  <a:gd name="T32" fmla="*/ 0 w 307"/>
                  <a:gd name="T33" fmla="*/ 0 h 306"/>
                  <a:gd name="T34" fmla="*/ 0 w 307"/>
                  <a:gd name="T35" fmla="*/ 0 h 306"/>
                  <a:gd name="T36" fmla="*/ 0 w 307"/>
                  <a:gd name="T37" fmla="*/ 0 h 306"/>
                  <a:gd name="T38" fmla="*/ 0 w 307"/>
                  <a:gd name="T39" fmla="*/ 0 h 306"/>
                  <a:gd name="T40" fmla="*/ 0 w 307"/>
                  <a:gd name="T41" fmla="*/ 0 h 306"/>
                  <a:gd name="T42" fmla="*/ 0 w 307"/>
                  <a:gd name="T43" fmla="*/ 0 h 306"/>
                  <a:gd name="T44" fmla="*/ 0 w 307"/>
                  <a:gd name="T45" fmla="*/ 0 h 306"/>
                  <a:gd name="T46" fmla="*/ 0 w 307"/>
                  <a:gd name="T47" fmla="*/ 0 h 306"/>
                  <a:gd name="T48" fmla="*/ 0 w 307"/>
                  <a:gd name="T49" fmla="*/ 0 h 306"/>
                  <a:gd name="T50" fmla="*/ 0 w 307"/>
                  <a:gd name="T51" fmla="*/ 0 h 306"/>
                  <a:gd name="T52" fmla="*/ 0 w 307"/>
                  <a:gd name="T53" fmla="*/ 0 h 306"/>
                  <a:gd name="T54" fmla="*/ 0 w 307"/>
                  <a:gd name="T55" fmla="*/ 0 h 306"/>
                  <a:gd name="T56" fmla="*/ 0 w 307"/>
                  <a:gd name="T57" fmla="*/ 0 h 306"/>
                  <a:gd name="T58" fmla="*/ 0 w 307"/>
                  <a:gd name="T59" fmla="*/ 0 h 306"/>
                  <a:gd name="T60" fmla="*/ 0 w 307"/>
                  <a:gd name="T61" fmla="*/ 0 h 30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07"/>
                  <a:gd name="T94" fmla="*/ 0 h 306"/>
                  <a:gd name="T95" fmla="*/ 307 w 307"/>
                  <a:gd name="T96" fmla="*/ 306 h 30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07" h="306">
                    <a:moveTo>
                      <a:pt x="222" y="0"/>
                    </a:moveTo>
                    <a:lnTo>
                      <a:pt x="253" y="2"/>
                    </a:lnTo>
                    <a:lnTo>
                      <a:pt x="281" y="7"/>
                    </a:lnTo>
                    <a:lnTo>
                      <a:pt x="307" y="18"/>
                    </a:lnTo>
                    <a:lnTo>
                      <a:pt x="303" y="98"/>
                    </a:lnTo>
                    <a:lnTo>
                      <a:pt x="295" y="179"/>
                    </a:lnTo>
                    <a:lnTo>
                      <a:pt x="287" y="259"/>
                    </a:lnTo>
                    <a:lnTo>
                      <a:pt x="267" y="272"/>
                    </a:lnTo>
                    <a:lnTo>
                      <a:pt x="246" y="283"/>
                    </a:lnTo>
                    <a:lnTo>
                      <a:pt x="217" y="295"/>
                    </a:lnTo>
                    <a:lnTo>
                      <a:pt x="188" y="302"/>
                    </a:lnTo>
                    <a:lnTo>
                      <a:pt x="159" y="305"/>
                    </a:lnTo>
                    <a:lnTo>
                      <a:pt x="131" y="306"/>
                    </a:lnTo>
                    <a:lnTo>
                      <a:pt x="104" y="302"/>
                    </a:lnTo>
                    <a:lnTo>
                      <a:pt x="80" y="296"/>
                    </a:lnTo>
                    <a:lnTo>
                      <a:pt x="57" y="285"/>
                    </a:lnTo>
                    <a:lnTo>
                      <a:pt x="38" y="271"/>
                    </a:lnTo>
                    <a:lnTo>
                      <a:pt x="22" y="254"/>
                    </a:lnTo>
                    <a:lnTo>
                      <a:pt x="10" y="234"/>
                    </a:lnTo>
                    <a:lnTo>
                      <a:pt x="2" y="209"/>
                    </a:lnTo>
                    <a:lnTo>
                      <a:pt x="0" y="183"/>
                    </a:lnTo>
                    <a:lnTo>
                      <a:pt x="3" y="157"/>
                    </a:lnTo>
                    <a:lnTo>
                      <a:pt x="12" y="131"/>
                    </a:lnTo>
                    <a:lnTo>
                      <a:pt x="26" y="105"/>
                    </a:lnTo>
                    <a:lnTo>
                      <a:pt x="44" y="81"/>
                    </a:lnTo>
                    <a:lnTo>
                      <a:pt x="68" y="59"/>
                    </a:lnTo>
                    <a:lnTo>
                      <a:pt x="95" y="39"/>
                    </a:lnTo>
                    <a:lnTo>
                      <a:pt x="125" y="23"/>
                    </a:lnTo>
                    <a:lnTo>
                      <a:pt x="158" y="10"/>
                    </a:lnTo>
                    <a:lnTo>
                      <a:pt x="190" y="3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 sz="4400">
                  <a:latin typeface="Roboto Regular"/>
                </a:endParaRPr>
              </a:p>
            </p:txBody>
          </p:sp>
        </p:grpSp>
        <p:sp>
          <p:nvSpPr>
            <p:cNvPr id="130" name="Oval 117"/>
            <p:cNvSpPr/>
            <p:nvPr/>
          </p:nvSpPr>
          <p:spPr>
            <a:xfrm>
              <a:off x="2915443" y="1633538"/>
              <a:ext cx="179387" cy="180975"/>
            </a:xfrm>
            <a:prstGeom prst="ellipse">
              <a:avLst/>
            </a:prstGeom>
            <a:solidFill>
              <a:srgbClr val="EE3F37"/>
            </a:solidFill>
            <a:ln w="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pl-PL" sz="2000" b="1" dirty="0">
                  <a:solidFill>
                    <a:srgbClr val="FFFFFF"/>
                  </a:solidFill>
                  <a:latin typeface="Roboto Regular"/>
                </a:rPr>
                <a:t>3</a:t>
              </a:r>
            </a:p>
          </p:txBody>
        </p:sp>
      </p:grpSp>
      <p:grpSp>
        <p:nvGrpSpPr>
          <p:cNvPr id="133" name="Grupa 2"/>
          <p:cNvGrpSpPr>
            <a:grpSpLocks/>
          </p:cNvGrpSpPr>
          <p:nvPr/>
        </p:nvGrpSpPr>
        <p:grpSpPr bwMode="auto">
          <a:xfrm>
            <a:off x="7498835" y="2953174"/>
            <a:ext cx="1929646" cy="4356005"/>
            <a:chOff x="3998118" y="1557338"/>
            <a:chExt cx="1017588" cy="2297112"/>
          </a:xfrm>
        </p:grpSpPr>
        <p:sp>
          <p:nvSpPr>
            <p:cNvPr id="134" name="Rectangle 31"/>
            <p:cNvSpPr>
              <a:spLocks noChangeArrowheads="1"/>
            </p:cNvSpPr>
            <p:nvPr/>
          </p:nvSpPr>
          <p:spPr bwMode="auto">
            <a:xfrm>
              <a:off x="4060030" y="1646238"/>
              <a:ext cx="893764" cy="2119312"/>
            </a:xfrm>
            <a:prstGeom prst="rect">
              <a:avLst/>
            </a:prstGeom>
            <a:solidFill>
              <a:srgbClr val="C1E3FF"/>
            </a:solidFill>
            <a:ln w="12700">
              <a:noFill/>
              <a:miter lim="800000"/>
              <a:headEnd/>
              <a:tailEnd/>
            </a:ln>
          </p:spPr>
          <p:txBody>
            <a:bodyPr lIns="34133" rIns="34133" anchor="ctr"/>
            <a:lstStyle/>
            <a:p>
              <a:pPr>
                <a:defRPr/>
              </a:pPr>
              <a:endParaRPr lang="de-DE" sz="2000" b="1" dirty="0">
                <a:solidFill>
                  <a:sysClr val="windowText" lastClr="000000"/>
                </a:solidFill>
                <a:latin typeface="Roboto Regular"/>
                <a:cs typeface="Arial" charset="0"/>
              </a:endParaRPr>
            </a:p>
          </p:txBody>
        </p:sp>
        <p:sp>
          <p:nvSpPr>
            <p:cNvPr id="135" name="Rectangle 34"/>
            <p:cNvSpPr>
              <a:spLocks noChangeArrowheads="1"/>
            </p:cNvSpPr>
            <p:nvPr/>
          </p:nvSpPr>
          <p:spPr bwMode="auto">
            <a:xfrm>
              <a:off x="3999705" y="1557338"/>
              <a:ext cx="1016001" cy="88900"/>
            </a:xfrm>
            <a:prstGeom prst="rect">
              <a:avLst/>
            </a:prstGeom>
            <a:solidFill>
              <a:srgbClr val="C1E3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4400">
                <a:solidFill>
                  <a:sysClr val="windowText" lastClr="000000"/>
                </a:solidFill>
                <a:latin typeface="Roboto Regular"/>
                <a:cs typeface="Arial" charset="0"/>
              </a:endParaRPr>
            </a:p>
          </p:txBody>
        </p:sp>
        <p:sp>
          <p:nvSpPr>
            <p:cNvPr id="136" name="Rectangle 37"/>
            <p:cNvSpPr>
              <a:spLocks noChangeArrowheads="1"/>
            </p:cNvSpPr>
            <p:nvPr/>
          </p:nvSpPr>
          <p:spPr bwMode="auto">
            <a:xfrm flipV="1">
              <a:off x="3999705" y="3765550"/>
              <a:ext cx="1016001" cy="88900"/>
            </a:xfrm>
            <a:prstGeom prst="rect">
              <a:avLst/>
            </a:prstGeom>
            <a:solidFill>
              <a:srgbClr val="C1E3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4400">
                <a:solidFill>
                  <a:sysClr val="windowText" lastClr="000000"/>
                </a:solidFill>
                <a:latin typeface="Roboto Regular"/>
                <a:cs typeface="Arial" charset="0"/>
              </a:endParaRPr>
            </a:p>
          </p:txBody>
        </p:sp>
        <p:sp>
          <p:nvSpPr>
            <p:cNvPr id="137" name="pole tekstowe 4"/>
            <p:cNvSpPr txBox="1">
              <a:spLocks noChangeArrowheads="1"/>
            </p:cNvSpPr>
            <p:nvPr/>
          </p:nvSpPr>
          <p:spPr bwMode="auto">
            <a:xfrm>
              <a:off x="4063205" y="2266950"/>
              <a:ext cx="884239" cy="145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267" tIns="68267" rIns="68267" bIns="68267"/>
            <a:lstStyle>
              <a:lvl1pPr marL="90488" indent="-904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707"/>
                </a:lnSpc>
                <a:spcBef>
                  <a:spcPts val="759"/>
                </a:spcBef>
                <a:buClr>
                  <a:srgbClr val="80808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l-PL" altLang="pl-PL" sz="1800">
                  <a:solidFill>
                    <a:srgbClr val="000000"/>
                  </a:solidFill>
                  <a:latin typeface="Roboto Regular"/>
                  <a:sym typeface="Arial" panose="020B0604020202020204" pitchFamily="34" charset="0"/>
                </a:rPr>
                <a:t>Pion Wspierania Eksportu w PFR</a:t>
              </a:r>
            </a:p>
            <a:p>
              <a:pPr eaLnBrk="1" hangingPunct="1">
                <a:lnSpc>
                  <a:spcPts val="1707"/>
                </a:lnSpc>
                <a:spcBef>
                  <a:spcPts val="759"/>
                </a:spcBef>
                <a:buClr>
                  <a:srgbClr val="80808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l-PL" altLang="pl-PL" sz="1800">
                  <a:solidFill>
                    <a:srgbClr val="000000"/>
                  </a:solidFill>
                  <a:latin typeface="Roboto Regular"/>
                  <a:sym typeface="Arial" panose="020B0604020202020204" pitchFamily="34" charset="0"/>
                </a:rPr>
                <a:t>Oferta finansowa</a:t>
              </a:r>
            </a:p>
            <a:p>
              <a:pPr eaLnBrk="1" hangingPunct="1">
                <a:lnSpc>
                  <a:spcPts val="1707"/>
                </a:lnSpc>
                <a:spcBef>
                  <a:spcPts val="759"/>
                </a:spcBef>
                <a:buClr>
                  <a:srgbClr val="80808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l-PL" altLang="pl-PL" sz="1800">
                  <a:solidFill>
                    <a:srgbClr val="000000"/>
                  </a:solidFill>
                  <a:latin typeface="Roboto Regular"/>
                  <a:sym typeface="Arial" panose="020B0604020202020204" pitchFamily="34" charset="0"/>
                </a:rPr>
                <a:t>Silna marka Polska</a:t>
              </a:r>
            </a:p>
            <a:p>
              <a:pPr eaLnBrk="1" hangingPunct="1">
                <a:lnSpc>
                  <a:spcPts val="1707"/>
                </a:lnSpc>
                <a:spcBef>
                  <a:spcPts val="759"/>
                </a:spcBef>
                <a:buClr>
                  <a:srgbClr val="80808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pl-PL" altLang="pl-PL" sz="1800">
                  <a:solidFill>
                    <a:srgbClr val="000000"/>
                  </a:solidFill>
                  <a:latin typeface="Roboto Regular"/>
                  <a:sym typeface="Arial" panose="020B0604020202020204" pitchFamily="34" charset="0"/>
                </a:rPr>
                <a:t>Reforma dyplomacji ekonomicznej</a:t>
              </a:r>
            </a:p>
          </p:txBody>
        </p:sp>
        <p:sp>
          <p:nvSpPr>
            <p:cNvPr id="138" name="pole tekstowe 5"/>
            <p:cNvSpPr txBox="1">
              <a:spLocks noChangeArrowheads="1"/>
            </p:cNvSpPr>
            <p:nvPr/>
          </p:nvSpPr>
          <p:spPr bwMode="auto">
            <a:xfrm>
              <a:off x="4060031" y="1647825"/>
              <a:ext cx="893762" cy="568325"/>
            </a:xfrm>
            <a:prstGeom prst="rect">
              <a:avLst/>
            </a:prstGeom>
            <a:solidFill>
              <a:srgbClr val="016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34133" anchor="b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707"/>
                </a:lnSpc>
              </a:pPr>
              <a:r>
                <a:rPr lang="pl-PL" altLang="pl-PL" sz="1600" b="1">
                  <a:solidFill>
                    <a:srgbClr val="FFFFFF"/>
                  </a:solidFill>
                  <a:latin typeface="Roboto Regular"/>
                  <a:sym typeface="Arial" panose="020B0604020202020204" pitchFamily="34" charset="0"/>
                </a:rPr>
                <a:t>Ekspansja zagraniczna</a:t>
              </a:r>
            </a:p>
          </p:txBody>
        </p:sp>
        <p:sp>
          <p:nvSpPr>
            <p:cNvPr id="139" name="Freeform 50"/>
            <p:cNvSpPr>
              <a:spLocks noChangeAspect="1" noEditPoints="1"/>
            </p:cNvSpPr>
            <p:nvPr/>
          </p:nvSpPr>
          <p:spPr bwMode="auto">
            <a:xfrm>
              <a:off x="4377531" y="1692275"/>
              <a:ext cx="255587" cy="252413"/>
            </a:xfrm>
            <a:custGeom>
              <a:avLst/>
              <a:gdLst>
                <a:gd name="T0" fmla="*/ 2147483647 w 3301"/>
                <a:gd name="T1" fmla="*/ 2147483647 h 3293"/>
                <a:gd name="T2" fmla="*/ 2147483647 w 3301"/>
                <a:gd name="T3" fmla="*/ 2147483647 h 3293"/>
                <a:gd name="T4" fmla="*/ 2147483647 w 3301"/>
                <a:gd name="T5" fmla="*/ 2147483647 h 3293"/>
                <a:gd name="T6" fmla="*/ 2147483647 w 3301"/>
                <a:gd name="T7" fmla="*/ 2147483647 h 3293"/>
                <a:gd name="T8" fmla="*/ 2147483647 w 3301"/>
                <a:gd name="T9" fmla="*/ 2147483647 h 3293"/>
                <a:gd name="T10" fmla="*/ 2147483647 w 3301"/>
                <a:gd name="T11" fmla="*/ 2147483647 h 3293"/>
                <a:gd name="T12" fmla="*/ 2147483647 w 3301"/>
                <a:gd name="T13" fmla="*/ 2147483647 h 3293"/>
                <a:gd name="T14" fmla="*/ 2147483647 w 3301"/>
                <a:gd name="T15" fmla="*/ 2147483647 h 3293"/>
                <a:gd name="T16" fmla="*/ 2147483647 w 3301"/>
                <a:gd name="T17" fmla="*/ 2147483647 h 3293"/>
                <a:gd name="T18" fmla="*/ 2147483647 w 3301"/>
                <a:gd name="T19" fmla="*/ 2147483647 h 3293"/>
                <a:gd name="T20" fmla="*/ 2147483647 w 3301"/>
                <a:gd name="T21" fmla="*/ 2147483647 h 3293"/>
                <a:gd name="T22" fmla="*/ 2147483647 w 3301"/>
                <a:gd name="T23" fmla="*/ 2147483647 h 3293"/>
                <a:gd name="T24" fmla="*/ 2147483647 w 3301"/>
                <a:gd name="T25" fmla="*/ 2147483647 h 3293"/>
                <a:gd name="T26" fmla="*/ 2147483647 w 3301"/>
                <a:gd name="T27" fmla="*/ 2147483647 h 3293"/>
                <a:gd name="T28" fmla="*/ 2147483647 w 3301"/>
                <a:gd name="T29" fmla="*/ 2147483647 h 3293"/>
                <a:gd name="T30" fmla="*/ 2147483647 w 3301"/>
                <a:gd name="T31" fmla="*/ 2147483647 h 3293"/>
                <a:gd name="T32" fmla="*/ 2147483647 w 3301"/>
                <a:gd name="T33" fmla="*/ 2147483647 h 3293"/>
                <a:gd name="T34" fmla="*/ 2147483647 w 3301"/>
                <a:gd name="T35" fmla="*/ 2147483647 h 3293"/>
                <a:gd name="T36" fmla="*/ 2147483647 w 3301"/>
                <a:gd name="T37" fmla="*/ 2147483647 h 3293"/>
                <a:gd name="T38" fmla="*/ 2147483647 w 3301"/>
                <a:gd name="T39" fmla="*/ 2147483647 h 3293"/>
                <a:gd name="T40" fmla="*/ 2147483647 w 3301"/>
                <a:gd name="T41" fmla="*/ 2147483647 h 3293"/>
                <a:gd name="T42" fmla="*/ 2147483647 w 3301"/>
                <a:gd name="T43" fmla="*/ 2147483647 h 3293"/>
                <a:gd name="T44" fmla="*/ 2147483647 w 3301"/>
                <a:gd name="T45" fmla="*/ 2147483647 h 3293"/>
                <a:gd name="T46" fmla="*/ 2147483647 w 3301"/>
                <a:gd name="T47" fmla="*/ 2147483647 h 3293"/>
                <a:gd name="T48" fmla="*/ 2147483647 w 3301"/>
                <a:gd name="T49" fmla="*/ 2147483647 h 3293"/>
                <a:gd name="T50" fmla="*/ 2147483647 w 3301"/>
                <a:gd name="T51" fmla="*/ 2147483647 h 3293"/>
                <a:gd name="T52" fmla="*/ 2147483647 w 3301"/>
                <a:gd name="T53" fmla="*/ 2147483647 h 3293"/>
                <a:gd name="T54" fmla="*/ 2147483647 w 3301"/>
                <a:gd name="T55" fmla="*/ 2147483647 h 3293"/>
                <a:gd name="T56" fmla="*/ 2147483647 w 3301"/>
                <a:gd name="T57" fmla="*/ 2147483647 h 3293"/>
                <a:gd name="T58" fmla="*/ 2147483647 w 3301"/>
                <a:gd name="T59" fmla="*/ 2147483647 h 3293"/>
                <a:gd name="T60" fmla="*/ 2147483647 w 3301"/>
                <a:gd name="T61" fmla="*/ 2147483647 h 3293"/>
                <a:gd name="T62" fmla="*/ 2147483647 w 3301"/>
                <a:gd name="T63" fmla="*/ 2147483647 h 3293"/>
                <a:gd name="T64" fmla="*/ 2147483647 w 3301"/>
                <a:gd name="T65" fmla="*/ 2147483647 h 3293"/>
                <a:gd name="T66" fmla="*/ 2147483647 w 3301"/>
                <a:gd name="T67" fmla="*/ 2147483647 h 3293"/>
                <a:gd name="T68" fmla="*/ 2147483647 w 3301"/>
                <a:gd name="T69" fmla="*/ 2147483647 h 3293"/>
                <a:gd name="T70" fmla="*/ 2147483647 w 3301"/>
                <a:gd name="T71" fmla="*/ 2147483647 h 3293"/>
                <a:gd name="T72" fmla="*/ 2147483647 w 3301"/>
                <a:gd name="T73" fmla="*/ 2147483647 h 3293"/>
                <a:gd name="T74" fmla="*/ 2147483647 w 3301"/>
                <a:gd name="T75" fmla="*/ 2147483647 h 3293"/>
                <a:gd name="T76" fmla="*/ 2147483647 w 3301"/>
                <a:gd name="T77" fmla="*/ 2147483647 h 3293"/>
                <a:gd name="T78" fmla="*/ 2147483647 w 3301"/>
                <a:gd name="T79" fmla="*/ 2147483647 h 3293"/>
                <a:gd name="T80" fmla="*/ 2147483647 w 3301"/>
                <a:gd name="T81" fmla="*/ 2147483647 h 3293"/>
                <a:gd name="T82" fmla="*/ 2147483647 w 3301"/>
                <a:gd name="T83" fmla="*/ 2147483647 h 3293"/>
                <a:gd name="T84" fmla="*/ 2147483647 w 3301"/>
                <a:gd name="T85" fmla="*/ 2147483647 h 3293"/>
                <a:gd name="T86" fmla="*/ 2147483647 w 3301"/>
                <a:gd name="T87" fmla="*/ 2147483647 h 3293"/>
                <a:gd name="T88" fmla="*/ 2147483647 w 3301"/>
                <a:gd name="T89" fmla="*/ 2147483647 h 3293"/>
                <a:gd name="T90" fmla="*/ 2147483647 w 3301"/>
                <a:gd name="T91" fmla="*/ 2147483647 h 3293"/>
                <a:gd name="T92" fmla="*/ 2147483647 w 3301"/>
                <a:gd name="T93" fmla="*/ 2147483647 h 3293"/>
                <a:gd name="T94" fmla="*/ 2147483647 w 3301"/>
                <a:gd name="T95" fmla="*/ 2147483647 h 3293"/>
                <a:gd name="T96" fmla="*/ 2147483647 w 3301"/>
                <a:gd name="T97" fmla="*/ 2147483647 h 3293"/>
                <a:gd name="T98" fmla="*/ 2147483647 w 3301"/>
                <a:gd name="T99" fmla="*/ 2147483647 h 3293"/>
                <a:gd name="T100" fmla="*/ 2147483647 w 3301"/>
                <a:gd name="T101" fmla="*/ 2147483647 h 3293"/>
                <a:gd name="T102" fmla="*/ 2147483647 w 3301"/>
                <a:gd name="T103" fmla="*/ 2147483647 h 3293"/>
                <a:gd name="T104" fmla="*/ 2147483647 w 3301"/>
                <a:gd name="T105" fmla="*/ 2147483647 h 3293"/>
                <a:gd name="T106" fmla="*/ 2147483647 w 3301"/>
                <a:gd name="T107" fmla="*/ 2147483647 h 3293"/>
                <a:gd name="T108" fmla="*/ 2147483647 w 3301"/>
                <a:gd name="T109" fmla="*/ 2147483647 h 3293"/>
                <a:gd name="T110" fmla="*/ 2147483647 w 3301"/>
                <a:gd name="T111" fmla="*/ 2147483647 h 3293"/>
                <a:gd name="T112" fmla="*/ 0 w 3301"/>
                <a:gd name="T113" fmla="*/ 2147483647 h 3293"/>
                <a:gd name="T114" fmla="*/ 2147483647 w 3301"/>
                <a:gd name="T115" fmla="*/ 2147483647 h 3293"/>
                <a:gd name="T116" fmla="*/ 2147483647 w 3301"/>
                <a:gd name="T117" fmla="*/ 2147483647 h 32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01"/>
                <a:gd name="T178" fmla="*/ 0 h 3293"/>
                <a:gd name="T179" fmla="*/ 3301 w 3301"/>
                <a:gd name="T180" fmla="*/ 3293 h 32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01" h="3293">
                  <a:moveTo>
                    <a:pt x="1650" y="206"/>
                  </a:moveTo>
                  <a:lnTo>
                    <a:pt x="1565" y="208"/>
                  </a:lnTo>
                  <a:lnTo>
                    <a:pt x="1480" y="216"/>
                  </a:lnTo>
                  <a:lnTo>
                    <a:pt x="1397" y="228"/>
                  </a:lnTo>
                  <a:lnTo>
                    <a:pt x="1315" y="245"/>
                  </a:lnTo>
                  <a:lnTo>
                    <a:pt x="1234" y="266"/>
                  </a:lnTo>
                  <a:lnTo>
                    <a:pt x="1155" y="292"/>
                  </a:lnTo>
                  <a:lnTo>
                    <a:pt x="1078" y="323"/>
                  </a:lnTo>
                  <a:lnTo>
                    <a:pt x="1003" y="358"/>
                  </a:lnTo>
                  <a:lnTo>
                    <a:pt x="928" y="398"/>
                  </a:lnTo>
                  <a:lnTo>
                    <a:pt x="857" y="443"/>
                  </a:lnTo>
                  <a:lnTo>
                    <a:pt x="789" y="491"/>
                  </a:lnTo>
                  <a:lnTo>
                    <a:pt x="808" y="500"/>
                  </a:lnTo>
                  <a:lnTo>
                    <a:pt x="825" y="510"/>
                  </a:lnTo>
                  <a:lnTo>
                    <a:pt x="839" y="520"/>
                  </a:lnTo>
                  <a:lnTo>
                    <a:pt x="850" y="531"/>
                  </a:lnTo>
                  <a:lnTo>
                    <a:pt x="858" y="542"/>
                  </a:lnTo>
                  <a:lnTo>
                    <a:pt x="862" y="554"/>
                  </a:lnTo>
                  <a:lnTo>
                    <a:pt x="861" y="566"/>
                  </a:lnTo>
                  <a:lnTo>
                    <a:pt x="856" y="579"/>
                  </a:lnTo>
                  <a:lnTo>
                    <a:pt x="845" y="593"/>
                  </a:lnTo>
                  <a:lnTo>
                    <a:pt x="829" y="607"/>
                  </a:lnTo>
                  <a:lnTo>
                    <a:pt x="816" y="640"/>
                  </a:lnTo>
                  <a:lnTo>
                    <a:pt x="799" y="673"/>
                  </a:lnTo>
                  <a:lnTo>
                    <a:pt x="778" y="707"/>
                  </a:lnTo>
                  <a:lnTo>
                    <a:pt x="753" y="740"/>
                  </a:lnTo>
                  <a:lnTo>
                    <a:pt x="726" y="772"/>
                  </a:lnTo>
                  <a:lnTo>
                    <a:pt x="695" y="803"/>
                  </a:lnTo>
                  <a:lnTo>
                    <a:pt x="662" y="832"/>
                  </a:lnTo>
                  <a:lnTo>
                    <a:pt x="627" y="859"/>
                  </a:lnTo>
                  <a:lnTo>
                    <a:pt x="591" y="882"/>
                  </a:lnTo>
                  <a:lnTo>
                    <a:pt x="554" y="901"/>
                  </a:lnTo>
                  <a:lnTo>
                    <a:pt x="515" y="915"/>
                  </a:lnTo>
                  <a:lnTo>
                    <a:pt x="477" y="925"/>
                  </a:lnTo>
                  <a:lnTo>
                    <a:pt x="438" y="928"/>
                  </a:lnTo>
                  <a:lnTo>
                    <a:pt x="399" y="926"/>
                  </a:lnTo>
                  <a:lnTo>
                    <a:pt x="356" y="1006"/>
                  </a:lnTo>
                  <a:lnTo>
                    <a:pt x="318" y="1089"/>
                  </a:lnTo>
                  <a:lnTo>
                    <a:pt x="285" y="1174"/>
                  </a:lnTo>
                  <a:lnTo>
                    <a:pt x="258" y="1262"/>
                  </a:lnTo>
                  <a:lnTo>
                    <a:pt x="237" y="1351"/>
                  </a:lnTo>
                  <a:lnTo>
                    <a:pt x="221" y="1442"/>
                  </a:lnTo>
                  <a:lnTo>
                    <a:pt x="256" y="1455"/>
                  </a:lnTo>
                  <a:lnTo>
                    <a:pt x="286" y="1470"/>
                  </a:lnTo>
                  <a:lnTo>
                    <a:pt x="311" y="1486"/>
                  </a:lnTo>
                  <a:lnTo>
                    <a:pt x="333" y="1503"/>
                  </a:lnTo>
                  <a:lnTo>
                    <a:pt x="350" y="1520"/>
                  </a:lnTo>
                  <a:lnTo>
                    <a:pt x="364" y="1538"/>
                  </a:lnTo>
                  <a:lnTo>
                    <a:pt x="373" y="1555"/>
                  </a:lnTo>
                  <a:lnTo>
                    <a:pt x="379" y="1571"/>
                  </a:lnTo>
                  <a:lnTo>
                    <a:pt x="382" y="1586"/>
                  </a:lnTo>
                  <a:lnTo>
                    <a:pt x="382" y="1599"/>
                  </a:lnTo>
                  <a:lnTo>
                    <a:pt x="378" y="1611"/>
                  </a:lnTo>
                  <a:lnTo>
                    <a:pt x="371" y="1621"/>
                  </a:lnTo>
                  <a:lnTo>
                    <a:pt x="341" y="1650"/>
                  </a:lnTo>
                  <a:lnTo>
                    <a:pt x="314" y="1683"/>
                  </a:lnTo>
                  <a:lnTo>
                    <a:pt x="290" y="1719"/>
                  </a:lnTo>
                  <a:lnTo>
                    <a:pt x="269" y="1757"/>
                  </a:lnTo>
                  <a:lnTo>
                    <a:pt x="252" y="1797"/>
                  </a:lnTo>
                  <a:lnTo>
                    <a:pt x="237" y="1839"/>
                  </a:lnTo>
                  <a:lnTo>
                    <a:pt x="226" y="1882"/>
                  </a:lnTo>
                  <a:lnTo>
                    <a:pt x="243" y="1969"/>
                  </a:lnTo>
                  <a:lnTo>
                    <a:pt x="265" y="2056"/>
                  </a:lnTo>
                  <a:lnTo>
                    <a:pt x="293" y="2141"/>
                  </a:lnTo>
                  <a:lnTo>
                    <a:pt x="326" y="2223"/>
                  </a:lnTo>
                  <a:lnTo>
                    <a:pt x="364" y="2304"/>
                  </a:lnTo>
                  <a:lnTo>
                    <a:pt x="407" y="2382"/>
                  </a:lnTo>
                  <a:lnTo>
                    <a:pt x="456" y="2457"/>
                  </a:lnTo>
                  <a:lnTo>
                    <a:pt x="509" y="2529"/>
                  </a:lnTo>
                  <a:lnTo>
                    <a:pt x="567" y="2599"/>
                  </a:lnTo>
                  <a:lnTo>
                    <a:pt x="629" y="2665"/>
                  </a:lnTo>
                  <a:lnTo>
                    <a:pt x="694" y="2726"/>
                  </a:lnTo>
                  <a:lnTo>
                    <a:pt x="762" y="2782"/>
                  </a:lnTo>
                  <a:lnTo>
                    <a:pt x="832" y="2833"/>
                  </a:lnTo>
                  <a:lnTo>
                    <a:pt x="904" y="2880"/>
                  </a:lnTo>
                  <a:lnTo>
                    <a:pt x="981" y="2924"/>
                  </a:lnTo>
                  <a:lnTo>
                    <a:pt x="1058" y="2962"/>
                  </a:lnTo>
                  <a:lnTo>
                    <a:pt x="1137" y="2994"/>
                  </a:lnTo>
                  <a:lnTo>
                    <a:pt x="1219" y="3023"/>
                  </a:lnTo>
                  <a:lnTo>
                    <a:pt x="1303" y="3046"/>
                  </a:lnTo>
                  <a:lnTo>
                    <a:pt x="1388" y="3064"/>
                  </a:lnTo>
                  <a:lnTo>
                    <a:pt x="1474" y="3077"/>
                  </a:lnTo>
                  <a:lnTo>
                    <a:pt x="1562" y="3085"/>
                  </a:lnTo>
                  <a:lnTo>
                    <a:pt x="1650" y="3087"/>
                  </a:lnTo>
                  <a:lnTo>
                    <a:pt x="1739" y="3085"/>
                  </a:lnTo>
                  <a:lnTo>
                    <a:pt x="1827" y="3077"/>
                  </a:lnTo>
                  <a:lnTo>
                    <a:pt x="1913" y="3064"/>
                  </a:lnTo>
                  <a:lnTo>
                    <a:pt x="1998" y="3046"/>
                  </a:lnTo>
                  <a:lnTo>
                    <a:pt x="2082" y="3023"/>
                  </a:lnTo>
                  <a:lnTo>
                    <a:pt x="2163" y="2994"/>
                  </a:lnTo>
                  <a:lnTo>
                    <a:pt x="2243" y="2962"/>
                  </a:lnTo>
                  <a:lnTo>
                    <a:pt x="2320" y="2924"/>
                  </a:lnTo>
                  <a:lnTo>
                    <a:pt x="2396" y="2880"/>
                  </a:lnTo>
                  <a:lnTo>
                    <a:pt x="2469" y="2833"/>
                  </a:lnTo>
                  <a:lnTo>
                    <a:pt x="2539" y="2782"/>
                  </a:lnTo>
                  <a:lnTo>
                    <a:pt x="2607" y="2726"/>
                  </a:lnTo>
                  <a:lnTo>
                    <a:pt x="2672" y="2665"/>
                  </a:lnTo>
                  <a:lnTo>
                    <a:pt x="2731" y="2603"/>
                  </a:lnTo>
                  <a:lnTo>
                    <a:pt x="2785" y="2538"/>
                  </a:lnTo>
                  <a:lnTo>
                    <a:pt x="2835" y="2470"/>
                  </a:lnTo>
                  <a:lnTo>
                    <a:pt x="2882" y="2400"/>
                  </a:lnTo>
                  <a:lnTo>
                    <a:pt x="2924" y="2327"/>
                  </a:lnTo>
                  <a:lnTo>
                    <a:pt x="2962" y="2253"/>
                  </a:lnTo>
                  <a:lnTo>
                    <a:pt x="2994" y="2176"/>
                  </a:lnTo>
                  <a:lnTo>
                    <a:pt x="3023" y="2098"/>
                  </a:lnTo>
                  <a:lnTo>
                    <a:pt x="3046" y="2016"/>
                  </a:lnTo>
                  <a:lnTo>
                    <a:pt x="3065" y="1935"/>
                  </a:lnTo>
                  <a:lnTo>
                    <a:pt x="3055" y="1950"/>
                  </a:lnTo>
                  <a:lnTo>
                    <a:pt x="3044" y="1963"/>
                  </a:lnTo>
                  <a:lnTo>
                    <a:pt x="3034" y="1973"/>
                  </a:lnTo>
                  <a:lnTo>
                    <a:pt x="3023" y="1980"/>
                  </a:lnTo>
                  <a:lnTo>
                    <a:pt x="3013" y="1984"/>
                  </a:lnTo>
                  <a:lnTo>
                    <a:pt x="3004" y="1984"/>
                  </a:lnTo>
                  <a:lnTo>
                    <a:pt x="2994" y="1980"/>
                  </a:lnTo>
                  <a:lnTo>
                    <a:pt x="2986" y="1971"/>
                  </a:lnTo>
                  <a:lnTo>
                    <a:pt x="2977" y="1957"/>
                  </a:lnTo>
                  <a:lnTo>
                    <a:pt x="2969" y="1938"/>
                  </a:lnTo>
                  <a:lnTo>
                    <a:pt x="2962" y="1912"/>
                  </a:lnTo>
                  <a:lnTo>
                    <a:pt x="2955" y="1880"/>
                  </a:lnTo>
                  <a:lnTo>
                    <a:pt x="2950" y="1849"/>
                  </a:lnTo>
                  <a:lnTo>
                    <a:pt x="2943" y="1823"/>
                  </a:lnTo>
                  <a:lnTo>
                    <a:pt x="2933" y="1801"/>
                  </a:lnTo>
                  <a:lnTo>
                    <a:pt x="2922" y="1784"/>
                  </a:lnTo>
                  <a:lnTo>
                    <a:pt x="2908" y="1770"/>
                  </a:lnTo>
                  <a:lnTo>
                    <a:pt x="2893" y="1759"/>
                  </a:lnTo>
                  <a:lnTo>
                    <a:pt x="2875" y="1751"/>
                  </a:lnTo>
                  <a:lnTo>
                    <a:pt x="2857" y="1746"/>
                  </a:lnTo>
                  <a:lnTo>
                    <a:pt x="2838" y="1742"/>
                  </a:lnTo>
                  <a:lnTo>
                    <a:pt x="2818" y="1740"/>
                  </a:lnTo>
                  <a:lnTo>
                    <a:pt x="2797" y="1740"/>
                  </a:lnTo>
                  <a:lnTo>
                    <a:pt x="2775" y="1740"/>
                  </a:lnTo>
                  <a:lnTo>
                    <a:pt x="2753" y="1741"/>
                  </a:lnTo>
                  <a:lnTo>
                    <a:pt x="2731" y="1741"/>
                  </a:lnTo>
                  <a:lnTo>
                    <a:pt x="2708" y="1741"/>
                  </a:lnTo>
                  <a:lnTo>
                    <a:pt x="2686" y="1741"/>
                  </a:lnTo>
                  <a:lnTo>
                    <a:pt x="2663" y="1739"/>
                  </a:lnTo>
                  <a:lnTo>
                    <a:pt x="2642" y="1736"/>
                  </a:lnTo>
                  <a:lnTo>
                    <a:pt x="2620" y="1731"/>
                  </a:lnTo>
                  <a:lnTo>
                    <a:pt x="2599" y="1723"/>
                  </a:lnTo>
                  <a:lnTo>
                    <a:pt x="2579" y="1713"/>
                  </a:lnTo>
                  <a:lnTo>
                    <a:pt x="2563" y="1722"/>
                  </a:lnTo>
                  <a:lnTo>
                    <a:pt x="2545" y="1728"/>
                  </a:lnTo>
                  <a:lnTo>
                    <a:pt x="2526" y="1732"/>
                  </a:lnTo>
                  <a:lnTo>
                    <a:pt x="2506" y="1734"/>
                  </a:lnTo>
                  <a:lnTo>
                    <a:pt x="2486" y="1733"/>
                  </a:lnTo>
                  <a:lnTo>
                    <a:pt x="2465" y="1731"/>
                  </a:lnTo>
                  <a:lnTo>
                    <a:pt x="2443" y="1728"/>
                  </a:lnTo>
                  <a:lnTo>
                    <a:pt x="2421" y="1724"/>
                  </a:lnTo>
                  <a:lnTo>
                    <a:pt x="2399" y="1719"/>
                  </a:lnTo>
                  <a:lnTo>
                    <a:pt x="2377" y="1714"/>
                  </a:lnTo>
                  <a:lnTo>
                    <a:pt x="2356" y="1708"/>
                  </a:lnTo>
                  <a:lnTo>
                    <a:pt x="2333" y="1703"/>
                  </a:lnTo>
                  <a:lnTo>
                    <a:pt x="2312" y="1698"/>
                  </a:lnTo>
                  <a:lnTo>
                    <a:pt x="2292" y="1694"/>
                  </a:lnTo>
                  <a:lnTo>
                    <a:pt x="2273" y="1691"/>
                  </a:lnTo>
                  <a:lnTo>
                    <a:pt x="2255" y="1689"/>
                  </a:lnTo>
                  <a:lnTo>
                    <a:pt x="2238" y="1689"/>
                  </a:lnTo>
                  <a:lnTo>
                    <a:pt x="2223" y="1691"/>
                  </a:lnTo>
                  <a:lnTo>
                    <a:pt x="2209" y="1695"/>
                  </a:lnTo>
                  <a:lnTo>
                    <a:pt x="2196" y="1701"/>
                  </a:lnTo>
                  <a:lnTo>
                    <a:pt x="2186" y="1711"/>
                  </a:lnTo>
                  <a:lnTo>
                    <a:pt x="2178" y="1724"/>
                  </a:lnTo>
                  <a:lnTo>
                    <a:pt x="2172" y="1740"/>
                  </a:lnTo>
                  <a:lnTo>
                    <a:pt x="2168" y="1759"/>
                  </a:lnTo>
                  <a:lnTo>
                    <a:pt x="2167" y="1783"/>
                  </a:lnTo>
                  <a:lnTo>
                    <a:pt x="2169" y="1811"/>
                  </a:lnTo>
                  <a:lnTo>
                    <a:pt x="2173" y="1844"/>
                  </a:lnTo>
                  <a:lnTo>
                    <a:pt x="2182" y="1857"/>
                  </a:lnTo>
                  <a:lnTo>
                    <a:pt x="2193" y="1867"/>
                  </a:lnTo>
                  <a:lnTo>
                    <a:pt x="2206" y="1874"/>
                  </a:lnTo>
                  <a:lnTo>
                    <a:pt x="2219" y="1878"/>
                  </a:lnTo>
                  <a:lnTo>
                    <a:pt x="2234" y="1881"/>
                  </a:lnTo>
                  <a:lnTo>
                    <a:pt x="2250" y="1881"/>
                  </a:lnTo>
                  <a:lnTo>
                    <a:pt x="2267" y="1880"/>
                  </a:lnTo>
                  <a:lnTo>
                    <a:pt x="2284" y="1878"/>
                  </a:lnTo>
                  <a:lnTo>
                    <a:pt x="2302" y="1874"/>
                  </a:lnTo>
                  <a:lnTo>
                    <a:pt x="2320" y="1869"/>
                  </a:lnTo>
                  <a:lnTo>
                    <a:pt x="2338" y="1864"/>
                  </a:lnTo>
                  <a:lnTo>
                    <a:pt x="2357" y="1858"/>
                  </a:lnTo>
                  <a:lnTo>
                    <a:pt x="2374" y="1852"/>
                  </a:lnTo>
                  <a:lnTo>
                    <a:pt x="2391" y="1846"/>
                  </a:lnTo>
                  <a:lnTo>
                    <a:pt x="2407" y="1840"/>
                  </a:lnTo>
                  <a:lnTo>
                    <a:pt x="2423" y="1835"/>
                  </a:lnTo>
                  <a:lnTo>
                    <a:pt x="2437" y="1830"/>
                  </a:lnTo>
                  <a:lnTo>
                    <a:pt x="2450" y="1827"/>
                  </a:lnTo>
                  <a:lnTo>
                    <a:pt x="2462" y="1824"/>
                  </a:lnTo>
                  <a:lnTo>
                    <a:pt x="2471" y="1824"/>
                  </a:lnTo>
                  <a:lnTo>
                    <a:pt x="2480" y="1825"/>
                  </a:lnTo>
                  <a:lnTo>
                    <a:pt x="2486" y="1828"/>
                  </a:lnTo>
                  <a:lnTo>
                    <a:pt x="2490" y="1833"/>
                  </a:lnTo>
                  <a:lnTo>
                    <a:pt x="2491" y="1841"/>
                  </a:lnTo>
                  <a:lnTo>
                    <a:pt x="2490" y="1852"/>
                  </a:lnTo>
                  <a:lnTo>
                    <a:pt x="2487" y="1866"/>
                  </a:lnTo>
                  <a:lnTo>
                    <a:pt x="2480" y="1882"/>
                  </a:lnTo>
                  <a:lnTo>
                    <a:pt x="2470" y="1903"/>
                  </a:lnTo>
                  <a:lnTo>
                    <a:pt x="2458" y="1927"/>
                  </a:lnTo>
                  <a:lnTo>
                    <a:pt x="2441" y="1955"/>
                  </a:lnTo>
                  <a:lnTo>
                    <a:pt x="2423" y="1987"/>
                  </a:lnTo>
                  <a:lnTo>
                    <a:pt x="2403" y="2022"/>
                  </a:lnTo>
                  <a:lnTo>
                    <a:pt x="2381" y="2060"/>
                  </a:lnTo>
                  <a:lnTo>
                    <a:pt x="2357" y="2101"/>
                  </a:lnTo>
                  <a:lnTo>
                    <a:pt x="2331" y="2144"/>
                  </a:lnTo>
                  <a:lnTo>
                    <a:pt x="2306" y="2188"/>
                  </a:lnTo>
                  <a:lnTo>
                    <a:pt x="2279" y="2234"/>
                  </a:lnTo>
                  <a:lnTo>
                    <a:pt x="2253" y="2282"/>
                  </a:lnTo>
                  <a:lnTo>
                    <a:pt x="2227" y="2330"/>
                  </a:lnTo>
                  <a:lnTo>
                    <a:pt x="2201" y="2379"/>
                  </a:lnTo>
                  <a:lnTo>
                    <a:pt x="2176" y="2429"/>
                  </a:lnTo>
                  <a:lnTo>
                    <a:pt x="2153" y="2478"/>
                  </a:lnTo>
                  <a:lnTo>
                    <a:pt x="2131" y="2528"/>
                  </a:lnTo>
                  <a:lnTo>
                    <a:pt x="2111" y="2576"/>
                  </a:lnTo>
                  <a:lnTo>
                    <a:pt x="2093" y="2624"/>
                  </a:lnTo>
                  <a:lnTo>
                    <a:pt x="2078" y="2671"/>
                  </a:lnTo>
                  <a:lnTo>
                    <a:pt x="2066" y="2716"/>
                  </a:lnTo>
                  <a:lnTo>
                    <a:pt x="2056" y="2759"/>
                  </a:lnTo>
                  <a:lnTo>
                    <a:pt x="2051" y="2801"/>
                  </a:lnTo>
                  <a:lnTo>
                    <a:pt x="2050" y="2839"/>
                  </a:lnTo>
                  <a:lnTo>
                    <a:pt x="2053" y="2875"/>
                  </a:lnTo>
                  <a:lnTo>
                    <a:pt x="2052" y="2912"/>
                  </a:lnTo>
                  <a:lnTo>
                    <a:pt x="2049" y="2942"/>
                  </a:lnTo>
                  <a:lnTo>
                    <a:pt x="2043" y="2969"/>
                  </a:lnTo>
                  <a:lnTo>
                    <a:pt x="2035" y="2991"/>
                  </a:lnTo>
                  <a:lnTo>
                    <a:pt x="2024" y="3009"/>
                  </a:lnTo>
                  <a:lnTo>
                    <a:pt x="2012" y="3024"/>
                  </a:lnTo>
                  <a:lnTo>
                    <a:pt x="1997" y="3035"/>
                  </a:lnTo>
                  <a:lnTo>
                    <a:pt x="1981" y="3042"/>
                  </a:lnTo>
                  <a:lnTo>
                    <a:pt x="1964" y="3047"/>
                  </a:lnTo>
                  <a:lnTo>
                    <a:pt x="1945" y="3049"/>
                  </a:lnTo>
                  <a:lnTo>
                    <a:pt x="1925" y="3048"/>
                  </a:lnTo>
                  <a:lnTo>
                    <a:pt x="1904" y="3044"/>
                  </a:lnTo>
                  <a:lnTo>
                    <a:pt x="1882" y="3038"/>
                  </a:lnTo>
                  <a:lnTo>
                    <a:pt x="1859" y="3031"/>
                  </a:lnTo>
                  <a:lnTo>
                    <a:pt x="1836" y="3021"/>
                  </a:lnTo>
                  <a:lnTo>
                    <a:pt x="1813" y="3010"/>
                  </a:lnTo>
                  <a:lnTo>
                    <a:pt x="1789" y="2998"/>
                  </a:lnTo>
                  <a:lnTo>
                    <a:pt x="1765" y="2984"/>
                  </a:lnTo>
                  <a:lnTo>
                    <a:pt x="1742" y="2970"/>
                  </a:lnTo>
                  <a:lnTo>
                    <a:pt x="1719" y="2954"/>
                  </a:lnTo>
                  <a:lnTo>
                    <a:pt x="1696" y="2939"/>
                  </a:lnTo>
                  <a:lnTo>
                    <a:pt x="1674" y="2923"/>
                  </a:lnTo>
                  <a:lnTo>
                    <a:pt x="1653" y="2907"/>
                  </a:lnTo>
                  <a:lnTo>
                    <a:pt x="1633" y="2891"/>
                  </a:lnTo>
                  <a:lnTo>
                    <a:pt x="1614" y="2874"/>
                  </a:lnTo>
                  <a:lnTo>
                    <a:pt x="1597" y="2859"/>
                  </a:lnTo>
                  <a:lnTo>
                    <a:pt x="1581" y="2845"/>
                  </a:lnTo>
                  <a:lnTo>
                    <a:pt x="1566" y="2832"/>
                  </a:lnTo>
                  <a:lnTo>
                    <a:pt x="1555" y="2797"/>
                  </a:lnTo>
                  <a:lnTo>
                    <a:pt x="1546" y="2761"/>
                  </a:lnTo>
                  <a:lnTo>
                    <a:pt x="1537" y="2722"/>
                  </a:lnTo>
                  <a:lnTo>
                    <a:pt x="1530" y="2682"/>
                  </a:lnTo>
                  <a:lnTo>
                    <a:pt x="1524" y="2641"/>
                  </a:lnTo>
                  <a:lnTo>
                    <a:pt x="1518" y="2599"/>
                  </a:lnTo>
                  <a:lnTo>
                    <a:pt x="1512" y="2557"/>
                  </a:lnTo>
                  <a:lnTo>
                    <a:pt x="1507" y="2514"/>
                  </a:lnTo>
                  <a:lnTo>
                    <a:pt x="1501" y="2471"/>
                  </a:lnTo>
                  <a:lnTo>
                    <a:pt x="1495" y="2429"/>
                  </a:lnTo>
                  <a:lnTo>
                    <a:pt x="1488" y="2387"/>
                  </a:lnTo>
                  <a:lnTo>
                    <a:pt x="1480" y="2347"/>
                  </a:lnTo>
                  <a:lnTo>
                    <a:pt x="1471" y="2307"/>
                  </a:lnTo>
                  <a:lnTo>
                    <a:pt x="1460" y="2269"/>
                  </a:lnTo>
                  <a:lnTo>
                    <a:pt x="1447" y="2233"/>
                  </a:lnTo>
                  <a:lnTo>
                    <a:pt x="1432" y="2199"/>
                  </a:lnTo>
                  <a:lnTo>
                    <a:pt x="1414" y="2168"/>
                  </a:lnTo>
                  <a:lnTo>
                    <a:pt x="1394" y="2140"/>
                  </a:lnTo>
                  <a:lnTo>
                    <a:pt x="1371" y="2114"/>
                  </a:lnTo>
                  <a:lnTo>
                    <a:pt x="1345" y="2092"/>
                  </a:lnTo>
                  <a:lnTo>
                    <a:pt x="1315" y="2074"/>
                  </a:lnTo>
                  <a:lnTo>
                    <a:pt x="1273" y="2072"/>
                  </a:lnTo>
                  <a:lnTo>
                    <a:pt x="1231" y="2069"/>
                  </a:lnTo>
                  <a:lnTo>
                    <a:pt x="1191" y="2066"/>
                  </a:lnTo>
                  <a:lnTo>
                    <a:pt x="1151" y="2060"/>
                  </a:lnTo>
                  <a:lnTo>
                    <a:pt x="1113" y="2055"/>
                  </a:lnTo>
                  <a:lnTo>
                    <a:pt x="1076" y="2047"/>
                  </a:lnTo>
                  <a:lnTo>
                    <a:pt x="1040" y="2038"/>
                  </a:lnTo>
                  <a:lnTo>
                    <a:pt x="1006" y="2026"/>
                  </a:lnTo>
                  <a:lnTo>
                    <a:pt x="973" y="2012"/>
                  </a:lnTo>
                  <a:lnTo>
                    <a:pt x="941" y="1995"/>
                  </a:lnTo>
                  <a:lnTo>
                    <a:pt x="911" y="1974"/>
                  </a:lnTo>
                  <a:lnTo>
                    <a:pt x="883" y="1951"/>
                  </a:lnTo>
                  <a:lnTo>
                    <a:pt x="857" y="1924"/>
                  </a:lnTo>
                  <a:lnTo>
                    <a:pt x="833" y="1892"/>
                  </a:lnTo>
                  <a:lnTo>
                    <a:pt x="811" y="1857"/>
                  </a:lnTo>
                  <a:lnTo>
                    <a:pt x="791" y="1817"/>
                  </a:lnTo>
                  <a:lnTo>
                    <a:pt x="774" y="1772"/>
                  </a:lnTo>
                  <a:lnTo>
                    <a:pt x="765" y="1735"/>
                  </a:lnTo>
                  <a:lnTo>
                    <a:pt x="760" y="1696"/>
                  </a:lnTo>
                  <a:lnTo>
                    <a:pt x="760" y="1656"/>
                  </a:lnTo>
                  <a:lnTo>
                    <a:pt x="762" y="1615"/>
                  </a:lnTo>
                  <a:lnTo>
                    <a:pt x="769" y="1574"/>
                  </a:lnTo>
                  <a:lnTo>
                    <a:pt x="779" y="1534"/>
                  </a:lnTo>
                  <a:lnTo>
                    <a:pt x="792" y="1494"/>
                  </a:lnTo>
                  <a:lnTo>
                    <a:pt x="808" y="1455"/>
                  </a:lnTo>
                  <a:lnTo>
                    <a:pt x="828" y="1418"/>
                  </a:lnTo>
                  <a:lnTo>
                    <a:pt x="850" y="1384"/>
                  </a:lnTo>
                  <a:lnTo>
                    <a:pt x="875" y="1352"/>
                  </a:lnTo>
                  <a:lnTo>
                    <a:pt x="903" y="1323"/>
                  </a:lnTo>
                  <a:lnTo>
                    <a:pt x="933" y="1298"/>
                  </a:lnTo>
                  <a:lnTo>
                    <a:pt x="967" y="1277"/>
                  </a:lnTo>
                  <a:lnTo>
                    <a:pt x="1003" y="1261"/>
                  </a:lnTo>
                  <a:lnTo>
                    <a:pt x="1040" y="1249"/>
                  </a:lnTo>
                  <a:lnTo>
                    <a:pt x="1075" y="1229"/>
                  </a:lnTo>
                  <a:lnTo>
                    <a:pt x="1109" y="1214"/>
                  </a:lnTo>
                  <a:lnTo>
                    <a:pt x="1141" y="1205"/>
                  </a:lnTo>
                  <a:lnTo>
                    <a:pt x="1171" y="1200"/>
                  </a:lnTo>
                  <a:lnTo>
                    <a:pt x="1201" y="1199"/>
                  </a:lnTo>
                  <a:lnTo>
                    <a:pt x="1229" y="1202"/>
                  </a:lnTo>
                  <a:lnTo>
                    <a:pt x="1257" y="1209"/>
                  </a:lnTo>
                  <a:lnTo>
                    <a:pt x="1283" y="1218"/>
                  </a:lnTo>
                  <a:lnTo>
                    <a:pt x="1309" y="1231"/>
                  </a:lnTo>
                  <a:lnTo>
                    <a:pt x="1333" y="1246"/>
                  </a:lnTo>
                  <a:lnTo>
                    <a:pt x="1358" y="1263"/>
                  </a:lnTo>
                  <a:lnTo>
                    <a:pt x="1382" y="1281"/>
                  </a:lnTo>
                  <a:lnTo>
                    <a:pt x="1406" y="1300"/>
                  </a:lnTo>
                  <a:lnTo>
                    <a:pt x="1430" y="1320"/>
                  </a:lnTo>
                  <a:lnTo>
                    <a:pt x="1454" y="1340"/>
                  </a:lnTo>
                  <a:lnTo>
                    <a:pt x="1478" y="1361"/>
                  </a:lnTo>
                  <a:lnTo>
                    <a:pt x="1503" y="1381"/>
                  </a:lnTo>
                  <a:lnTo>
                    <a:pt x="1530" y="1400"/>
                  </a:lnTo>
                  <a:lnTo>
                    <a:pt x="1556" y="1418"/>
                  </a:lnTo>
                  <a:lnTo>
                    <a:pt x="1582" y="1434"/>
                  </a:lnTo>
                  <a:lnTo>
                    <a:pt x="1610" y="1448"/>
                  </a:lnTo>
                  <a:lnTo>
                    <a:pt x="1639" y="1460"/>
                  </a:lnTo>
                  <a:lnTo>
                    <a:pt x="1669" y="1470"/>
                  </a:lnTo>
                  <a:lnTo>
                    <a:pt x="1701" y="1476"/>
                  </a:lnTo>
                  <a:lnTo>
                    <a:pt x="1734" y="1479"/>
                  </a:lnTo>
                  <a:lnTo>
                    <a:pt x="1753" y="1461"/>
                  </a:lnTo>
                  <a:lnTo>
                    <a:pt x="1776" y="1445"/>
                  </a:lnTo>
                  <a:lnTo>
                    <a:pt x="1803" y="1430"/>
                  </a:lnTo>
                  <a:lnTo>
                    <a:pt x="1830" y="1416"/>
                  </a:lnTo>
                  <a:lnTo>
                    <a:pt x="1859" y="1403"/>
                  </a:lnTo>
                  <a:lnTo>
                    <a:pt x="1889" y="1390"/>
                  </a:lnTo>
                  <a:lnTo>
                    <a:pt x="1919" y="1377"/>
                  </a:lnTo>
                  <a:lnTo>
                    <a:pt x="1948" y="1365"/>
                  </a:lnTo>
                  <a:lnTo>
                    <a:pt x="1976" y="1352"/>
                  </a:lnTo>
                  <a:lnTo>
                    <a:pt x="2003" y="1338"/>
                  </a:lnTo>
                  <a:lnTo>
                    <a:pt x="2026" y="1324"/>
                  </a:lnTo>
                  <a:lnTo>
                    <a:pt x="2046" y="1309"/>
                  </a:lnTo>
                  <a:lnTo>
                    <a:pt x="2063" y="1293"/>
                  </a:lnTo>
                  <a:lnTo>
                    <a:pt x="2076" y="1275"/>
                  </a:lnTo>
                  <a:lnTo>
                    <a:pt x="2083" y="1255"/>
                  </a:lnTo>
                  <a:lnTo>
                    <a:pt x="2062" y="1250"/>
                  </a:lnTo>
                  <a:lnTo>
                    <a:pt x="2047" y="1245"/>
                  </a:lnTo>
                  <a:lnTo>
                    <a:pt x="2038" y="1239"/>
                  </a:lnTo>
                  <a:lnTo>
                    <a:pt x="2034" y="1231"/>
                  </a:lnTo>
                  <a:lnTo>
                    <a:pt x="2033" y="1223"/>
                  </a:lnTo>
                  <a:lnTo>
                    <a:pt x="2036" y="1215"/>
                  </a:lnTo>
                  <a:lnTo>
                    <a:pt x="2042" y="1206"/>
                  </a:lnTo>
                  <a:lnTo>
                    <a:pt x="2051" y="1196"/>
                  </a:lnTo>
                  <a:lnTo>
                    <a:pt x="2061" y="1186"/>
                  </a:lnTo>
                  <a:lnTo>
                    <a:pt x="2074" y="1176"/>
                  </a:lnTo>
                  <a:lnTo>
                    <a:pt x="2087" y="1166"/>
                  </a:lnTo>
                  <a:lnTo>
                    <a:pt x="2099" y="1155"/>
                  </a:lnTo>
                  <a:lnTo>
                    <a:pt x="2112" y="1144"/>
                  </a:lnTo>
                  <a:lnTo>
                    <a:pt x="2123" y="1133"/>
                  </a:lnTo>
                  <a:lnTo>
                    <a:pt x="2133" y="1122"/>
                  </a:lnTo>
                  <a:lnTo>
                    <a:pt x="2141" y="1110"/>
                  </a:lnTo>
                  <a:lnTo>
                    <a:pt x="2146" y="1099"/>
                  </a:lnTo>
                  <a:lnTo>
                    <a:pt x="2148" y="1088"/>
                  </a:lnTo>
                  <a:lnTo>
                    <a:pt x="2147" y="1077"/>
                  </a:lnTo>
                  <a:lnTo>
                    <a:pt x="2141" y="1067"/>
                  </a:lnTo>
                  <a:lnTo>
                    <a:pt x="2131" y="1056"/>
                  </a:lnTo>
                  <a:lnTo>
                    <a:pt x="2115" y="1046"/>
                  </a:lnTo>
                  <a:lnTo>
                    <a:pt x="2093" y="1037"/>
                  </a:lnTo>
                  <a:lnTo>
                    <a:pt x="2064" y="1028"/>
                  </a:lnTo>
                  <a:lnTo>
                    <a:pt x="2030" y="1034"/>
                  </a:lnTo>
                  <a:lnTo>
                    <a:pt x="1999" y="1045"/>
                  </a:lnTo>
                  <a:lnTo>
                    <a:pt x="1970" y="1059"/>
                  </a:lnTo>
                  <a:lnTo>
                    <a:pt x="1945" y="1077"/>
                  </a:lnTo>
                  <a:lnTo>
                    <a:pt x="1924" y="1097"/>
                  </a:lnTo>
                  <a:lnTo>
                    <a:pt x="1906" y="1120"/>
                  </a:lnTo>
                  <a:lnTo>
                    <a:pt x="1893" y="1145"/>
                  </a:lnTo>
                  <a:lnTo>
                    <a:pt x="1885" y="1171"/>
                  </a:lnTo>
                  <a:lnTo>
                    <a:pt x="1882" y="1198"/>
                  </a:lnTo>
                  <a:lnTo>
                    <a:pt x="1885" y="1226"/>
                  </a:lnTo>
                  <a:lnTo>
                    <a:pt x="1893" y="1255"/>
                  </a:lnTo>
                  <a:lnTo>
                    <a:pt x="1909" y="1282"/>
                  </a:lnTo>
                  <a:lnTo>
                    <a:pt x="1879" y="1288"/>
                  </a:lnTo>
                  <a:lnTo>
                    <a:pt x="1851" y="1288"/>
                  </a:lnTo>
                  <a:lnTo>
                    <a:pt x="1825" y="1285"/>
                  </a:lnTo>
                  <a:lnTo>
                    <a:pt x="1801" y="1279"/>
                  </a:lnTo>
                  <a:lnTo>
                    <a:pt x="1777" y="1269"/>
                  </a:lnTo>
                  <a:lnTo>
                    <a:pt x="1756" y="1257"/>
                  </a:lnTo>
                  <a:lnTo>
                    <a:pt x="1736" y="1243"/>
                  </a:lnTo>
                  <a:lnTo>
                    <a:pt x="1717" y="1225"/>
                  </a:lnTo>
                  <a:lnTo>
                    <a:pt x="1700" y="1207"/>
                  </a:lnTo>
                  <a:lnTo>
                    <a:pt x="1682" y="1188"/>
                  </a:lnTo>
                  <a:lnTo>
                    <a:pt x="1666" y="1168"/>
                  </a:lnTo>
                  <a:lnTo>
                    <a:pt x="1650" y="1148"/>
                  </a:lnTo>
                  <a:lnTo>
                    <a:pt x="1634" y="1127"/>
                  </a:lnTo>
                  <a:lnTo>
                    <a:pt x="1618" y="1107"/>
                  </a:lnTo>
                  <a:lnTo>
                    <a:pt x="1602" y="1088"/>
                  </a:lnTo>
                  <a:lnTo>
                    <a:pt x="1586" y="1070"/>
                  </a:lnTo>
                  <a:lnTo>
                    <a:pt x="1569" y="1053"/>
                  </a:lnTo>
                  <a:lnTo>
                    <a:pt x="1552" y="1038"/>
                  </a:lnTo>
                  <a:lnTo>
                    <a:pt x="1534" y="1026"/>
                  </a:lnTo>
                  <a:lnTo>
                    <a:pt x="1514" y="1016"/>
                  </a:lnTo>
                  <a:lnTo>
                    <a:pt x="1493" y="1009"/>
                  </a:lnTo>
                  <a:lnTo>
                    <a:pt x="1471" y="1006"/>
                  </a:lnTo>
                  <a:lnTo>
                    <a:pt x="1448" y="1006"/>
                  </a:lnTo>
                  <a:lnTo>
                    <a:pt x="1423" y="1010"/>
                  </a:lnTo>
                  <a:lnTo>
                    <a:pt x="1396" y="1019"/>
                  </a:lnTo>
                  <a:lnTo>
                    <a:pt x="1367" y="1033"/>
                  </a:lnTo>
                  <a:lnTo>
                    <a:pt x="1365" y="1059"/>
                  </a:lnTo>
                  <a:lnTo>
                    <a:pt x="1358" y="1081"/>
                  </a:lnTo>
                  <a:lnTo>
                    <a:pt x="1349" y="1099"/>
                  </a:lnTo>
                  <a:lnTo>
                    <a:pt x="1337" y="1115"/>
                  </a:lnTo>
                  <a:lnTo>
                    <a:pt x="1323" y="1128"/>
                  </a:lnTo>
                  <a:lnTo>
                    <a:pt x="1307" y="1138"/>
                  </a:lnTo>
                  <a:lnTo>
                    <a:pt x="1289" y="1145"/>
                  </a:lnTo>
                  <a:lnTo>
                    <a:pt x="1271" y="1150"/>
                  </a:lnTo>
                  <a:lnTo>
                    <a:pt x="1252" y="1153"/>
                  </a:lnTo>
                  <a:lnTo>
                    <a:pt x="1232" y="1154"/>
                  </a:lnTo>
                  <a:lnTo>
                    <a:pt x="1213" y="1153"/>
                  </a:lnTo>
                  <a:lnTo>
                    <a:pt x="1195" y="1151"/>
                  </a:lnTo>
                  <a:lnTo>
                    <a:pt x="1178" y="1147"/>
                  </a:lnTo>
                  <a:lnTo>
                    <a:pt x="1163" y="1142"/>
                  </a:lnTo>
                  <a:lnTo>
                    <a:pt x="1150" y="1136"/>
                  </a:lnTo>
                  <a:lnTo>
                    <a:pt x="1139" y="1129"/>
                  </a:lnTo>
                  <a:lnTo>
                    <a:pt x="1131" y="1122"/>
                  </a:lnTo>
                  <a:lnTo>
                    <a:pt x="1126" y="1114"/>
                  </a:lnTo>
                  <a:lnTo>
                    <a:pt x="1125" y="1106"/>
                  </a:lnTo>
                  <a:lnTo>
                    <a:pt x="1129" y="1097"/>
                  </a:lnTo>
                  <a:lnTo>
                    <a:pt x="1136" y="1089"/>
                  </a:lnTo>
                  <a:lnTo>
                    <a:pt x="1149" y="1081"/>
                  </a:lnTo>
                  <a:lnTo>
                    <a:pt x="1167" y="1074"/>
                  </a:lnTo>
                  <a:lnTo>
                    <a:pt x="1191" y="1067"/>
                  </a:lnTo>
                  <a:lnTo>
                    <a:pt x="1222" y="1061"/>
                  </a:lnTo>
                  <a:lnTo>
                    <a:pt x="1233" y="1054"/>
                  </a:lnTo>
                  <a:lnTo>
                    <a:pt x="1241" y="1047"/>
                  </a:lnTo>
                  <a:lnTo>
                    <a:pt x="1245" y="1039"/>
                  </a:lnTo>
                  <a:lnTo>
                    <a:pt x="1245" y="1030"/>
                  </a:lnTo>
                  <a:lnTo>
                    <a:pt x="1242" y="1020"/>
                  </a:lnTo>
                  <a:lnTo>
                    <a:pt x="1236" y="1010"/>
                  </a:lnTo>
                  <a:lnTo>
                    <a:pt x="1229" y="1001"/>
                  </a:lnTo>
                  <a:lnTo>
                    <a:pt x="1220" y="990"/>
                  </a:lnTo>
                  <a:lnTo>
                    <a:pt x="1211" y="980"/>
                  </a:lnTo>
                  <a:lnTo>
                    <a:pt x="1201" y="971"/>
                  </a:lnTo>
                  <a:lnTo>
                    <a:pt x="1192" y="961"/>
                  </a:lnTo>
                  <a:lnTo>
                    <a:pt x="1182" y="952"/>
                  </a:lnTo>
                  <a:lnTo>
                    <a:pt x="1174" y="944"/>
                  </a:lnTo>
                  <a:lnTo>
                    <a:pt x="1167" y="937"/>
                  </a:lnTo>
                  <a:lnTo>
                    <a:pt x="1163" y="930"/>
                  </a:lnTo>
                  <a:lnTo>
                    <a:pt x="1160" y="925"/>
                  </a:lnTo>
                  <a:lnTo>
                    <a:pt x="1161" y="921"/>
                  </a:lnTo>
                  <a:lnTo>
                    <a:pt x="1165" y="918"/>
                  </a:lnTo>
                  <a:lnTo>
                    <a:pt x="1172" y="917"/>
                  </a:lnTo>
                  <a:lnTo>
                    <a:pt x="1185" y="917"/>
                  </a:lnTo>
                  <a:lnTo>
                    <a:pt x="1202" y="919"/>
                  </a:lnTo>
                  <a:lnTo>
                    <a:pt x="1216" y="918"/>
                  </a:lnTo>
                  <a:lnTo>
                    <a:pt x="1233" y="914"/>
                  </a:lnTo>
                  <a:lnTo>
                    <a:pt x="1254" y="910"/>
                  </a:lnTo>
                  <a:lnTo>
                    <a:pt x="1276" y="904"/>
                  </a:lnTo>
                  <a:lnTo>
                    <a:pt x="1298" y="897"/>
                  </a:lnTo>
                  <a:lnTo>
                    <a:pt x="1322" y="889"/>
                  </a:lnTo>
                  <a:lnTo>
                    <a:pt x="1345" y="879"/>
                  </a:lnTo>
                  <a:lnTo>
                    <a:pt x="1367" y="870"/>
                  </a:lnTo>
                  <a:lnTo>
                    <a:pt x="1387" y="859"/>
                  </a:lnTo>
                  <a:lnTo>
                    <a:pt x="1406" y="849"/>
                  </a:lnTo>
                  <a:lnTo>
                    <a:pt x="1421" y="837"/>
                  </a:lnTo>
                  <a:lnTo>
                    <a:pt x="1434" y="826"/>
                  </a:lnTo>
                  <a:lnTo>
                    <a:pt x="1442" y="815"/>
                  </a:lnTo>
                  <a:lnTo>
                    <a:pt x="1445" y="804"/>
                  </a:lnTo>
                  <a:lnTo>
                    <a:pt x="1443" y="793"/>
                  </a:lnTo>
                  <a:lnTo>
                    <a:pt x="1435" y="783"/>
                  </a:lnTo>
                  <a:lnTo>
                    <a:pt x="1454" y="773"/>
                  </a:lnTo>
                  <a:lnTo>
                    <a:pt x="1474" y="769"/>
                  </a:lnTo>
                  <a:lnTo>
                    <a:pt x="1493" y="768"/>
                  </a:lnTo>
                  <a:lnTo>
                    <a:pt x="1512" y="772"/>
                  </a:lnTo>
                  <a:lnTo>
                    <a:pt x="1532" y="778"/>
                  </a:lnTo>
                  <a:lnTo>
                    <a:pt x="1550" y="786"/>
                  </a:lnTo>
                  <a:lnTo>
                    <a:pt x="1569" y="796"/>
                  </a:lnTo>
                  <a:lnTo>
                    <a:pt x="1587" y="807"/>
                  </a:lnTo>
                  <a:lnTo>
                    <a:pt x="1605" y="818"/>
                  </a:lnTo>
                  <a:lnTo>
                    <a:pt x="1623" y="828"/>
                  </a:lnTo>
                  <a:lnTo>
                    <a:pt x="1641" y="837"/>
                  </a:lnTo>
                  <a:lnTo>
                    <a:pt x="1660" y="844"/>
                  </a:lnTo>
                  <a:lnTo>
                    <a:pt x="1678" y="848"/>
                  </a:lnTo>
                  <a:lnTo>
                    <a:pt x="1696" y="849"/>
                  </a:lnTo>
                  <a:lnTo>
                    <a:pt x="1715" y="845"/>
                  </a:lnTo>
                  <a:lnTo>
                    <a:pt x="1733" y="837"/>
                  </a:lnTo>
                  <a:lnTo>
                    <a:pt x="1752" y="824"/>
                  </a:lnTo>
                  <a:lnTo>
                    <a:pt x="1771" y="804"/>
                  </a:lnTo>
                  <a:lnTo>
                    <a:pt x="1792" y="777"/>
                  </a:lnTo>
                  <a:lnTo>
                    <a:pt x="1806" y="750"/>
                  </a:lnTo>
                  <a:lnTo>
                    <a:pt x="1815" y="727"/>
                  </a:lnTo>
                  <a:lnTo>
                    <a:pt x="1821" y="706"/>
                  </a:lnTo>
                  <a:lnTo>
                    <a:pt x="1822" y="688"/>
                  </a:lnTo>
                  <a:lnTo>
                    <a:pt x="1819" y="673"/>
                  </a:lnTo>
                  <a:lnTo>
                    <a:pt x="1813" y="660"/>
                  </a:lnTo>
                  <a:lnTo>
                    <a:pt x="1804" y="650"/>
                  </a:lnTo>
                  <a:lnTo>
                    <a:pt x="1792" y="643"/>
                  </a:lnTo>
                  <a:lnTo>
                    <a:pt x="1777" y="638"/>
                  </a:lnTo>
                  <a:lnTo>
                    <a:pt x="1761" y="636"/>
                  </a:lnTo>
                  <a:lnTo>
                    <a:pt x="1744" y="636"/>
                  </a:lnTo>
                  <a:lnTo>
                    <a:pt x="1725" y="639"/>
                  </a:lnTo>
                  <a:lnTo>
                    <a:pt x="1705" y="645"/>
                  </a:lnTo>
                  <a:lnTo>
                    <a:pt x="1684" y="653"/>
                  </a:lnTo>
                  <a:lnTo>
                    <a:pt x="1663" y="663"/>
                  </a:lnTo>
                  <a:lnTo>
                    <a:pt x="1642" y="676"/>
                  </a:lnTo>
                  <a:lnTo>
                    <a:pt x="1633" y="662"/>
                  </a:lnTo>
                  <a:lnTo>
                    <a:pt x="1629" y="646"/>
                  </a:lnTo>
                  <a:lnTo>
                    <a:pt x="1630" y="629"/>
                  </a:lnTo>
                  <a:lnTo>
                    <a:pt x="1635" y="611"/>
                  </a:lnTo>
                  <a:lnTo>
                    <a:pt x="1644" y="591"/>
                  </a:lnTo>
                  <a:lnTo>
                    <a:pt x="1657" y="571"/>
                  </a:lnTo>
                  <a:lnTo>
                    <a:pt x="1674" y="551"/>
                  </a:lnTo>
                  <a:lnTo>
                    <a:pt x="1693" y="530"/>
                  </a:lnTo>
                  <a:lnTo>
                    <a:pt x="1715" y="510"/>
                  </a:lnTo>
                  <a:lnTo>
                    <a:pt x="1739" y="490"/>
                  </a:lnTo>
                  <a:lnTo>
                    <a:pt x="1764" y="470"/>
                  </a:lnTo>
                  <a:lnTo>
                    <a:pt x="1792" y="451"/>
                  </a:lnTo>
                  <a:lnTo>
                    <a:pt x="1821" y="433"/>
                  </a:lnTo>
                  <a:lnTo>
                    <a:pt x="1849" y="416"/>
                  </a:lnTo>
                  <a:lnTo>
                    <a:pt x="1878" y="400"/>
                  </a:lnTo>
                  <a:lnTo>
                    <a:pt x="1907" y="387"/>
                  </a:lnTo>
                  <a:lnTo>
                    <a:pt x="1938" y="375"/>
                  </a:lnTo>
                  <a:lnTo>
                    <a:pt x="1967" y="366"/>
                  </a:lnTo>
                  <a:lnTo>
                    <a:pt x="1995" y="360"/>
                  </a:lnTo>
                  <a:lnTo>
                    <a:pt x="2021" y="356"/>
                  </a:lnTo>
                  <a:lnTo>
                    <a:pt x="2045" y="357"/>
                  </a:lnTo>
                  <a:lnTo>
                    <a:pt x="2061" y="373"/>
                  </a:lnTo>
                  <a:lnTo>
                    <a:pt x="2079" y="388"/>
                  </a:lnTo>
                  <a:lnTo>
                    <a:pt x="2098" y="401"/>
                  </a:lnTo>
                  <a:lnTo>
                    <a:pt x="2118" y="412"/>
                  </a:lnTo>
                  <a:lnTo>
                    <a:pt x="2137" y="420"/>
                  </a:lnTo>
                  <a:lnTo>
                    <a:pt x="2157" y="426"/>
                  </a:lnTo>
                  <a:lnTo>
                    <a:pt x="2176" y="428"/>
                  </a:lnTo>
                  <a:lnTo>
                    <a:pt x="2195" y="429"/>
                  </a:lnTo>
                  <a:lnTo>
                    <a:pt x="2212" y="426"/>
                  </a:lnTo>
                  <a:lnTo>
                    <a:pt x="2228" y="421"/>
                  </a:lnTo>
                  <a:lnTo>
                    <a:pt x="2242" y="412"/>
                  </a:lnTo>
                  <a:lnTo>
                    <a:pt x="2254" y="400"/>
                  </a:lnTo>
                  <a:lnTo>
                    <a:pt x="2263" y="385"/>
                  </a:lnTo>
                  <a:lnTo>
                    <a:pt x="2270" y="367"/>
                  </a:lnTo>
                  <a:lnTo>
                    <a:pt x="2273" y="346"/>
                  </a:lnTo>
                  <a:lnTo>
                    <a:pt x="2190" y="309"/>
                  </a:lnTo>
                  <a:lnTo>
                    <a:pt x="2105" y="278"/>
                  </a:lnTo>
                  <a:lnTo>
                    <a:pt x="2016" y="252"/>
                  </a:lnTo>
                  <a:lnTo>
                    <a:pt x="1927" y="232"/>
                  </a:lnTo>
                  <a:lnTo>
                    <a:pt x="1837" y="218"/>
                  </a:lnTo>
                  <a:lnTo>
                    <a:pt x="1744" y="209"/>
                  </a:lnTo>
                  <a:lnTo>
                    <a:pt x="1650" y="206"/>
                  </a:lnTo>
                  <a:close/>
                  <a:moveTo>
                    <a:pt x="1650" y="0"/>
                  </a:moveTo>
                  <a:lnTo>
                    <a:pt x="1744" y="3"/>
                  </a:lnTo>
                  <a:lnTo>
                    <a:pt x="1838" y="11"/>
                  </a:lnTo>
                  <a:lnTo>
                    <a:pt x="1929" y="23"/>
                  </a:lnTo>
                  <a:lnTo>
                    <a:pt x="2020" y="41"/>
                  </a:lnTo>
                  <a:lnTo>
                    <a:pt x="2109" y="64"/>
                  </a:lnTo>
                  <a:lnTo>
                    <a:pt x="2197" y="92"/>
                  </a:lnTo>
                  <a:lnTo>
                    <a:pt x="2282" y="125"/>
                  </a:lnTo>
                  <a:lnTo>
                    <a:pt x="2366" y="162"/>
                  </a:lnTo>
                  <a:lnTo>
                    <a:pt x="2448" y="204"/>
                  </a:lnTo>
                  <a:lnTo>
                    <a:pt x="2527" y="251"/>
                  </a:lnTo>
                  <a:lnTo>
                    <a:pt x="2603" y="302"/>
                  </a:lnTo>
                  <a:lnTo>
                    <a:pt x="2678" y="357"/>
                  </a:lnTo>
                  <a:lnTo>
                    <a:pt x="2749" y="418"/>
                  </a:lnTo>
                  <a:lnTo>
                    <a:pt x="2817" y="483"/>
                  </a:lnTo>
                  <a:lnTo>
                    <a:pt x="2882" y="551"/>
                  </a:lnTo>
                  <a:lnTo>
                    <a:pt x="2943" y="622"/>
                  </a:lnTo>
                  <a:lnTo>
                    <a:pt x="2998" y="696"/>
                  </a:lnTo>
                  <a:lnTo>
                    <a:pt x="3049" y="772"/>
                  </a:lnTo>
                  <a:lnTo>
                    <a:pt x="3096" y="851"/>
                  </a:lnTo>
                  <a:lnTo>
                    <a:pt x="3138" y="933"/>
                  </a:lnTo>
                  <a:lnTo>
                    <a:pt x="3176" y="1016"/>
                  </a:lnTo>
                  <a:lnTo>
                    <a:pt x="3209" y="1101"/>
                  </a:lnTo>
                  <a:lnTo>
                    <a:pt x="3237" y="1189"/>
                  </a:lnTo>
                  <a:lnTo>
                    <a:pt x="3260" y="1278"/>
                  </a:lnTo>
                  <a:lnTo>
                    <a:pt x="3278" y="1369"/>
                  </a:lnTo>
                  <a:lnTo>
                    <a:pt x="3290" y="1460"/>
                  </a:lnTo>
                  <a:lnTo>
                    <a:pt x="3298" y="1553"/>
                  </a:lnTo>
                  <a:lnTo>
                    <a:pt x="3301" y="1647"/>
                  </a:lnTo>
                  <a:lnTo>
                    <a:pt x="3298" y="1740"/>
                  </a:lnTo>
                  <a:lnTo>
                    <a:pt x="3290" y="1833"/>
                  </a:lnTo>
                  <a:lnTo>
                    <a:pt x="3278" y="1925"/>
                  </a:lnTo>
                  <a:lnTo>
                    <a:pt x="3260" y="2015"/>
                  </a:lnTo>
                  <a:lnTo>
                    <a:pt x="3237" y="2105"/>
                  </a:lnTo>
                  <a:lnTo>
                    <a:pt x="3209" y="2192"/>
                  </a:lnTo>
                  <a:lnTo>
                    <a:pt x="3176" y="2277"/>
                  </a:lnTo>
                  <a:lnTo>
                    <a:pt x="3138" y="2361"/>
                  </a:lnTo>
                  <a:lnTo>
                    <a:pt x="3096" y="2442"/>
                  </a:lnTo>
                  <a:lnTo>
                    <a:pt x="3049" y="2521"/>
                  </a:lnTo>
                  <a:lnTo>
                    <a:pt x="2998" y="2597"/>
                  </a:lnTo>
                  <a:lnTo>
                    <a:pt x="2943" y="2671"/>
                  </a:lnTo>
                  <a:lnTo>
                    <a:pt x="2882" y="2742"/>
                  </a:lnTo>
                  <a:lnTo>
                    <a:pt x="2817" y="2810"/>
                  </a:lnTo>
                  <a:lnTo>
                    <a:pt x="2749" y="2875"/>
                  </a:lnTo>
                  <a:lnTo>
                    <a:pt x="2678" y="2936"/>
                  </a:lnTo>
                  <a:lnTo>
                    <a:pt x="2603" y="2991"/>
                  </a:lnTo>
                  <a:lnTo>
                    <a:pt x="2527" y="3043"/>
                  </a:lnTo>
                  <a:lnTo>
                    <a:pt x="2448" y="3089"/>
                  </a:lnTo>
                  <a:lnTo>
                    <a:pt x="2366" y="3131"/>
                  </a:lnTo>
                  <a:lnTo>
                    <a:pt x="2282" y="3169"/>
                  </a:lnTo>
                  <a:lnTo>
                    <a:pt x="2197" y="3201"/>
                  </a:lnTo>
                  <a:lnTo>
                    <a:pt x="2109" y="3229"/>
                  </a:lnTo>
                  <a:lnTo>
                    <a:pt x="2020" y="3252"/>
                  </a:lnTo>
                  <a:lnTo>
                    <a:pt x="1929" y="3270"/>
                  </a:lnTo>
                  <a:lnTo>
                    <a:pt x="1838" y="3283"/>
                  </a:lnTo>
                  <a:lnTo>
                    <a:pt x="1744" y="3290"/>
                  </a:lnTo>
                  <a:lnTo>
                    <a:pt x="1650" y="3293"/>
                  </a:lnTo>
                  <a:lnTo>
                    <a:pt x="1557" y="3290"/>
                  </a:lnTo>
                  <a:lnTo>
                    <a:pt x="1463" y="3283"/>
                  </a:lnTo>
                  <a:lnTo>
                    <a:pt x="1371" y="3270"/>
                  </a:lnTo>
                  <a:lnTo>
                    <a:pt x="1281" y="3252"/>
                  </a:lnTo>
                  <a:lnTo>
                    <a:pt x="1191" y="3229"/>
                  </a:lnTo>
                  <a:lnTo>
                    <a:pt x="1104" y="3201"/>
                  </a:lnTo>
                  <a:lnTo>
                    <a:pt x="1019" y="3169"/>
                  </a:lnTo>
                  <a:lnTo>
                    <a:pt x="934" y="3131"/>
                  </a:lnTo>
                  <a:lnTo>
                    <a:pt x="853" y="3089"/>
                  </a:lnTo>
                  <a:lnTo>
                    <a:pt x="774" y="3043"/>
                  </a:lnTo>
                  <a:lnTo>
                    <a:pt x="698" y="2991"/>
                  </a:lnTo>
                  <a:lnTo>
                    <a:pt x="623" y="2936"/>
                  </a:lnTo>
                  <a:lnTo>
                    <a:pt x="552" y="2875"/>
                  </a:lnTo>
                  <a:lnTo>
                    <a:pt x="484" y="2810"/>
                  </a:lnTo>
                  <a:lnTo>
                    <a:pt x="419" y="2742"/>
                  </a:lnTo>
                  <a:lnTo>
                    <a:pt x="358" y="2671"/>
                  </a:lnTo>
                  <a:lnTo>
                    <a:pt x="303" y="2597"/>
                  </a:lnTo>
                  <a:lnTo>
                    <a:pt x="251" y="2521"/>
                  </a:lnTo>
                  <a:lnTo>
                    <a:pt x="205" y="2442"/>
                  </a:lnTo>
                  <a:lnTo>
                    <a:pt x="163" y="2361"/>
                  </a:lnTo>
                  <a:lnTo>
                    <a:pt x="124" y="2277"/>
                  </a:lnTo>
                  <a:lnTo>
                    <a:pt x="92" y="2192"/>
                  </a:lnTo>
                  <a:lnTo>
                    <a:pt x="64" y="2105"/>
                  </a:lnTo>
                  <a:lnTo>
                    <a:pt x="41" y="2015"/>
                  </a:lnTo>
                  <a:lnTo>
                    <a:pt x="23" y="1925"/>
                  </a:lnTo>
                  <a:lnTo>
                    <a:pt x="10" y="1833"/>
                  </a:lnTo>
                  <a:lnTo>
                    <a:pt x="3" y="1740"/>
                  </a:lnTo>
                  <a:lnTo>
                    <a:pt x="0" y="1647"/>
                  </a:lnTo>
                  <a:lnTo>
                    <a:pt x="3" y="1553"/>
                  </a:lnTo>
                  <a:lnTo>
                    <a:pt x="10" y="1460"/>
                  </a:lnTo>
                  <a:lnTo>
                    <a:pt x="23" y="1369"/>
                  </a:lnTo>
                  <a:lnTo>
                    <a:pt x="41" y="1278"/>
                  </a:lnTo>
                  <a:lnTo>
                    <a:pt x="64" y="1189"/>
                  </a:lnTo>
                  <a:lnTo>
                    <a:pt x="92" y="1101"/>
                  </a:lnTo>
                  <a:lnTo>
                    <a:pt x="124" y="1016"/>
                  </a:lnTo>
                  <a:lnTo>
                    <a:pt x="163" y="933"/>
                  </a:lnTo>
                  <a:lnTo>
                    <a:pt x="205" y="851"/>
                  </a:lnTo>
                  <a:lnTo>
                    <a:pt x="251" y="772"/>
                  </a:lnTo>
                  <a:lnTo>
                    <a:pt x="303" y="696"/>
                  </a:lnTo>
                  <a:lnTo>
                    <a:pt x="358" y="622"/>
                  </a:lnTo>
                  <a:lnTo>
                    <a:pt x="419" y="551"/>
                  </a:lnTo>
                  <a:lnTo>
                    <a:pt x="484" y="483"/>
                  </a:lnTo>
                  <a:lnTo>
                    <a:pt x="552" y="418"/>
                  </a:lnTo>
                  <a:lnTo>
                    <a:pt x="623" y="357"/>
                  </a:lnTo>
                  <a:lnTo>
                    <a:pt x="698" y="302"/>
                  </a:lnTo>
                  <a:lnTo>
                    <a:pt x="774" y="251"/>
                  </a:lnTo>
                  <a:lnTo>
                    <a:pt x="853" y="204"/>
                  </a:lnTo>
                  <a:lnTo>
                    <a:pt x="934" y="162"/>
                  </a:lnTo>
                  <a:lnTo>
                    <a:pt x="1019" y="125"/>
                  </a:lnTo>
                  <a:lnTo>
                    <a:pt x="1104" y="92"/>
                  </a:lnTo>
                  <a:lnTo>
                    <a:pt x="1191" y="64"/>
                  </a:lnTo>
                  <a:lnTo>
                    <a:pt x="1281" y="41"/>
                  </a:lnTo>
                  <a:lnTo>
                    <a:pt x="1371" y="23"/>
                  </a:lnTo>
                  <a:lnTo>
                    <a:pt x="1463" y="11"/>
                  </a:lnTo>
                  <a:lnTo>
                    <a:pt x="1557" y="3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 sz="4400">
                <a:latin typeface="Roboto Regular"/>
              </a:endParaRPr>
            </a:p>
          </p:txBody>
        </p:sp>
        <p:sp>
          <p:nvSpPr>
            <p:cNvPr id="140" name="Oval 118"/>
            <p:cNvSpPr/>
            <p:nvPr/>
          </p:nvSpPr>
          <p:spPr>
            <a:xfrm>
              <a:off x="3998118" y="1633538"/>
              <a:ext cx="180975" cy="180975"/>
            </a:xfrm>
            <a:prstGeom prst="ellipse">
              <a:avLst/>
            </a:prstGeom>
            <a:solidFill>
              <a:srgbClr val="EE3F37"/>
            </a:solidFill>
            <a:ln w="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pl-PL" sz="2000" b="1" dirty="0">
                  <a:solidFill>
                    <a:srgbClr val="FFFFFF"/>
                  </a:solidFill>
                  <a:latin typeface="Roboto Regular"/>
                </a:rPr>
                <a:t>4</a:t>
              </a:r>
            </a:p>
          </p:txBody>
        </p:sp>
      </p:grpSp>
      <p:sp>
        <p:nvSpPr>
          <p:cNvPr id="141" name="Rectangle 87"/>
          <p:cNvSpPr>
            <a:spLocks noChangeArrowheads="1"/>
          </p:cNvSpPr>
          <p:nvPr/>
        </p:nvSpPr>
        <p:spPr bwMode="auto">
          <a:xfrm>
            <a:off x="4672096" y="8067794"/>
            <a:ext cx="3630507" cy="43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3386" tIns="86693" rIns="173386" bIns="866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pl-PL" altLang="pl-PL" sz="1600">
                <a:solidFill>
                  <a:srgbClr val="FFFFFF"/>
                </a:solidFill>
                <a:latin typeface="Roboto Regular"/>
                <a:sym typeface="Arial" panose="020B0604020202020204" pitchFamily="34" charset="0"/>
              </a:rPr>
              <a:t>Kapitał ludzki i społeczny</a:t>
            </a:r>
          </a:p>
        </p:txBody>
      </p:sp>
    </p:spTree>
    <p:extLst>
      <p:ext uri="{BB962C8B-B14F-4D97-AF65-F5344CB8AC3E}">
        <p14:creationId xmlns:p14="http://schemas.microsoft.com/office/powerpoint/2010/main" val="4654880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382903" y="145328"/>
            <a:ext cx="11988800" cy="1219200"/>
          </a:xfrm>
          <a:prstGeom prst="rect">
            <a:avLst/>
          </a:prstGeom>
        </p:spPr>
        <p:txBody>
          <a:bodyPr>
            <a:normAutofit/>
          </a:bodyPr>
          <a:lstStyle>
            <a:lvl1pPr defTabSz="461518">
              <a:spcBef>
                <a:spcPts val="100"/>
              </a:spcBef>
              <a:defRPr sz="3792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4000" dirty="0" smtClean="0"/>
              <a:t>Założenia Strategii na rzecz Odpowiedzialnego Rozwoju</a:t>
            </a:r>
            <a:endParaRPr sz="4000" dirty="0"/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4148404" y="2301353"/>
            <a:ext cx="7915496" cy="72657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</a:lvl1pPr>
          </a:lstStyle>
          <a:p>
            <a:pPr marL="342900" lvl="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C00000"/>
                </a:solidFill>
              </a:rPr>
              <a:t>wskazuje </a:t>
            </a:r>
            <a:r>
              <a:rPr lang="pl-PL" b="1" dirty="0">
                <a:solidFill>
                  <a:srgbClr val="C00000"/>
                </a:solidFill>
              </a:rPr>
              <a:t>zasady, cele i główne obszary rozwoju kraju </a:t>
            </a:r>
            <a:r>
              <a:rPr lang="pl-PL" dirty="0"/>
              <a:t>w wymiarze gospodarczym, społecznym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przestrzennym w </a:t>
            </a:r>
            <a:r>
              <a:rPr lang="pl-PL" dirty="0" smtClean="0"/>
              <a:t>horyzoncie 2020 roku 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smtClean="0"/>
              <a:t>z uwzględnieniem perspektywy 2030 roku)</a:t>
            </a:r>
            <a:endParaRPr lang="pl-PL" dirty="0"/>
          </a:p>
          <a:p>
            <a:pPr marL="342900" lvl="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00000"/>
                </a:solidFill>
              </a:rPr>
              <a:t>o</a:t>
            </a:r>
            <a:r>
              <a:rPr lang="pl-PL" b="1" dirty="0" smtClean="0">
                <a:solidFill>
                  <a:srgbClr val="C00000"/>
                </a:solidFill>
              </a:rPr>
              <a:t>kreśla propozycje działań, instrumentów realizacyjnych </a:t>
            </a:r>
            <a:r>
              <a:rPr lang="pl-PL" b="1" dirty="0">
                <a:solidFill>
                  <a:srgbClr val="C00000"/>
                </a:solidFill>
              </a:rPr>
              <a:t>i </a:t>
            </a:r>
            <a:r>
              <a:rPr lang="pl-PL" b="1" dirty="0" smtClean="0">
                <a:solidFill>
                  <a:srgbClr val="C00000"/>
                </a:solidFill>
              </a:rPr>
              <a:t>kluczowych projektów </a:t>
            </a:r>
            <a:r>
              <a:rPr lang="pl-PL" dirty="0" smtClean="0"/>
              <a:t>zapewniających </a:t>
            </a:r>
            <a:r>
              <a:rPr lang="pl-PL" dirty="0"/>
              <a:t>możliwości </a:t>
            </a:r>
            <a:r>
              <a:rPr lang="pl-PL" dirty="0" smtClean="0"/>
              <a:t>realizacji Strategii</a:t>
            </a:r>
          </a:p>
          <a:p>
            <a:pPr marL="342900" lvl="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/>
              <a:t>w</a:t>
            </a:r>
            <a:r>
              <a:rPr lang="pl-PL" dirty="0" smtClean="0"/>
              <a:t>skazuje potencjalne </a:t>
            </a:r>
            <a:r>
              <a:rPr lang="pl-PL" b="1" dirty="0" smtClean="0">
                <a:solidFill>
                  <a:srgbClr val="C00000"/>
                </a:solidFill>
              </a:rPr>
              <a:t>źródła finansowania</a:t>
            </a:r>
          </a:p>
          <a:p>
            <a:pPr marL="342900" lvl="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/>
              <a:t>d</a:t>
            </a:r>
            <a:r>
              <a:rPr lang="pl-PL" dirty="0" smtClean="0"/>
              <a:t>efiniuje </a:t>
            </a:r>
            <a:r>
              <a:rPr lang="pl-PL" b="1" dirty="0" smtClean="0">
                <a:solidFill>
                  <a:srgbClr val="C00000"/>
                </a:solidFill>
              </a:rPr>
              <a:t>system koordynacji i realizacji </a:t>
            </a:r>
            <a:r>
              <a:rPr lang="pl-PL" dirty="0" smtClean="0"/>
              <a:t>Strategii</a:t>
            </a:r>
            <a:endParaRPr lang="pl-PL" dirty="0"/>
          </a:p>
          <a:p>
            <a:pPr algn="just">
              <a:spcAft>
                <a:spcPts val="1200"/>
              </a:spcAft>
            </a:pPr>
            <a:endParaRPr lang="pl-PL" dirty="0" smtClean="0"/>
          </a:p>
          <a:p>
            <a:pPr algn="just">
              <a:spcAft>
                <a:spcPts val="1200"/>
              </a:spcAft>
            </a:pPr>
            <a:r>
              <a:rPr lang="pl-PL" dirty="0" smtClean="0"/>
              <a:t>Strategia będzie stanowić </a:t>
            </a:r>
            <a:r>
              <a:rPr lang="pl-PL" b="1" dirty="0"/>
              <a:t>instrument koordynacji</a:t>
            </a:r>
            <a:r>
              <a:rPr lang="pl-PL" dirty="0"/>
              <a:t>, wyznaczając rolę poszczególnym podmiotom publicznym oraz system partnerstwa i </a:t>
            </a:r>
            <a:r>
              <a:rPr lang="pl-PL" b="1" dirty="0"/>
              <a:t>współpracy ze światem biznesu</a:t>
            </a:r>
            <a:r>
              <a:rPr lang="pl-PL" dirty="0"/>
              <a:t>, nauki i społeczeństwa </a:t>
            </a:r>
            <a:r>
              <a:rPr lang="pl-PL" dirty="0" smtClean="0"/>
              <a:t>obywatelskiego.</a:t>
            </a:r>
            <a:endParaRPr lang="pl-PL" dirty="0"/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414141"/>
              </a:solidFill>
            </a:endParaRPr>
          </a:p>
        </p:txBody>
      </p:sp>
      <p:pic>
        <p:nvPicPr>
          <p:cNvPr id="10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560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000" y="8572500"/>
            <a:ext cx="3051487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652610" y="1272873"/>
            <a:ext cx="1064029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Roboto Regular"/>
                <a:sym typeface="Palatino"/>
              </a:rPr>
              <a:t>Dokument Komitetu Koordynacyjnego ds. Polityki</a:t>
            </a:r>
            <a:r>
              <a:rPr kumimoji="0" lang="pl-PL" sz="2400" b="0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Roboto Regular"/>
                <a:sym typeface="Palatino"/>
              </a:rPr>
              <a:t> Rozwoju (11 maja 2016 r.)</a:t>
            </a: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Roboto Regular"/>
              <a:sym typeface="Palatino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50" y="2114057"/>
            <a:ext cx="3690053" cy="53286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875" y="190500"/>
            <a:ext cx="11988800" cy="887673"/>
          </a:xfrm>
        </p:spPr>
        <p:txBody>
          <a:bodyPr>
            <a:normAutofit/>
          </a:bodyPr>
          <a:lstStyle/>
          <a:p>
            <a:r>
              <a:rPr lang="pl-PL" sz="4400" dirty="0">
                <a:latin typeface="Roboto Regular"/>
              </a:rPr>
              <a:t>Tryb </a:t>
            </a:r>
            <a:r>
              <a:rPr lang="pl-PL" sz="4400" dirty="0" smtClean="0">
                <a:latin typeface="Roboto Regular"/>
              </a:rPr>
              <a:t>prac – </a:t>
            </a:r>
            <a:r>
              <a:rPr lang="pl-PL" sz="4400" dirty="0" smtClean="0">
                <a:solidFill>
                  <a:srgbClr val="C00000"/>
                </a:solidFill>
                <a:latin typeface="Roboto Regular"/>
              </a:rPr>
              <a:t>zespoły międzyresortowe</a:t>
            </a:r>
            <a:endParaRPr lang="pl-PL" sz="4400" dirty="0">
              <a:solidFill>
                <a:srgbClr val="C00000"/>
              </a:solidFill>
              <a:latin typeface="Roboto Regular"/>
            </a:endParaRPr>
          </a:p>
        </p:txBody>
      </p:sp>
      <p:sp>
        <p:nvSpPr>
          <p:cNvPr id="4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136479" y="7325010"/>
            <a:ext cx="12678770" cy="18808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800" b="1" u="sng" cap="small" dirty="0" smtClean="0"/>
              <a:t>Zadania: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600" dirty="0" smtClean="0"/>
              <a:t>uszczegółowienie propozycji rozwiązań na potrzeby Strategii, w tym m.in. rozwiązania kierunkowe, instytucjonalne i legislacyjno-regulacyjne, inwestycyjne, wskazanie źródeł finansowania proponowanych działań oraz terminu ich wdrożenia wypracowanie propozycji projektów kluczowych/flagowych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61141678"/>
              </p:ext>
            </p:extLst>
          </p:nvPr>
        </p:nvGraphicFramePr>
        <p:xfrm>
          <a:off x="260066" y="1095801"/>
          <a:ext cx="12184418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26894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0" y="183244"/>
            <a:ext cx="11988800" cy="1219200"/>
          </a:xfrm>
        </p:spPr>
        <p:txBody>
          <a:bodyPr/>
          <a:lstStyle/>
          <a:p>
            <a:r>
              <a:rPr lang="pl-PL" dirty="0"/>
              <a:t>H</a:t>
            </a:r>
            <a:r>
              <a:rPr lang="pl-PL" dirty="0" smtClean="0"/>
              <a:t>armonogram </a:t>
            </a:r>
            <a:r>
              <a:rPr lang="pl-PL" dirty="0"/>
              <a:t>prac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5731160"/>
              </p:ext>
            </p:extLst>
          </p:nvPr>
        </p:nvGraphicFramePr>
        <p:xfrm>
          <a:off x="-109181" y="2301922"/>
          <a:ext cx="12965372" cy="769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 rot="17387850">
            <a:off x="3533751" y="2922026"/>
            <a:ext cx="4257439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b="1" dirty="0" smtClean="0">
                <a:solidFill>
                  <a:srgbClr val="C00000"/>
                </a:solidFill>
                <a:latin typeface="Roboto Regular"/>
              </a:rPr>
              <a:t>V-VI.2016 </a:t>
            </a:r>
            <a:r>
              <a:rPr lang="pl-PL" sz="2800" b="1" dirty="0">
                <a:solidFill>
                  <a:srgbClr val="C00000"/>
                </a:solidFill>
                <a:latin typeface="Roboto Regular"/>
              </a:rPr>
              <a:t>r. </a:t>
            </a:r>
            <a:r>
              <a:rPr lang="pl-PL" sz="2800" dirty="0">
                <a:latin typeface="Roboto Regular"/>
              </a:rPr>
              <a:t/>
            </a:r>
            <a:br>
              <a:rPr lang="pl-PL" sz="2800" dirty="0">
                <a:latin typeface="Roboto Regular"/>
              </a:rPr>
            </a:br>
            <a:r>
              <a:rPr lang="pl-PL" sz="2800" dirty="0" smtClean="0">
                <a:latin typeface="Roboto Regular"/>
              </a:rPr>
              <a:t>prace </a:t>
            </a:r>
            <a:r>
              <a:rPr lang="pl-PL" sz="2800" dirty="0">
                <a:latin typeface="Roboto Regular"/>
              </a:rPr>
              <a:t>międzyresortowych zespołów roboczych</a:t>
            </a:r>
          </a:p>
        </p:txBody>
      </p:sp>
    </p:spTree>
    <p:extLst>
      <p:ext uri="{BB962C8B-B14F-4D97-AF65-F5344CB8AC3E}">
        <p14:creationId xmlns:p14="http://schemas.microsoft.com/office/powerpoint/2010/main" val="1208137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478" y="190500"/>
            <a:ext cx="12360322" cy="121920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Projekt Strategii na rzecz Odpowiedzialnego Rozwoju</a:t>
            </a:r>
            <a:br>
              <a:rPr lang="pl-PL" sz="3600" dirty="0" smtClean="0"/>
            </a:br>
            <a:r>
              <a:rPr lang="pl-PL" sz="2400" dirty="0" smtClean="0"/>
              <a:t>(dokument z dnia 20 lipca 2016 r.)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7" y="2060812"/>
            <a:ext cx="3858633" cy="4872251"/>
          </a:xfrm>
          <a:prstGeom prst="rect">
            <a:avLst/>
          </a:prstGeom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244454" y="2405229"/>
            <a:ext cx="7478973" cy="6096000"/>
          </a:xfrm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rgbClr val="C00000"/>
                </a:solidFill>
              </a:rPr>
              <a:t>uszczegółowienie zapisów Założeń</a:t>
            </a:r>
            <a:r>
              <a:rPr lang="pl-PL" dirty="0" smtClean="0"/>
              <a:t> (wyniki prac zespołów międzyresortowych)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rgbClr val="C00000"/>
                </a:solidFill>
              </a:rPr>
              <a:t>o</a:t>
            </a:r>
            <a:r>
              <a:rPr lang="pl-PL" b="1" dirty="0" smtClean="0">
                <a:solidFill>
                  <a:srgbClr val="C00000"/>
                </a:solidFill>
              </a:rPr>
              <a:t>kreśla nowy model rozwoju kraju </a:t>
            </a:r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w wymiarze gospodarczym, społecznym i przestrzennym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rgbClr val="C00000"/>
                </a:solidFill>
              </a:rPr>
              <a:t>instrument elastycznego zarządzania </a:t>
            </a:r>
            <a:r>
              <a:rPr lang="pl-PL" dirty="0" smtClean="0"/>
              <a:t>procesami rozwojowymi w kraju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rgbClr val="C00000"/>
                </a:solidFill>
              </a:rPr>
              <a:t>podstawa dla aktualizacji obowiązujących dokumentów strategicznych </a:t>
            </a:r>
            <a:r>
              <a:rPr lang="pl-PL" dirty="0" smtClean="0"/>
              <a:t>(w tym strategii, polityk, programów) oraz weryfikacji pozostałych instrumentów wdrożeniowych</a:t>
            </a:r>
          </a:p>
          <a:p>
            <a:pPr marL="0" indent="0" algn="l">
              <a:buNone/>
            </a:pPr>
            <a:r>
              <a:rPr lang="pl-PL" dirty="0" smtClean="0"/>
              <a:t>Projekt zostanie zaprezentowany na posiedzeniu Komitetu Koordynacyjnego ds. Polityki Rozwoju (25.VII.2016 r.), a następnie skierowany do:</a:t>
            </a:r>
          </a:p>
          <a:p>
            <a:pPr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/>
              <a:t>k</a:t>
            </a:r>
            <a:r>
              <a:rPr lang="pl-PL" dirty="0" smtClean="0"/>
              <a:t>onsultacji społecznej</a:t>
            </a:r>
          </a:p>
          <a:p>
            <a:pPr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/>
              <a:t>o</a:t>
            </a:r>
            <a:r>
              <a:rPr lang="pl-PL" dirty="0" smtClean="0"/>
              <a:t>ceny ex-</a:t>
            </a:r>
            <a:r>
              <a:rPr lang="pl-PL" dirty="0" err="1" smtClean="0"/>
              <a:t>ante</a:t>
            </a:r>
            <a:endParaRPr lang="pl-PL" dirty="0" smtClean="0"/>
          </a:p>
          <a:p>
            <a:pPr algn="l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/>
              <a:t>s</a:t>
            </a:r>
            <a:r>
              <a:rPr lang="pl-PL" dirty="0" smtClean="0"/>
              <a:t>trategicznej oceny oddziaływania na środowisko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2966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308" y="4140200"/>
            <a:ext cx="7656394" cy="2413000"/>
          </a:xfrm>
        </p:spPr>
        <p:txBody>
          <a:bodyPr>
            <a:noAutofit/>
          </a:bodyPr>
          <a:lstStyle/>
          <a:p>
            <a:r>
              <a:rPr lang="pl-PL" sz="9600" dirty="0" smtClean="0"/>
              <a:t>Główne założenia </a:t>
            </a:r>
            <a:endParaRPr lang="pl-PL" sz="9600" dirty="0"/>
          </a:p>
        </p:txBody>
      </p:sp>
    </p:spTree>
    <p:extLst>
      <p:ext uri="{BB962C8B-B14F-4D97-AF65-F5344CB8AC3E}">
        <p14:creationId xmlns:p14="http://schemas.microsoft.com/office/powerpoint/2010/main" val="21601564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Projekt niestandard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rojekt niestandard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2135</Words>
  <Application>Microsoft Office PowerPoint</Application>
  <PresentationFormat>Niestandardowy</PresentationFormat>
  <Paragraphs>275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27</vt:i4>
      </vt:variant>
    </vt:vector>
  </HeadingPairs>
  <TitlesOfParts>
    <vt:vector size="40" baseType="lpstr">
      <vt:lpstr>Aller</vt:lpstr>
      <vt:lpstr>Arial</vt:lpstr>
      <vt:lpstr>Avenir Roman</vt:lpstr>
      <vt:lpstr>Bodoni SvtyTwo ITC TT-Book</vt:lpstr>
      <vt:lpstr>Calibri</vt:lpstr>
      <vt:lpstr>Helvetica</vt:lpstr>
      <vt:lpstr>Palatino</vt:lpstr>
      <vt:lpstr>Roboto Regular</vt:lpstr>
      <vt:lpstr>Times New Roman</vt:lpstr>
      <vt:lpstr>Wingdings</vt:lpstr>
      <vt:lpstr>New_Template4</vt:lpstr>
      <vt:lpstr>1_Projekt niestandardowy</vt:lpstr>
      <vt:lpstr>Projekt niestandardowy</vt:lpstr>
      <vt:lpstr>Strategia na rzecz Odpowiedzialnego Rozwoju – stan prac oraz wpływ na RPO WM 2014-2020</vt:lpstr>
      <vt:lpstr>Stan prac</vt:lpstr>
      <vt:lpstr>Plan na rzecz odpowiedzialnego rozwoju</vt:lpstr>
      <vt:lpstr>5 filarów rozwoju gospodarczego Polski</vt:lpstr>
      <vt:lpstr>Założenia Strategii na rzecz Odpowiedzialnego Rozwoju</vt:lpstr>
      <vt:lpstr>Tryb prac – zespoły międzyresortowe</vt:lpstr>
      <vt:lpstr>Harmonogram prac</vt:lpstr>
      <vt:lpstr>Projekt Strategii na rzecz Odpowiedzialnego Rozwoju (dokument z dnia 20 lipca 2016 r.)</vt:lpstr>
      <vt:lpstr>Główne założenia </vt:lpstr>
      <vt:lpstr>Układ Strategii: cel główny, cele szczegółowe, obszary </vt:lpstr>
      <vt:lpstr>Motory rozwoju polskiego przemysłu –  10 branż strategicznych </vt:lpstr>
      <vt:lpstr> Projekty kluczowe (strategiczne)  jako instrumenty realizacji SOR</vt:lpstr>
      <vt:lpstr>Przykłady projektów kluczowych (1) </vt:lpstr>
      <vt:lpstr>Przykłady projektów kluczowych (2) </vt:lpstr>
      <vt:lpstr>Projekty FLAGOWE </vt:lpstr>
      <vt:lpstr>Projekty FLAGOWE </vt:lpstr>
      <vt:lpstr>Konsekwencje</vt:lpstr>
      <vt:lpstr>SOR jako istotna przesłanka w pracach nad kolejną SRWM</vt:lpstr>
      <vt:lpstr>Horyzont czasowy SRWM</vt:lpstr>
      <vt:lpstr>SOR jako determinanta zmian w RPO – dedykowany obszar </vt:lpstr>
      <vt:lpstr>Diagnoza</vt:lpstr>
      <vt:lpstr>Cel</vt:lpstr>
      <vt:lpstr>Rezultaty</vt:lpstr>
      <vt:lpstr>Kierunki działań</vt:lpstr>
      <vt:lpstr>Wybrane działania</vt:lpstr>
      <vt:lpstr>Wybrane projekty strategiczne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70 pkt</dc:title>
  <dc:creator>Salamon, Jeremiasz</dc:creator>
  <cp:lastModifiedBy>Salamon, Jeremiasz</cp:lastModifiedBy>
  <cp:revision>212</cp:revision>
  <cp:lastPrinted>2016-07-21T16:08:24Z</cp:lastPrinted>
  <dcterms:modified xsi:type="dcterms:W3CDTF">2016-07-21T16:12:51Z</dcterms:modified>
</cp:coreProperties>
</file>