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26" r:id="rId2"/>
    <p:sldId id="327" r:id="rId3"/>
    <p:sldId id="371" r:id="rId4"/>
    <p:sldId id="372" r:id="rId5"/>
    <p:sldId id="394" r:id="rId6"/>
    <p:sldId id="395" r:id="rId7"/>
    <p:sldId id="396" r:id="rId8"/>
    <p:sldId id="388" r:id="rId9"/>
    <p:sldId id="382" r:id="rId10"/>
    <p:sldId id="383" r:id="rId11"/>
    <p:sldId id="384" r:id="rId12"/>
    <p:sldId id="397" r:id="rId13"/>
    <p:sldId id="385" r:id="rId14"/>
    <p:sldId id="386" r:id="rId15"/>
    <p:sldId id="387" r:id="rId16"/>
    <p:sldId id="398" r:id="rId17"/>
    <p:sldId id="399" r:id="rId18"/>
    <p:sldId id="400" r:id="rId19"/>
    <p:sldId id="389" r:id="rId20"/>
    <p:sldId id="390" r:id="rId21"/>
    <p:sldId id="391" r:id="rId22"/>
    <p:sldId id="392" r:id="rId23"/>
    <p:sldId id="393" r:id="rId24"/>
    <p:sldId id="269" r:id="rId25"/>
  </p:sldIdLst>
  <p:sldSz cx="13004800" cy="9753600"/>
  <p:notesSz cx="6797675" cy="9926638"/>
  <p:embeddedFontLst>
    <p:embeddedFont>
      <p:font typeface="Times New Roman CE" panose="02020603050405020304" pitchFamily="18" charset="0"/>
      <p:regular r:id="rId28"/>
      <p:bold r:id="rId29"/>
      <p:italic r:id="rId30"/>
      <p:boldItalic r:id="rId31"/>
    </p:embeddedFont>
    <p:embeddedFont>
      <p:font typeface="Lato Bold" panose="020F0502020204030203" pitchFamily="34" charset="0"/>
      <p:bold r:id="rId32"/>
    </p:embeddedFon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Lato Black" panose="020F0502020204030203" pitchFamily="34" charset="0"/>
      <p:bold r:id="rId37"/>
      <p:boldItalic r:id="rId38"/>
    </p:embeddedFont>
    <p:embeddedFont>
      <p:font typeface="Lato Light" panose="020F0502020204030203" pitchFamily="34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weł" initials="p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3F"/>
    <a:srgbClr val="961C04"/>
    <a:srgbClr val="008000"/>
    <a:srgbClr val="003D6E"/>
    <a:srgbClr val="F737D2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 autoAdjust="0"/>
    <p:restoredTop sz="84983" autoAdjust="0"/>
  </p:normalViewPr>
  <p:slideViewPr>
    <p:cSldViewPr>
      <p:cViewPr varScale="1">
        <p:scale>
          <a:sx n="54" d="100"/>
          <a:sy n="54" d="100"/>
        </p:scale>
        <p:origin x="-1338" y="-10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pPr/>
              <a:t>2018-11-08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27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podtytu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6480000" y="6315869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6483944" y="4732784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Podtytuł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6495900" y="4393203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777600" y="844352"/>
            <a:ext cx="5148736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Miejsce i data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466184" y="789485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Tutaj proszę wpisać tytuł prezentacji</a:t>
            </a:r>
            <a:endParaRPr lang="pl-PL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741760" y="77193"/>
            <a:ext cx="1836368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Hasło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652664"/>
            <a:ext cx="5508776" cy="4680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2"/>
                </a:solidFill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428528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Tu można wpisać tekst wprowadzający. Zieloną kreskę można w razie potrzeby przesunąć we wzorcu: menu Widok &gt; Wzorzec slajdów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10081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0" baseline="0">
                <a:solidFill>
                  <a:schemeClr val="tx1"/>
                </a:solidFill>
                <a:latin typeface="+mj-lt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 smtClean="0"/>
              <a:t>Tytuł slajdu krótszy</a:t>
            </a:r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652664"/>
            <a:ext cx="5473302" cy="4680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 smtClean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 smtClean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63739"/>
            <a:ext cx="1094521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Lato Black" panose="020F0A02020204030203" pitchFamily="34" charset="-18"/>
                <a:ea typeface="+mn-ea"/>
                <a:cs typeface="+mn-cs"/>
                <a:sym typeface="Helvetica Light"/>
              </a:rPr>
              <a:t>Dziękuję za uwagę</a:t>
            </a:r>
            <a:endParaRPr kumimoji="0" lang="pl-PL" sz="6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 Black" panose="020F0A02020204030203" pitchFamily="34" charset="-18"/>
              <a:ea typeface="+mn-ea"/>
              <a:cs typeface="+mn-cs"/>
              <a:sym typeface="Helvetica Light"/>
            </a:endParaRP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5" r:id="rId4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s.pl/wzory-formularzy/pracujacy/praca-w-ue-eog-lub-szwajcarii/-/publisher/details/1/informacja-us-54/1889083" TargetMode="External"/><Relationship Id="rId2" Type="http://schemas.openxmlformats.org/officeDocument/2006/relationships/hyperlink" Target="http://www.zus.p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Nowy Sącz, 15.11.2018 r.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0" y="1492424"/>
            <a:ext cx="13004800" cy="2736304"/>
          </a:xfrm>
        </p:spPr>
        <p:txBody>
          <a:bodyPr/>
          <a:lstStyle/>
          <a:p>
            <a:pPr lvl="0"/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Zatrudnienie </a:t>
            </a:r>
            <a:r>
              <a:rPr lang="pl-PL" sz="4000" dirty="0"/>
              <a:t>cudzoziemców a składki ZUS</a:t>
            </a:r>
            <a:br>
              <a:rPr lang="pl-PL" sz="4000" dirty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Ubezpieczenia </a:t>
            </a:r>
            <a:r>
              <a:rPr lang="pl-PL" sz="4000" dirty="0"/>
              <a:t>w ZUS i umowa cudzoziemca spoza UE</a:t>
            </a:r>
            <a:endParaRPr lang="pl-PL" sz="4000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502400" y="4583492"/>
            <a:ext cx="6502400" cy="18107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rPr>
              <a:t>ZUS O/Nowy Sącz</a:t>
            </a:r>
          </a:p>
          <a:p>
            <a:pPr marL="0" marR="0" indent="0" algn="l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dirty="0" smtClean="0">
                <a:solidFill>
                  <a:schemeClr val="bg1"/>
                </a:solidFill>
                <a:latin typeface="+mj-lt"/>
              </a:rPr>
              <a:t>Wydział Ubezpieczeń i Składek</a:t>
            </a:r>
          </a:p>
          <a:p>
            <a:pPr marL="0" marR="0" indent="0" algn="l" defTabSz="584200" rtl="0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rPr>
              <a:t>Joanna Zwolenik – Kierownik Referatu</a:t>
            </a:r>
            <a:endParaRPr kumimoji="0" lang="pl-PL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257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OBYWATELE   PAŃSTW  TRZECICH</a:t>
            </a:r>
          </a:p>
        </p:txBody>
      </p:sp>
      <p:sp>
        <p:nvSpPr>
          <p:cNvPr id="8" name="Prostokąt 7"/>
          <p:cNvSpPr/>
          <p:nvPr/>
        </p:nvSpPr>
        <p:spPr>
          <a:xfrm>
            <a:off x="165696" y="988368"/>
            <a:ext cx="12601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Ustawodawstwo </a:t>
            </a:r>
            <a:r>
              <a:rPr lang="pl-PL" sz="24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właściwe wobec </a:t>
            </a:r>
            <a:r>
              <a:rPr lang="pl-PL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obywateli państw trzecich</a:t>
            </a:r>
            <a:r>
              <a:rPr lang="pl-PL" sz="24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l-PL" sz="24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wykonujących pracę w państwach członkowskich UE </a:t>
            </a:r>
            <a:r>
              <a:rPr lang="pl-PL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(za wyjątkiem Danii i Wielkiej Brytanii)</a:t>
            </a:r>
            <a:r>
              <a:rPr lang="pl-PL" sz="24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l-PL" sz="2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zgodnie </a:t>
            </a:r>
            <a:r>
              <a:rPr lang="pl-PL" sz="24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z postanowieniami rozporządzenia nr 1231/2010, </a:t>
            </a:r>
            <a:r>
              <a:rPr lang="pl-PL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od 01.05.2010 r. </a:t>
            </a:r>
            <a:r>
              <a:rPr lang="pl-PL" sz="2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ustalane </a:t>
            </a:r>
            <a:r>
              <a:rPr lang="pl-PL" sz="24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jest na podstawie rozporządzenia nr </a:t>
            </a:r>
            <a:r>
              <a:rPr lang="pl-PL" sz="2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883/2004.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Do </a:t>
            </a:r>
            <a:r>
              <a:rPr lang="pl-PL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dnia 30.04.2010 r. </a:t>
            </a:r>
            <a:r>
              <a:rPr lang="pl-PL" sz="2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było ustalane zgodnie </a:t>
            </a:r>
            <a:r>
              <a:rPr lang="pl-PL" sz="24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z postanowieniami rozporządzenia nr 859/2003, na podstawie rozporządzenia nr 1408/71.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400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4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Dania</a:t>
            </a:r>
            <a:r>
              <a:rPr lang="pl-PL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państwa należące do EOG (Norwegia, Islandia, Liechtenstein) i Szwajcaria nie stosują przepisów rozporządzenia nr 1231/2010 i rozporządzenia nr 859/2003</a:t>
            </a:r>
            <a:r>
              <a:rPr lang="pl-PL" sz="24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l-PL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a tym samym rozporządzenia nr 883/2004 i nr 1408/71 nie mają zastosowania do obywateli państw  trzecich wykonujących pracę w tych państwach.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400" b="1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4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Wielka Brytania nie stosuje przepisów rozporządzenia nr 1231/2010.</a:t>
            </a:r>
            <a:r>
              <a:rPr lang="pl-PL" sz="24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Wobec obywateli państw trzecich, </a:t>
            </a:r>
            <a:r>
              <a:rPr lang="pl-PL" sz="2400" u="sng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wykonujących pracę w Wielkiej Brytanii</a:t>
            </a:r>
            <a:r>
              <a:rPr lang="pl-PL" sz="24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pl-PL" sz="2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zastosowanie ma rozporządzenie nr 859/2003, a tym samym ustawodawstwo właściwe ustalane jest na podstawie przepisów rozporządzenia nr 1408/71</a:t>
            </a:r>
            <a:r>
              <a:rPr lang="pl-PL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w tym przypadku ZUS wyda druk E101</a:t>
            </a:r>
            <a:r>
              <a:rPr lang="pl-PL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(stosowany dla UE do 30.04.2010 r.), a nie A1.</a:t>
            </a:r>
            <a:endParaRPr lang="pl-PL" sz="24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2902000" y="77664"/>
            <a:ext cx="9937104" cy="550664"/>
          </a:xfrm>
        </p:spPr>
        <p:txBody>
          <a:bodyPr>
            <a:noAutofit/>
          </a:bodyPr>
          <a:lstStyle/>
          <a:p>
            <a:r>
              <a:rPr lang="pl-PL" sz="2400" dirty="0"/>
              <a:t>USTALENIE MIEJSCA </a:t>
            </a:r>
            <a:r>
              <a:rPr lang="pl-PL" sz="2400" dirty="0" smtClean="0"/>
              <a:t>ZAMIESZKANIA dla obywateli państw trzecich </a:t>
            </a:r>
            <a:r>
              <a:rPr lang="pl-PL" sz="2400" dirty="0"/>
              <a:t>– zmiana zasad od 02.05.2018 r.</a:t>
            </a:r>
          </a:p>
        </p:txBody>
      </p:sp>
      <p:sp>
        <p:nvSpPr>
          <p:cNvPr id="8" name="Prostokąt 7"/>
          <p:cNvSpPr/>
          <p:nvPr/>
        </p:nvSpPr>
        <p:spPr>
          <a:xfrm>
            <a:off x="165696" y="772344"/>
            <a:ext cx="1267340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dirty="0">
                <a:solidFill>
                  <a:srgbClr val="00B0F0"/>
                </a:solidFill>
              </a:rPr>
              <a:t>Wskazane poniżej zasady wynikają </a:t>
            </a:r>
            <a:r>
              <a:rPr lang="pl-PL" sz="2800" dirty="0" smtClean="0">
                <a:solidFill>
                  <a:srgbClr val="00B0F0"/>
                </a:solidFill>
              </a:rPr>
              <a:t>z wytycznych Centrali ZUS i </a:t>
            </a:r>
            <a:r>
              <a:rPr lang="pl-PL" sz="2800" b="1" u="sng" dirty="0" smtClean="0">
                <a:solidFill>
                  <a:srgbClr val="00B0F0"/>
                </a:solidFill>
              </a:rPr>
              <a:t>obowiązują </a:t>
            </a:r>
            <a:r>
              <a:rPr lang="pl-PL" sz="2800" b="1" u="sng" dirty="0">
                <a:solidFill>
                  <a:srgbClr val="00B0F0"/>
                </a:solidFill>
              </a:rPr>
              <a:t>od 02.05.2018 r</a:t>
            </a:r>
            <a:r>
              <a:rPr lang="pl-PL" sz="2800" b="1" u="sng" dirty="0" smtClean="0">
                <a:solidFill>
                  <a:srgbClr val="00B0F0"/>
                </a:solidFill>
              </a:rPr>
              <a:t>. </a:t>
            </a:r>
            <a:r>
              <a:rPr lang="pl-PL" sz="2800" b="1" dirty="0" smtClean="0">
                <a:solidFill>
                  <a:srgbClr val="00B0F0"/>
                </a:solidFill>
              </a:rPr>
              <a:t> - dostępne w Poradniku „Jak otrzymać zaświadczenie A1” 																			      </a:t>
            </a:r>
            <a:r>
              <a:rPr lang="pl-PL" sz="2800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pl-PL" sz="2800" b="1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www.zus.pl</a:t>
            </a:r>
            <a:r>
              <a:rPr lang="pl-PL" sz="2800" b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endParaRPr lang="pl-PL" sz="2800" b="1" u="sng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endParaRPr lang="pl-PL" sz="2800" dirty="0">
              <a:solidFill>
                <a:schemeClr val="accent4">
                  <a:lumMod val="10000"/>
                </a:schemeClr>
              </a:solidFill>
            </a:endParaRPr>
          </a:p>
          <a:p>
            <a:pPr algn="l"/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Aby 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obywatel państwa trzeciego 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zatrudniony u pracodawcy mającego siedzibę na terenie Rzeczypospolitej Polskiej mógł 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otrzymać zaświadczenie A1, </a:t>
            </a:r>
            <a:r>
              <a:rPr lang="pl-PL" sz="2800" b="1" dirty="0">
                <a:solidFill>
                  <a:srgbClr val="FF0000"/>
                </a:solidFill>
              </a:rPr>
              <a:t>musi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b="1" dirty="0">
                <a:solidFill>
                  <a:srgbClr val="FF0000"/>
                </a:solidFill>
              </a:rPr>
              <a:t>legalnie zamieszkiwać</a:t>
            </a:r>
            <a:r>
              <a:rPr lang="pl-PL" sz="28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w państwie członkowskim i przemieszczać się pomiędzy państwami członkowskimi. </a:t>
            </a:r>
          </a:p>
          <a:p>
            <a:pPr algn="l"/>
            <a:endParaRPr lang="pl-PL" sz="2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l"/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Wniosek o wydanie zaświadczenia A1 dla obywatela państwa trzeciego, płatnik składek składa w ZUS na druku </a:t>
            </a:r>
            <a:r>
              <a:rPr lang="pl-PL" sz="2800" b="1" dirty="0" smtClean="0">
                <a:solidFill>
                  <a:schemeClr val="accent4">
                    <a:lumMod val="10000"/>
                  </a:schemeClr>
                </a:solidFill>
              </a:rPr>
              <a:t>US-3 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(art. 12 ust. 1) lub </a:t>
            </a:r>
            <a:r>
              <a:rPr lang="pl-PL" sz="2800" b="1" dirty="0" smtClean="0">
                <a:solidFill>
                  <a:schemeClr val="accent4">
                    <a:lumMod val="10000"/>
                  </a:schemeClr>
                </a:solidFill>
              </a:rPr>
              <a:t>US-4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 (art. 13 ust. 1).</a:t>
            </a:r>
          </a:p>
          <a:p>
            <a:pPr algn="l"/>
            <a:endParaRPr lang="pl-PL" sz="2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l"/>
            <a:endParaRPr lang="pl-PL" sz="2800" dirty="0">
              <a:solidFill>
                <a:schemeClr val="accent4">
                  <a:lumMod val="10000"/>
                </a:schemeClr>
              </a:solidFill>
            </a:endParaRPr>
          </a:p>
          <a:p>
            <a:pPr algn="l"/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Obywatel państwa trzeciego, 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musi również wypełnić 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formularz 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  <a:hlinkClick r:id="rId3"/>
              </a:rPr>
              <a:t>US-54 ,,Informacja o legalności zamieszkania obywatela państwa trzeciego”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. </a:t>
            </a:r>
          </a:p>
          <a:p>
            <a:pPr algn="l"/>
            <a:endParaRPr lang="pl-PL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Dokumenty załączane do wniosku o zaświadczenie A1</a:t>
            </a:r>
            <a:endParaRPr lang="pl-PL" sz="2400" dirty="0"/>
          </a:p>
        </p:txBody>
      </p:sp>
      <p:sp>
        <p:nvSpPr>
          <p:cNvPr id="8" name="Prostokąt 7"/>
          <p:cNvSpPr/>
          <p:nvPr/>
        </p:nvSpPr>
        <p:spPr>
          <a:xfrm>
            <a:off x="237704" y="988368"/>
            <a:ext cx="12529392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200" b="1" dirty="0" smtClean="0">
                <a:solidFill>
                  <a:schemeClr val="accent4">
                    <a:lumMod val="10000"/>
                  </a:schemeClr>
                </a:solidFill>
              </a:rPr>
              <a:t>Do wniosku o wydanie </a:t>
            </a:r>
            <a:r>
              <a:rPr lang="pl-PL" sz="3200" b="1" dirty="0">
                <a:solidFill>
                  <a:schemeClr val="accent4">
                    <a:lumMod val="10000"/>
                  </a:schemeClr>
                </a:solidFill>
              </a:rPr>
              <a:t>zaświadczenia A1 dla obywatela państwa </a:t>
            </a:r>
            <a:r>
              <a:rPr lang="pl-PL" sz="3200" b="1" dirty="0" smtClean="0">
                <a:solidFill>
                  <a:schemeClr val="accent4">
                    <a:lumMod val="10000"/>
                  </a:schemeClr>
                </a:solidFill>
              </a:rPr>
              <a:t>trzeciego </a:t>
            </a:r>
            <a:r>
              <a:rPr lang="pl-PL" sz="3200" b="1" dirty="0">
                <a:solidFill>
                  <a:schemeClr val="accent4">
                    <a:lumMod val="10000"/>
                  </a:schemeClr>
                </a:solidFill>
              </a:rPr>
              <a:t>(US-3 lub US-4) </a:t>
            </a:r>
            <a:r>
              <a:rPr lang="pl-PL" sz="3200" b="1" dirty="0" smtClean="0">
                <a:solidFill>
                  <a:schemeClr val="accent4">
                    <a:lumMod val="10000"/>
                  </a:schemeClr>
                </a:solidFill>
              </a:rPr>
              <a:t>należy załączyć:</a:t>
            </a:r>
          </a:p>
          <a:p>
            <a:pPr algn="l"/>
            <a:endParaRPr lang="pl-PL" sz="3200" dirty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formularz US-54 ,,Informacja o legalności zamieszkania obywatela państwa trzeciego</a:t>
            </a:r>
            <a:r>
              <a:rPr lang="pl-PL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”,</a:t>
            </a:r>
          </a:p>
          <a:p>
            <a:pPr lvl="2" algn="l">
              <a:buFont typeface="Arial" pitchFamily="34" charset="0"/>
              <a:buChar char="•"/>
            </a:pPr>
            <a:r>
              <a:rPr lang="pl-PL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zezwolenie na pobyt rezydenta długoterminowego </a:t>
            </a:r>
            <a:r>
              <a:rPr lang="pl-PL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UE lub 	zezwolenie </a:t>
            </a:r>
            <a:r>
              <a:rPr lang="pl-PL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na pobyt </a:t>
            </a:r>
            <a:r>
              <a:rPr lang="pl-PL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stały, lub zezwolenie </a:t>
            </a:r>
            <a:r>
              <a:rPr lang="pl-PL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na pobyt czasowy oraz </a:t>
            </a:r>
            <a:r>
              <a:rPr lang="pl-PL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	pracę, lub wizę </a:t>
            </a:r>
            <a:r>
              <a:rPr lang="pl-PL" sz="3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Schengen lub </a:t>
            </a:r>
            <a:r>
              <a:rPr lang="pl-PL" sz="32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wizę krajową</a:t>
            </a:r>
          </a:p>
          <a:p>
            <a:pPr lvl="2" algn="l">
              <a:buFont typeface="Arial" pitchFamily="34" charset="0"/>
              <a:buChar char="•"/>
            </a:pPr>
            <a:r>
              <a:rPr lang="pl-PL" sz="3200" dirty="0" smtClean="0">
                <a:solidFill>
                  <a:schemeClr val="accent4">
                    <a:lumMod val="10000"/>
                  </a:schemeClr>
                </a:solidFill>
              </a:rPr>
              <a:t>zaświadczenie </a:t>
            </a:r>
            <a:r>
              <a:rPr lang="pl-PL" sz="3200" dirty="0">
                <a:solidFill>
                  <a:schemeClr val="accent4">
                    <a:lumMod val="10000"/>
                  </a:schemeClr>
                </a:solidFill>
              </a:rPr>
              <a:t>o miejscu zamieszkania lub siedzibie dla celów </a:t>
            </a:r>
            <a:r>
              <a:rPr lang="pl-PL" sz="3200" dirty="0" smtClean="0">
                <a:solidFill>
                  <a:schemeClr val="accent4">
                    <a:lumMod val="10000"/>
                  </a:schemeClr>
                </a:solidFill>
              </a:rPr>
              <a:t>	podatkowych </a:t>
            </a:r>
            <a:r>
              <a:rPr lang="pl-PL" sz="3200" dirty="0">
                <a:solidFill>
                  <a:schemeClr val="accent4">
                    <a:lumMod val="10000"/>
                  </a:schemeClr>
                </a:solidFill>
              </a:rPr>
              <a:t>(certyfikat rezydencji) [CERTIFICATE OF </a:t>
            </a:r>
            <a:r>
              <a:rPr lang="pl-PL" sz="3200" dirty="0" smtClean="0">
                <a:solidFill>
                  <a:schemeClr val="accent4">
                    <a:lumMod val="10000"/>
                  </a:schemeClr>
                </a:solidFill>
              </a:rPr>
              <a:t>	RESIDENCE</a:t>
            </a:r>
            <a:r>
              <a:rPr lang="pl-PL" sz="3200" dirty="0">
                <a:solidFill>
                  <a:schemeClr val="accent4">
                    <a:lumMod val="10000"/>
                  </a:schemeClr>
                </a:solidFill>
              </a:rPr>
              <a:t>] wydawane przez </a:t>
            </a:r>
            <a:r>
              <a:rPr lang="pl-PL" sz="3200" b="1" dirty="0">
                <a:solidFill>
                  <a:schemeClr val="accent4">
                    <a:lumMod val="10000"/>
                  </a:schemeClr>
                </a:solidFill>
              </a:rPr>
              <a:t>Urząd Skarbowy na druku CFR-1</a:t>
            </a:r>
            <a:r>
              <a:rPr lang="pl-PL" sz="3200" dirty="0">
                <a:solidFill>
                  <a:schemeClr val="accent4">
                    <a:lumMod val="10000"/>
                  </a:schemeClr>
                </a:solidFill>
              </a:rPr>
              <a:t>).</a:t>
            </a:r>
            <a:endParaRPr lang="pl-PL" sz="32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2" algn="l">
              <a:buFont typeface="Arial" pitchFamily="34" charset="0"/>
              <a:buChar char="•"/>
            </a:pPr>
            <a:endParaRPr lang="pl-PL" sz="3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32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3200" dirty="0">
              <a:solidFill>
                <a:schemeClr val="accent4">
                  <a:lumMod val="10000"/>
                </a:schemeClr>
              </a:solidFill>
            </a:endParaRPr>
          </a:p>
          <a:p>
            <a:pPr algn="l"/>
            <a:endParaRPr lang="pl-PL" sz="32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l"/>
            <a:endParaRPr lang="pl-PL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0366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512" y="2356520"/>
            <a:ext cx="5328592" cy="3535679"/>
          </a:xfrm>
          <a:prstGeom prst="rect">
            <a:avLst/>
          </a:prstGeom>
          <a:noFill/>
        </p:spPr>
      </p:pic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3046016" y="77664"/>
            <a:ext cx="9793088" cy="478656"/>
          </a:xfrm>
        </p:spPr>
        <p:txBody>
          <a:bodyPr>
            <a:noAutofit/>
          </a:bodyPr>
          <a:lstStyle/>
          <a:p>
            <a:r>
              <a:rPr lang="pl-PL" sz="2400" dirty="0"/>
              <a:t>USTALENIE MIEJSCA ZAMIESZKANIA dla obywateli państw trzecich</a:t>
            </a:r>
          </a:p>
        </p:txBody>
      </p:sp>
      <p:sp>
        <p:nvSpPr>
          <p:cNvPr id="8" name="Prostokąt 7"/>
          <p:cNvSpPr/>
          <p:nvPr/>
        </p:nvSpPr>
        <p:spPr>
          <a:xfrm>
            <a:off x="165696" y="700336"/>
            <a:ext cx="12673408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W celu uznania, 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że osoba spełniła </a:t>
            </a:r>
            <a:r>
              <a:rPr lang="pl-PL" sz="2800" b="1" dirty="0" smtClean="0">
                <a:solidFill>
                  <a:srgbClr val="FF0000"/>
                </a:solidFill>
              </a:rPr>
              <a:t>warunek legalnego zamieszkania 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określonego w art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. 1 rozporządzenia nr 1231/2010, 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musi ona:</a:t>
            </a:r>
            <a:endParaRPr lang="pl-PL" sz="2800" dirty="0">
              <a:solidFill>
                <a:schemeClr val="accent4">
                  <a:lumMod val="10000"/>
                </a:schemeClr>
              </a:solidFill>
            </a:endParaRPr>
          </a:p>
          <a:p>
            <a:pPr algn="l"/>
            <a:endParaRPr lang="pl-PL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Posiadać jeden z niżej wymienionych dokumentów, który uprawnia ją do pobytu w Polsce:</a:t>
            </a:r>
          </a:p>
          <a:p>
            <a:pPr lvl="0" algn="l">
              <a:buFont typeface="Arial" pitchFamily="34" charset="0"/>
              <a:buChar char="•"/>
            </a:pP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 zezwolenie na pobyt rezydenta długoterminowego UE,</a:t>
            </a:r>
          </a:p>
          <a:p>
            <a:pPr algn="l">
              <a:buFont typeface="Arial" pitchFamily="34" charset="0"/>
              <a:buChar char="•"/>
            </a:pP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 zezwolenie na pobyt stały,</a:t>
            </a:r>
          </a:p>
          <a:p>
            <a:pPr lvl="0" algn="l">
              <a:buFont typeface="Arial" pitchFamily="34" charset="0"/>
              <a:buChar char="•"/>
            </a:pP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 zezwolenie na pobyt czasowy oraz pracę,</a:t>
            </a:r>
          </a:p>
          <a:p>
            <a:pPr lvl="0" algn="l">
              <a:buFont typeface="Arial" pitchFamily="34" charset="0"/>
              <a:buChar char="•"/>
            </a:pP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wizę 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Schengen lub 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wizę 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krajowa</a:t>
            </a:r>
          </a:p>
          <a:p>
            <a:pPr lvl="0" algn="l">
              <a:buFont typeface="Arial" pitchFamily="34" charset="0"/>
              <a:buChar char="•"/>
            </a:pPr>
            <a:endParaRPr lang="pl-PL" sz="2800" dirty="0">
              <a:solidFill>
                <a:schemeClr val="accent4">
                  <a:lumMod val="10000"/>
                </a:schemeClr>
              </a:solidFill>
            </a:endParaRPr>
          </a:p>
          <a:p>
            <a:pPr lvl="0" algn="l"/>
            <a:endParaRPr lang="pl-PL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342900" indent="-342900" algn="l">
              <a:buAutoNum type="arabicPeriod" startAt="2"/>
            </a:pP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Być rezydentem podatkowym w Polsce (posiadać certyfikat rezydencji podatkowej – „Zaświadczenie o miejscu zamieszkania lub siedzibie dla celów podatkowych (certyfikat rezydencji) [CERTIFICATE OF RESIDENCE] wydawane przez </a:t>
            </a:r>
            <a:r>
              <a:rPr lang="pl-PL" sz="2800" b="1" dirty="0">
                <a:solidFill>
                  <a:schemeClr val="accent4">
                    <a:lumMod val="10000"/>
                  </a:schemeClr>
                </a:solidFill>
              </a:rPr>
              <a:t>Urząd Skarbowy na druku CFR-1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). </a:t>
            </a:r>
          </a:p>
          <a:p>
            <a:pPr algn="l"/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    </a:t>
            </a:r>
            <a:endParaRPr lang="pl-PL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342900" indent="-342900" algn="l"/>
            <a:endParaRPr lang="pl-PL" sz="2800" dirty="0">
              <a:solidFill>
                <a:schemeClr val="accent4">
                  <a:lumMod val="10000"/>
                </a:schemeClr>
              </a:solidFill>
            </a:endParaRPr>
          </a:p>
          <a:p>
            <a:pPr lvl="0" algn="l"/>
            <a:endParaRPr lang="pl-PL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c.d.</a:t>
            </a:r>
            <a:endParaRPr lang="pl-PL" sz="2400" dirty="0"/>
          </a:p>
        </p:txBody>
      </p:sp>
      <p:sp>
        <p:nvSpPr>
          <p:cNvPr id="8" name="Prostokąt 7"/>
          <p:cNvSpPr/>
          <p:nvPr/>
        </p:nvSpPr>
        <p:spPr>
          <a:xfrm>
            <a:off x="35879" y="2932584"/>
            <a:ext cx="12601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/>
            <a:r>
              <a:rPr lang="pl-PL" sz="5400" b="1" dirty="0" smtClean="0">
                <a:solidFill>
                  <a:srgbClr val="FF0000"/>
                </a:solidFill>
              </a:rPr>
              <a:t>				</a:t>
            </a:r>
            <a:r>
              <a:rPr lang="pl-PL" sz="5400" b="1" u="sng" dirty="0" smtClean="0">
                <a:solidFill>
                  <a:srgbClr val="FF0000"/>
                </a:solidFill>
              </a:rPr>
              <a:t>UWAGA</a:t>
            </a:r>
            <a:r>
              <a:rPr lang="pl-PL" sz="5400" b="1" u="sng" dirty="0">
                <a:solidFill>
                  <a:srgbClr val="FF0000"/>
                </a:solidFill>
              </a:rPr>
              <a:t>!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pPr algn="l"/>
            <a:r>
              <a:rPr lang="pl-PL" b="1" dirty="0">
                <a:solidFill>
                  <a:srgbClr val="FF0000"/>
                </a:solidFill>
              </a:rPr>
              <a:t>Warunki wymienione w pkt. 1 i 2 muszą być spełnione łącznie. </a:t>
            </a:r>
          </a:p>
          <a:p>
            <a:pPr algn="l"/>
            <a:endParaRPr lang="pl-PL" b="1" dirty="0">
              <a:solidFill>
                <a:srgbClr val="FF0000"/>
              </a:solidFill>
            </a:endParaRPr>
          </a:p>
          <a:p>
            <a:pPr algn="l"/>
            <a:r>
              <a:rPr lang="pl-PL" b="1" dirty="0">
                <a:solidFill>
                  <a:srgbClr val="FF0000"/>
                </a:solidFill>
              </a:rPr>
              <a:t>Są to </a:t>
            </a:r>
            <a:r>
              <a:rPr lang="pl-PL" b="1" dirty="0" smtClean="0">
                <a:solidFill>
                  <a:srgbClr val="FF0000"/>
                </a:solidFill>
              </a:rPr>
              <a:t>obowiązujące </a:t>
            </a:r>
            <a:r>
              <a:rPr lang="pl-PL" b="1" dirty="0">
                <a:solidFill>
                  <a:srgbClr val="FF0000"/>
                </a:solidFill>
              </a:rPr>
              <a:t>kryteria brane pod uwagę przy ocenie, </a:t>
            </a:r>
            <a:r>
              <a:rPr lang="pl-PL" b="1" u="sng" dirty="0">
                <a:solidFill>
                  <a:srgbClr val="FF0000"/>
                </a:solidFill>
              </a:rPr>
              <a:t>czy jest spełnione kryterium legalnego zamieszkania.</a:t>
            </a:r>
            <a:endParaRPr lang="pl-PL" u="sng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42208">
            <a:off x="7322917" y="894878"/>
            <a:ext cx="2767330" cy="33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10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6078">
            <a:off x="9899521" y="5554860"/>
            <a:ext cx="2506200" cy="31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Formularz US-54:</a:t>
            </a:r>
          </a:p>
        </p:txBody>
      </p:sp>
      <p:sp>
        <p:nvSpPr>
          <p:cNvPr id="8" name="Prostokąt 7"/>
          <p:cNvSpPr/>
          <p:nvPr/>
        </p:nvSpPr>
        <p:spPr>
          <a:xfrm>
            <a:off x="165696" y="721816"/>
            <a:ext cx="1267340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pl-PL" sz="28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W formularzu US-54 „Informacja o legalności zamieszkania obywatela państwa trzeciego” </a:t>
            </a:r>
            <a:r>
              <a:rPr lang="pl-PL" sz="2800" u="sng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należy obligatoryjnie wypełnić sekcje</a:t>
            </a:r>
            <a:r>
              <a:rPr lang="pl-PL" sz="28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l-PL" sz="2800" dirty="0">
              <a:solidFill>
                <a:schemeClr val="tx2">
                  <a:lumMod val="1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pl-PL" sz="28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Adres w państwie pochodzenia,</a:t>
            </a:r>
            <a:endParaRPr lang="pl-PL" sz="2800" dirty="0">
              <a:solidFill>
                <a:schemeClr val="tx2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pl-PL" sz="28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Adres w państwie pobytu,</a:t>
            </a:r>
            <a:endParaRPr lang="pl-PL" sz="2800" dirty="0">
              <a:solidFill>
                <a:schemeClr val="tx2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pl-PL" sz="28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Dokument, który uprawnia </a:t>
            </a:r>
            <a:r>
              <a:rPr lang="pl-PL" sz="2800" dirty="0" smtClean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obywateli państw trzecich do </a:t>
            </a:r>
            <a:r>
              <a:rPr lang="pl-PL" sz="28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pobytu w Polsce,</a:t>
            </a:r>
            <a:endParaRPr lang="pl-PL" sz="2800" dirty="0">
              <a:solidFill>
                <a:schemeClr val="tx2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pl-PL" sz="28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Obowiązek podatkowy,</a:t>
            </a:r>
            <a:endParaRPr lang="pl-PL" sz="2800" dirty="0">
              <a:solidFill>
                <a:schemeClr val="tx2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pl-PL" sz="28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Dane o pobycie w Polsce,</a:t>
            </a:r>
            <a:endParaRPr lang="pl-PL" sz="2800" dirty="0">
              <a:solidFill>
                <a:schemeClr val="tx2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pl-PL" sz="28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Charakter i specyfika wykonywanej pracy najemnej lub </a:t>
            </a:r>
            <a:r>
              <a:rPr lang="pl-PL" sz="2800" dirty="0" smtClean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pracy </a:t>
            </a:r>
            <a:r>
              <a:rPr lang="pl-PL" sz="28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na własny rachunek.</a:t>
            </a:r>
            <a:endParaRPr lang="pl-PL" sz="2800" dirty="0">
              <a:solidFill>
                <a:schemeClr val="tx2">
                  <a:lumMod val="10000"/>
                </a:schemeClr>
              </a:solidFill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2800" dirty="0">
              <a:solidFill>
                <a:schemeClr val="tx2">
                  <a:lumMod val="1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dirty="0">
                <a:solidFill>
                  <a:schemeClr val="tx2">
                    <a:lumMod val="10000"/>
                  </a:schemeClr>
                </a:solidFill>
                <a:ea typeface="Times New Roman" pitchFamily="18" charset="0"/>
                <a:cs typeface="Times New Roman" pitchFamily="18" charset="0"/>
              </a:rPr>
              <a:t>Niewypełnienie tych sekcji spowoduje konieczność wystąpienia przez ZUS o uzupełnienie Informacji, co może przedłużyć rozpatrzenie wniosku.</a:t>
            </a:r>
          </a:p>
          <a:p>
            <a:endParaRPr lang="pl-PL" sz="2800" dirty="0">
              <a:solidFill>
                <a:schemeClr val="tx2">
                  <a:lumMod val="10000"/>
                </a:schemeClr>
              </a:solidFill>
            </a:endParaRPr>
          </a:p>
          <a:p>
            <a:pPr algn="l"/>
            <a:r>
              <a:rPr lang="pl-PL" sz="2800" dirty="0">
                <a:solidFill>
                  <a:schemeClr val="tx2">
                    <a:lumMod val="10000"/>
                  </a:schemeClr>
                </a:solidFill>
              </a:rPr>
              <a:t>Pozostałe sekcje:</a:t>
            </a:r>
          </a:p>
          <a:p>
            <a:pPr lvl="0" algn="l">
              <a:buFont typeface="Arial" pitchFamily="34" charset="0"/>
              <a:buChar char="•"/>
            </a:pPr>
            <a:r>
              <a:rPr lang="pl-PL" sz="2800" dirty="0">
                <a:solidFill>
                  <a:schemeClr val="tx2">
                    <a:lumMod val="10000"/>
                  </a:schemeClr>
                </a:solidFill>
              </a:rPr>
              <a:t>  Działalność niezarobkowa,</a:t>
            </a:r>
          </a:p>
          <a:p>
            <a:pPr lvl="0" algn="l">
              <a:buFont typeface="Arial" pitchFamily="34" charset="0"/>
              <a:buChar char="•"/>
            </a:pPr>
            <a:r>
              <a:rPr lang="pl-PL" sz="2800" dirty="0">
                <a:solidFill>
                  <a:schemeClr val="tx2">
                    <a:lumMod val="10000"/>
                  </a:schemeClr>
                </a:solidFill>
              </a:rPr>
              <a:t>  Inne </a:t>
            </a:r>
            <a:r>
              <a:rPr lang="pl-PL" sz="2800" dirty="0" smtClean="0">
                <a:solidFill>
                  <a:schemeClr val="tx2">
                    <a:lumMod val="10000"/>
                  </a:schemeClr>
                </a:solidFill>
              </a:rPr>
              <a:t>okoliczności,</a:t>
            </a:r>
          </a:p>
          <a:p>
            <a:pPr lvl="0" algn="l"/>
            <a:r>
              <a:rPr lang="pl-PL" sz="2800" dirty="0" smtClean="0">
                <a:solidFill>
                  <a:schemeClr val="tx2">
                    <a:lumMod val="10000"/>
                  </a:schemeClr>
                </a:solidFill>
              </a:rPr>
              <a:t>					są dobrowolne, niemniej jednak prosimy o ich wypełnianie.</a:t>
            </a:r>
            <a:endParaRPr lang="pl-PL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anna.zwolenik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19" y="0"/>
            <a:ext cx="6895362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5820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anna.zwolenik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19" y="0"/>
            <a:ext cx="6895362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8758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anna.zwolenik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19" y="0"/>
            <a:ext cx="6895362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6536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oanna.zwolenik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57" y="-16732"/>
            <a:ext cx="6895362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237704" y="556320"/>
            <a:ext cx="12241360" cy="7776864"/>
          </a:xfr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Ustawa </a:t>
            </a:r>
            <a:r>
              <a:rPr lang="pl-PL" dirty="0">
                <a:solidFill>
                  <a:srgbClr val="002060"/>
                </a:solidFill>
              </a:rPr>
              <a:t>z dnia 13 października 1998r. o systemie ubezpieczeń społecznych</a:t>
            </a:r>
          </a:p>
          <a:p>
            <a:r>
              <a:rPr lang="pl-PL" dirty="0">
                <a:solidFill>
                  <a:srgbClr val="002060"/>
                </a:solidFill>
              </a:rPr>
              <a:t>(Dz. U. z 2017 r. poz. 1778 z późn. zm.).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Rozporządzenie </a:t>
            </a:r>
            <a:r>
              <a:rPr lang="pl-PL" dirty="0">
                <a:solidFill>
                  <a:srgbClr val="002060"/>
                </a:solidFill>
              </a:rPr>
              <a:t>Parlamentu Europejskiego i Rady (WE) nr </a:t>
            </a:r>
            <a:r>
              <a:rPr lang="pl-PL" b="1" dirty="0">
                <a:solidFill>
                  <a:srgbClr val="002060"/>
                </a:solidFill>
              </a:rPr>
              <a:t>883/2004</a:t>
            </a:r>
            <a:r>
              <a:rPr lang="pl-PL" dirty="0">
                <a:solidFill>
                  <a:srgbClr val="002060"/>
                </a:solidFill>
              </a:rPr>
              <a:t> z dnia</a:t>
            </a:r>
          </a:p>
          <a:p>
            <a:r>
              <a:rPr lang="pl-PL" dirty="0">
                <a:solidFill>
                  <a:srgbClr val="002060"/>
                </a:solidFill>
              </a:rPr>
              <a:t>29 kwietnia 2004r. w sprawie koordynacji systemów zabezpieczenia</a:t>
            </a:r>
          </a:p>
          <a:p>
            <a:r>
              <a:rPr lang="pl-PL" dirty="0">
                <a:solidFill>
                  <a:srgbClr val="002060"/>
                </a:solidFill>
              </a:rPr>
              <a:t>społecznego, (Dz.U. UE L 166 z 30.04.2004 z późn. zm.). </a:t>
            </a:r>
          </a:p>
          <a:p>
            <a:r>
              <a:rPr lang="pl-PL" b="1" dirty="0">
                <a:solidFill>
                  <a:schemeClr val="tx2">
                    <a:lumMod val="10000"/>
                  </a:schemeClr>
                </a:solidFill>
              </a:rPr>
              <a:t>od 01.05.2010r. zastąpiło rozporządzenie 1408/71.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Rozporządzenie </a:t>
            </a:r>
            <a:r>
              <a:rPr lang="pl-PL" dirty="0">
                <a:solidFill>
                  <a:srgbClr val="002060"/>
                </a:solidFill>
              </a:rPr>
              <a:t>Parlamentu Europejskiego i Rady (WE) nr </a:t>
            </a:r>
            <a:r>
              <a:rPr lang="pl-PL" b="1" dirty="0">
                <a:solidFill>
                  <a:srgbClr val="002060"/>
                </a:solidFill>
              </a:rPr>
              <a:t>987/2009</a:t>
            </a:r>
            <a:r>
              <a:rPr lang="pl-PL" dirty="0">
                <a:solidFill>
                  <a:srgbClr val="002060"/>
                </a:solidFill>
              </a:rPr>
              <a:t> z dnia</a:t>
            </a:r>
          </a:p>
          <a:p>
            <a:r>
              <a:rPr lang="pl-PL" dirty="0">
                <a:solidFill>
                  <a:srgbClr val="002060"/>
                </a:solidFill>
              </a:rPr>
              <a:t>16 września 2009r. dotyczące wykonywania rozporządzenia (WE) nr 883/2004</a:t>
            </a:r>
          </a:p>
          <a:p>
            <a:r>
              <a:rPr lang="pl-PL" dirty="0">
                <a:solidFill>
                  <a:srgbClr val="002060"/>
                </a:solidFill>
              </a:rPr>
              <a:t>w sprawie koordynacji systemów zabezpieczenia społecznego (Dz.U. UE L 284</a:t>
            </a:r>
          </a:p>
          <a:p>
            <a:r>
              <a:rPr lang="pl-PL" dirty="0">
                <a:solidFill>
                  <a:srgbClr val="002060"/>
                </a:solidFill>
              </a:rPr>
              <a:t>z 30.10.2009r. z późn. zm.)</a:t>
            </a:r>
          </a:p>
          <a:p>
            <a:r>
              <a:rPr lang="pl-PL" b="1" dirty="0">
                <a:solidFill>
                  <a:schemeClr val="tx2">
                    <a:lumMod val="10000"/>
                  </a:schemeClr>
                </a:solidFill>
              </a:rPr>
              <a:t>od 01.05.2010r. zastąpiło rozporządzenie 574/72</a:t>
            </a:r>
            <a:r>
              <a:rPr lang="pl-PL" b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endParaRPr lang="pl-PL" b="1" dirty="0">
              <a:solidFill>
                <a:schemeClr val="tx2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Rozporządzenie Parlamentu Europejskiego i Rady (UE) nr </a:t>
            </a:r>
            <a:r>
              <a:rPr lang="pl-PL" b="1" dirty="0">
                <a:solidFill>
                  <a:srgbClr val="002060"/>
                </a:solidFill>
              </a:rPr>
              <a:t>1231/2010</a:t>
            </a:r>
            <a:r>
              <a:rPr lang="pl-PL" dirty="0">
                <a:solidFill>
                  <a:srgbClr val="002060"/>
                </a:solidFill>
              </a:rPr>
              <a:t> z dnia</a:t>
            </a:r>
          </a:p>
          <a:p>
            <a:r>
              <a:rPr lang="pl-PL" dirty="0">
                <a:solidFill>
                  <a:srgbClr val="002060"/>
                </a:solidFill>
              </a:rPr>
              <a:t>24 listopada 2010r. </a:t>
            </a:r>
            <a:r>
              <a:rPr lang="pl-PL" b="1" dirty="0">
                <a:solidFill>
                  <a:srgbClr val="002060"/>
                </a:solidFill>
              </a:rPr>
              <a:t>rozszerzające rozporządzenie (WE) nr 883/2004 i</a:t>
            </a:r>
          </a:p>
          <a:p>
            <a:r>
              <a:rPr lang="pl-PL" b="1" dirty="0">
                <a:solidFill>
                  <a:srgbClr val="002060"/>
                </a:solidFill>
              </a:rPr>
              <a:t>rozporządzenie (WE) nr 987/2009 na obywateli państw trzecich</a:t>
            </a:r>
            <a:r>
              <a:rPr lang="pl-PL" dirty="0">
                <a:solidFill>
                  <a:srgbClr val="002060"/>
                </a:solidFill>
              </a:rPr>
              <a:t>, którzy nie są</a:t>
            </a:r>
          </a:p>
          <a:p>
            <a:r>
              <a:rPr lang="pl-PL" dirty="0">
                <a:solidFill>
                  <a:srgbClr val="002060"/>
                </a:solidFill>
              </a:rPr>
              <a:t>jeszcze objęci tymi rozporządzeniami jedynie ze względu na swoje obywatelstwo</a:t>
            </a:r>
          </a:p>
          <a:p>
            <a:r>
              <a:rPr lang="pl-PL" dirty="0">
                <a:solidFill>
                  <a:srgbClr val="002060"/>
                </a:solidFill>
              </a:rPr>
              <a:t>(Dz.U. UE L 344 z 29.12.2010r.),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 Rozporządzenie Rady (WE) </a:t>
            </a:r>
            <a:r>
              <a:rPr lang="pl-PL" b="1" dirty="0">
                <a:solidFill>
                  <a:srgbClr val="002060"/>
                </a:solidFill>
              </a:rPr>
              <a:t>859/2003</a:t>
            </a:r>
            <a:r>
              <a:rPr lang="pl-PL" dirty="0">
                <a:solidFill>
                  <a:srgbClr val="002060"/>
                </a:solidFill>
              </a:rPr>
              <a:t> z dnia 14 maja 2003r. </a:t>
            </a:r>
            <a:r>
              <a:rPr lang="pl-PL" b="1" dirty="0">
                <a:solidFill>
                  <a:srgbClr val="002060"/>
                </a:solidFill>
              </a:rPr>
              <a:t>rozszerzające</a:t>
            </a:r>
          </a:p>
          <a:p>
            <a:r>
              <a:rPr lang="pl-PL" b="1" dirty="0">
                <a:solidFill>
                  <a:srgbClr val="002060"/>
                </a:solidFill>
              </a:rPr>
              <a:t>przepisy rozporządzenia (EWG) 1408/71 i rozporządzenia (EWG) 574/72 na</a:t>
            </a:r>
          </a:p>
          <a:p>
            <a:r>
              <a:rPr lang="pl-PL" b="1" dirty="0">
                <a:solidFill>
                  <a:srgbClr val="002060"/>
                </a:solidFill>
              </a:rPr>
              <a:t>obywateli państw trzecich,</a:t>
            </a:r>
            <a:r>
              <a:rPr lang="pl-PL" dirty="0">
                <a:solidFill>
                  <a:srgbClr val="002060"/>
                </a:solidFill>
              </a:rPr>
              <a:t> którzy nie są jeszcze objęci tymi przepisami</a:t>
            </a:r>
          </a:p>
          <a:p>
            <a:r>
              <a:rPr lang="pl-PL" dirty="0">
                <a:solidFill>
                  <a:srgbClr val="002060"/>
                </a:solidFill>
              </a:rPr>
              <a:t>wyłącznie ze względu na obywatelstwo (Dz. U. UE L 124 z 20.05.2003 z </a:t>
            </a:r>
            <a:r>
              <a:rPr lang="pl-PL" dirty="0" smtClean="0">
                <a:solidFill>
                  <a:srgbClr val="002060"/>
                </a:solidFill>
              </a:rPr>
              <a:t>późn</a:t>
            </a:r>
            <a:r>
              <a:rPr lang="pl-PL" dirty="0">
                <a:solidFill>
                  <a:srgbClr val="002060"/>
                </a:solidFill>
              </a:rPr>
              <a:t>. zm.),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2902000" y="0"/>
            <a:ext cx="8208912" cy="936104"/>
          </a:xfrm>
        </p:spPr>
        <p:txBody>
          <a:bodyPr/>
          <a:lstStyle/>
          <a:p>
            <a:r>
              <a:rPr lang="pl-PL" sz="2400" dirty="0"/>
              <a:t>Podstawa prawna:</a:t>
            </a:r>
            <a:endParaRPr lang="pl-PL" sz="2400" dirty="0" smtClean="0">
              <a:solidFill>
                <a:srgbClr val="003D6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2640" y="1204392"/>
            <a:ext cx="3882588" cy="211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2832" y="5596880"/>
            <a:ext cx="24220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40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anna.zwolenik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19" y="0"/>
            <a:ext cx="6895362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0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anna.zwolenik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19" y="0"/>
            <a:ext cx="6895362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anna.zwolenik\Desktop\1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19" y="0"/>
            <a:ext cx="6895362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9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anna.zwolenik\Desktop\1.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19" y="0"/>
            <a:ext cx="6895362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9526736" y="1420416"/>
            <a:ext cx="264046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pl-PL" sz="2400" b="1" dirty="0">
                <a:solidFill>
                  <a:srgbClr val="FF0000"/>
                </a:solidFill>
              </a:rPr>
              <a:t>c</a:t>
            </a:r>
            <a:r>
              <a:rPr lang="pl-PL" sz="2400" b="1" dirty="0" smtClean="0">
                <a:solidFill>
                  <a:srgbClr val="FF0000"/>
                </a:solidFill>
              </a:rPr>
              <a:t>el wydania VIZY:</a:t>
            </a:r>
          </a:p>
          <a:p>
            <a:pPr algn="l"/>
            <a:endParaRPr lang="pl-PL" sz="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l"/>
            <a:r>
              <a:rPr lang="pl-PL" sz="2400" b="1" dirty="0" smtClean="0">
                <a:solidFill>
                  <a:schemeClr val="tx2">
                    <a:lumMod val="10000"/>
                  </a:schemeClr>
                </a:solidFill>
              </a:rPr>
              <a:t>05A</a:t>
            </a:r>
          </a:p>
          <a:p>
            <a:pPr algn="l"/>
            <a:endParaRPr lang="pl-PL" sz="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l"/>
            <a:r>
              <a:rPr lang="pl-PL" sz="2400" b="1" dirty="0" smtClean="0">
                <a:solidFill>
                  <a:schemeClr val="tx2">
                    <a:lumMod val="10000"/>
                  </a:schemeClr>
                </a:solidFill>
              </a:rPr>
              <a:t>05B</a:t>
            </a:r>
          </a:p>
          <a:p>
            <a:pPr algn="l"/>
            <a:endParaRPr lang="pl-PL" sz="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l"/>
            <a:r>
              <a:rPr lang="pl-PL" sz="2400" b="1" dirty="0" smtClean="0">
                <a:solidFill>
                  <a:schemeClr val="tx2">
                    <a:lumMod val="10000"/>
                  </a:schemeClr>
                </a:solidFill>
              </a:rPr>
              <a:t>06</a:t>
            </a:r>
            <a:endParaRPr lang="pl-PL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8734648" y="2140496"/>
            <a:ext cx="792088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Łącznik prosty ze strzałką 5"/>
          <p:cNvCxnSpPr/>
          <p:nvPr/>
        </p:nvCxnSpPr>
        <p:spPr>
          <a:xfrm>
            <a:off x="8734648" y="2644552"/>
            <a:ext cx="792088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Łącznik prosty ze strzałką 6"/>
          <p:cNvCxnSpPr/>
          <p:nvPr/>
        </p:nvCxnSpPr>
        <p:spPr>
          <a:xfrm>
            <a:off x="8734648" y="3076600"/>
            <a:ext cx="792088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780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34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65696" y="700336"/>
            <a:ext cx="12601400" cy="2952328"/>
          </a:xfrm>
        </p:spPr>
        <p:txBody>
          <a:bodyPr anchor="t"/>
          <a:lstStyle/>
          <a:p>
            <a:pPr algn="just"/>
            <a:r>
              <a:rPr lang="pl-PL" sz="2800" b="1" dirty="0">
                <a:solidFill>
                  <a:srgbClr val="002060"/>
                </a:solidFill>
              </a:rPr>
              <a:t>Obywatele Unii Europejskiej </a:t>
            </a:r>
            <a:r>
              <a:rPr lang="pl-PL" sz="2800" dirty="0">
                <a:solidFill>
                  <a:srgbClr val="002060"/>
                </a:solidFill>
              </a:rPr>
              <a:t>zatrudnieni przez </a:t>
            </a:r>
            <a:r>
              <a:rPr lang="pl-PL" sz="2800" dirty="0" smtClean="0">
                <a:solidFill>
                  <a:srgbClr val="002060"/>
                </a:solidFill>
              </a:rPr>
              <a:t>pracodawców (płatników składek) mających siedzibę na terenie Rzeczypospolitej Polskiej i wykonujących pracę na terenie Polski podlegają </a:t>
            </a:r>
            <a:r>
              <a:rPr lang="pl-PL" sz="2800" dirty="0">
                <a:solidFill>
                  <a:srgbClr val="002060"/>
                </a:solidFill>
              </a:rPr>
              <a:t>ubezpieczeniom społecznym zgodnie z Ustawą z dnia 13 października 1998r. o systemie ubezpieczeń społecznych </a:t>
            </a:r>
            <a:r>
              <a:rPr lang="pl-PL" sz="2800" dirty="0" smtClean="0">
                <a:solidFill>
                  <a:srgbClr val="002060"/>
                </a:solidFill>
              </a:rPr>
              <a:t>   (</a:t>
            </a:r>
            <a:r>
              <a:rPr lang="pl-PL" sz="2800" dirty="0">
                <a:solidFill>
                  <a:srgbClr val="002060"/>
                </a:solidFill>
              </a:rPr>
              <a:t>Dz. U. z 2017 r. poz. 1778 z późn. zm.) </a:t>
            </a:r>
            <a:r>
              <a:rPr lang="pl-PL" sz="2800" dirty="0" smtClean="0">
                <a:solidFill>
                  <a:srgbClr val="002060"/>
                </a:solidFill>
              </a:rPr>
              <a:t>– tytuły do ubezpieczeń zostały wykazane  w art. 6 powołanej wyżej ustawy.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2902000" y="0"/>
            <a:ext cx="8208912" cy="936104"/>
          </a:xfrm>
        </p:spPr>
        <p:txBody>
          <a:bodyPr/>
          <a:lstStyle/>
          <a:p>
            <a:r>
              <a:rPr lang="pl-PL" sz="2400" dirty="0"/>
              <a:t>Zatrudnienie </a:t>
            </a:r>
            <a:r>
              <a:rPr lang="pl-PL" sz="2400" dirty="0" smtClean="0"/>
              <a:t>cudzoziemców (</a:t>
            </a:r>
            <a:r>
              <a:rPr lang="pl-PL" sz="2400" u="sng" dirty="0" smtClean="0"/>
              <a:t>obywateli UE)</a:t>
            </a:r>
            <a:r>
              <a:rPr lang="pl-PL" sz="2400" dirty="0" smtClean="0"/>
              <a:t> </a:t>
            </a:r>
            <a:r>
              <a:rPr lang="pl-PL" sz="2400" dirty="0"/>
              <a:t>a składki </a:t>
            </a:r>
            <a:r>
              <a:rPr lang="pl-PL" sz="2400" dirty="0" smtClean="0"/>
              <a:t>ZUS</a:t>
            </a:r>
            <a:endParaRPr lang="pl-PL" sz="2400" u="sng" dirty="0" smtClean="0">
              <a:solidFill>
                <a:srgbClr val="003D6E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 bwMode="auto">
          <a:xfrm>
            <a:off x="3352889" y="3868688"/>
            <a:ext cx="6408712" cy="1134481"/>
          </a:xfrm>
          <a:prstGeom prst="round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 CE" charset="-18"/>
              </a:rPr>
              <a:t>Umowa o pracę</a:t>
            </a:r>
            <a:endParaRPr kumimoji="0" lang="pl-PL" sz="4000" b="1" i="0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 CE" charset="-18"/>
            </a:endParaRPr>
          </a:p>
        </p:txBody>
      </p:sp>
      <p:sp>
        <p:nvSpPr>
          <p:cNvPr id="7" name="Prostokąt zaokrąglony 6"/>
          <p:cNvSpPr/>
          <p:nvPr/>
        </p:nvSpPr>
        <p:spPr bwMode="auto">
          <a:xfrm>
            <a:off x="2689998" y="5308848"/>
            <a:ext cx="7734494" cy="839891"/>
          </a:xfrm>
          <a:prstGeom prst="round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 charset="-18"/>
              </a:rPr>
              <a:t>podlega obowiązkowo ubezpieczeniom:</a:t>
            </a: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237702" y="6388968"/>
            <a:ext cx="2916449" cy="952906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 charset="-18"/>
              </a:rPr>
              <a:t>emerytalnemu</a:t>
            </a: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3352889" y="7613104"/>
            <a:ext cx="2988207" cy="864096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 charset="-18"/>
              </a:rPr>
              <a:t>rentowym</a:t>
            </a: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6406862" y="6556116"/>
            <a:ext cx="3354739" cy="921229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 charset="-18"/>
              </a:rPr>
              <a:t>chorobowemu</a:t>
            </a:r>
          </a:p>
        </p:txBody>
      </p:sp>
      <p:sp>
        <p:nvSpPr>
          <p:cNvPr id="11" name="Prostokąt zaokrąglony 10"/>
          <p:cNvSpPr/>
          <p:nvPr/>
        </p:nvSpPr>
        <p:spPr bwMode="auto">
          <a:xfrm>
            <a:off x="9915253" y="7577100"/>
            <a:ext cx="2808312" cy="936104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 charset="-18"/>
              </a:rPr>
              <a:t>wypadkowemu</a:t>
            </a:r>
          </a:p>
        </p:txBody>
      </p:sp>
    </p:spTree>
    <p:extLst>
      <p:ext uri="{BB962C8B-B14F-4D97-AF65-F5344CB8AC3E}">
        <p14:creationId xmlns:p14="http://schemas.microsoft.com/office/powerpoint/2010/main" val="18898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2902000" y="0"/>
            <a:ext cx="8208912" cy="936104"/>
          </a:xfrm>
        </p:spPr>
        <p:txBody>
          <a:bodyPr/>
          <a:lstStyle/>
          <a:p>
            <a:r>
              <a:rPr lang="pl-PL" sz="2400" dirty="0"/>
              <a:t>Zatrudnienie cudzoziemców (</a:t>
            </a:r>
            <a:r>
              <a:rPr lang="pl-PL" sz="2400" u="sng" dirty="0"/>
              <a:t>obywateli UE)</a:t>
            </a:r>
            <a:r>
              <a:rPr lang="pl-PL" sz="2400" dirty="0"/>
              <a:t> a składki ZUS</a:t>
            </a:r>
            <a:endParaRPr lang="pl-PL" sz="2400" u="sng" dirty="0">
              <a:solidFill>
                <a:srgbClr val="003D6E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 bwMode="auto">
          <a:xfrm>
            <a:off x="3118024" y="853175"/>
            <a:ext cx="6408712" cy="1134481"/>
          </a:xfrm>
          <a:prstGeom prst="roundRect">
            <a:avLst/>
          </a:prstGeom>
          <a:ln/>
          <a:ex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 CE" charset="-18"/>
              </a:rPr>
              <a:t>Umowa zlecenie</a:t>
            </a:r>
            <a:endParaRPr kumimoji="0" lang="pl-PL" sz="4000" b="1" i="0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 CE" charset="-18"/>
            </a:endParaRPr>
          </a:p>
        </p:txBody>
      </p:sp>
      <p:sp>
        <p:nvSpPr>
          <p:cNvPr id="5" name="Prostokąt zaokrąglony 4"/>
          <p:cNvSpPr/>
          <p:nvPr/>
        </p:nvSpPr>
        <p:spPr bwMode="auto">
          <a:xfrm>
            <a:off x="2455133" y="2212504"/>
            <a:ext cx="7734494" cy="839891"/>
          </a:xfrm>
          <a:prstGeom prst="round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 charset="-18"/>
              </a:rPr>
              <a:t>podlega obowiązkowo ubezpieczeniom:</a:t>
            </a:r>
          </a:p>
        </p:txBody>
      </p:sp>
      <p:sp>
        <p:nvSpPr>
          <p:cNvPr id="7" name="Prostokąt zaokrąglony 6"/>
          <p:cNvSpPr/>
          <p:nvPr/>
        </p:nvSpPr>
        <p:spPr bwMode="auto">
          <a:xfrm>
            <a:off x="224595" y="4876800"/>
            <a:ext cx="6084676" cy="839891"/>
          </a:xfrm>
          <a:prstGeom prst="round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 charset="-18"/>
              </a:rPr>
              <a:t>dobrowolnie ubezpieczeniu:</a:t>
            </a: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813768" y="3436640"/>
            <a:ext cx="2916449" cy="753684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 charset="-18"/>
              </a:rPr>
              <a:t>emerytalnemu</a:t>
            </a: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4864155" y="3464361"/>
            <a:ext cx="2916449" cy="753684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 charset="-18"/>
              </a:rPr>
              <a:t>rentowym</a:t>
            </a: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8950672" y="3436640"/>
            <a:ext cx="2916449" cy="753684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 charset="-18"/>
              </a:rPr>
              <a:t>wypadkowemu</a:t>
            </a:r>
          </a:p>
        </p:txBody>
      </p:sp>
      <p:sp>
        <p:nvSpPr>
          <p:cNvPr id="11" name="Prostokąt zaokrąglony 10"/>
          <p:cNvSpPr/>
          <p:nvPr/>
        </p:nvSpPr>
        <p:spPr bwMode="auto">
          <a:xfrm>
            <a:off x="6344405" y="4919903"/>
            <a:ext cx="2916449" cy="753684"/>
          </a:xfrm>
          <a:prstGeom prst="round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E" charset="-18"/>
              </a:rPr>
              <a:t>chorobowemu</a:t>
            </a:r>
          </a:p>
        </p:txBody>
      </p:sp>
      <p:sp>
        <p:nvSpPr>
          <p:cNvPr id="2" name="Prostokąt 1"/>
          <p:cNvSpPr/>
          <p:nvPr/>
        </p:nvSpPr>
        <p:spPr>
          <a:xfrm>
            <a:off x="148202" y="6244952"/>
            <a:ext cx="12817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002060"/>
                </a:solidFill>
              </a:rPr>
              <a:t>Obywatele Unii Europejskiej </a:t>
            </a:r>
            <a:r>
              <a:rPr lang="pl-PL" sz="2400" b="1" dirty="0">
                <a:solidFill>
                  <a:srgbClr val="00B050"/>
                </a:solidFill>
              </a:rPr>
              <a:t>mogą </a:t>
            </a:r>
            <a:r>
              <a:rPr lang="pl-PL" sz="2400" b="1" dirty="0" smtClean="0">
                <a:solidFill>
                  <a:srgbClr val="00B050"/>
                </a:solidFill>
              </a:rPr>
              <a:t>wykonywać pracę </a:t>
            </a:r>
            <a:r>
              <a:rPr lang="pl-PL" sz="2400" b="1" dirty="0">
                <a:solidFill>
                  <a:srgbClr val="00B050"/>
                </a:solidFill>
              </a:rPr>
              <a:t>na terenie Unii Europejskiej na </a:t>
            </a:r>
            <a:r>
              <a:rPr lang="pl-PL" sz="2400" b="1" dirty="0" smtClean="0">
                <a:solidFill>
                  <a:srgbClr val="00B050"/>
                </a:solidFill>
              </a:rPr>
              <a:t>rzecz pracodawcy mającego </a:t>
            </a:r>
            <a:r>
              <a:rPr lang="pl-PL" sz="2400" b="1" dirty="0">
                <a:solidFill>
                  <a:srgbClr val="00B050"/>
                </a:solidFill>
              </a:rPr>
              <a:t>siedzibę na terenie Rzeczypospolitej </a:t>
            </a:r>
            <a:r>
              <a:rPr lang="pl-PL" sz="2400" b="1" dirty="0" smtClean="0">
                <a:solidFill>
                  <a:srgbClr val="00B050"/>
                </a:solidFill>
              </a:rPr>
              <a:t>Polskiej</a:t>
            </a:r>
            <a:r>
              <a:rPr lang="pl-PL" sz="2400" b="1" dirty="0">
                <a:solidFill>
                  <a:srgbClr val="00B050"/>
                </a:solidFill>
              </a:rPr>
              <a:t>.</a:t>
            </a:r>
            <a:r>
              <a:rPr lang="pl-PL" sz="2400" b="1" dirty="0" smtClean="0">
                <a:solidFill>
                  <a:srgbClr val="00B050"/>
                </a:solidFill>
              </a:rPr>
              <a:t> </a:t>
            </a:r>
            <a:endParaRPr lang="pl-PL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pl-PL" sz="2400" b="1" dirty="0" smtClean="0">
                <a:solidFill>
                  <a:srgbClr val="002060"/>
                </a:solidFill>
              </a:rPr>
              <a:t>Właściwym dla nich będzie ustawodawstwo polskie po </a:t>
            </a:r>
            <a:r>
              <a:rPr lang="pl-PL" sz="2400" b="1" dirty="0" smtClean="0">
                <a:solidFill>
                  <a:srgbClr val="002060"/>
                </a:solidFill>
              </a:rPr>
              <a:t>spełnieniu zarówno po stronie pracodawcy jak i pracownika warunków określonych w </a:t>
            </a:r>
            <a:r>
              <a:rPr lang="pl-PL" sz="2400" dirty="0" smtClean="0">
                <a:solidFill>
                  <a:srgbClr val="002060"/>
                </a:solidFill>
              </a:rPr>
              <a:t>Rozporządzeniu </a:t>
            </a:r>
            <a:r>
              <a:rPr lang="pl-PL" sz="2400" dirty="0">
                <a:solidFill>
                  <a:srgbClr val="002060"/>
                </a:solidFill>
              </a:rPr>
              <a:t>Parlamentu Europejskiego i Rady (WE) nr </a:t>
            </a:r>
            <a:r>
              <a:rPr lang="pl-PL" sz="2400" b="1" dirty="0">
                <a:solidFill>
                  <a:srgbClr val="002060"/>
                </a:solidFill>
              </a:rPr>
              <a:t>883/2004</a:t>
            </a:r>
            <a:r>
              <a:rPr lang="pl-PL" sz="2400" dirty="0">
                <a:solidFill>
                  <a:srgbClr val="002060"/>
                </a:solidFill>
              </a:rPr>
              <a:t> oraz </a:t>
            </a:r>
            <a:r>
              <a:rPr lang="pl-PL" sz="2400" dirty="0" smtClean="0">
                <a:solidFill>
                  <a:srgbClr val="002060"/>
                </a:solidFill>
              </a:rPr>
              <a:t>Rozporządzeniu </a:t>
            </a:r>
            <a:r>
              <a:rPr lang="pl-PL" sz="2400" dirty="0">
                <a:solidFill>
                  <a:srgbClr val="002060"/>
                </a:solidFill>
              </a:rPr>
              <a:t>Parlamentu Europejskiego i Rady (WE) nr </a:t>
            </a:r>
            <a:r>
              <a:rPr lang="pl-PL" sz="2400" b="1" dirty="0">
                <a:solidFill>
                  <a:srgbClr val="002060"/>
                </a:solidFill>
              </a:rPr>
              <a:t>987/2009</a:t>
            </a:r>
            <a:r>
              <a:rPr lang="pl-PL" sz="2400" b="1" dirty="0" smtClean="0">
                <a:solidFill>
                  <a:srgbClr val="002060"/>
                </a:solidFill>
              </a:rPr>
              <a:t>.</a:t>
            </a:r>
            <a:endParaRPr lang="pl-P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65696" y="628328"/>
            <a:ext cx="12529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WARUNKI wynikające z </a:t>
            </a:r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12 ust. 1 rozp. 883/2004:</a:t>
            </a:r>
          </a:p>
        </p:txBody>
      </p:sp>
      <p:sp>
        <p:nvSpPr>
          <p:cNvPr id="9" name="Prostokąt 8"/>
          <p:cNvSpPr/>
          <p:nvPr/>
        </p:nvSpPr>
        <p:spPr>
          <a:xfrm>
            <a:off x="141300" y="1564432"/>
            <a:ext cx="12673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pracodawca normalnie prowadzi działalność w państwie,</a:t>
            </a:r>
          </a:p>
          <a:p>
            <a:pPr algn="l"/>
            <a:r>
              <a:rPr lang="pl-P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którego wysyła pracowników do innego kraju,</a:t>
            </a:r>
          </a:p>
          <a:p>
            <a:pPr algn="l"/>
            <a:endParaRPr lang="pl-PL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l-P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przewidywany okres delegowania nie przekracza 24</a:t>
            </a:r>
          </a:p>
          <a:p>
            <a:pPr algn="l"/>
            <a:r>
              <a:rPr lang="pl-P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miesięcy,</a:t>
            </a:r>
          </a:p>
          <a:p>
            <a:pPr algn="l"/>
            <a:endParaRPr lang="pl-PL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l-P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pracownik nie jest wysłany w celu zastąpienia innej</a:t>
            </a:r>
          </a:p>
          <a:p>
            <a:pPr algn="l"/>
            <a:r>
              <a:rPr lang="pl-PL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delegowanej osoby.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8820" y="2504060"/>
            <a:ext cx="2376264" cy="251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2902000" y="28163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400" b="1" dirty="0" smtClean="0">
                <a:solidFill>
                  <a:srgbClr val="002060"/>
                </a:solidFill>
              </a:rPr>
              <a:t>Delegowanie (art. 12 ust. 1 rozp. 883/2004)</a:t>
            </a:r>
            <a:endParaRPr lang="pl-PL" sz="2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0843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06388" y="772344"/>
            <a:ext cx="1252939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WARUNKI wynikające z Art. 14 ust. 1 rozp. 987/2009:</a:t>
            </a:r>
          </a:p>
          <a:p>
            <a:endParaRPr lang="pl-PL" sz="2400" dirty="0">
              <a:solidFill>
                <a:srgbClr val="002060"/>
              </a:solidFill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</a:rPr>
              <a:t>	1. osoba zatrudniona w celu oddelegowania, bezpośrednio przed</a:t>
            </a:r>
          </a:p>
          <a:p>
            <a:pPr algn="just"/>
            <a:r>
              <a:rPr lang="pl-PL" sz="2400" dirty="0">
                <a:solidFill>
                  <a:srgbClr val="002060"/>
                </a:solidFill>
              </a:rPr>
              <a:t>	zatrudnieniem musi podlegać ustawodawstwu państwa, w którym</a:t>
            </a:r>
          </a:p>
          <a:p>
            <a:pPr algn="just"/>
            <a:r>
              <a:rPr lang="pl-PL" sz="2400" dirty="0">
                <a:solidFill>
                  <a:srgbClr val="002060"/>
                </a:solidFill>
              </a:rPr>
              <a:t>	siedzibę ma pracodawca</a:t>
            </a:r>
          </a:p>
          <a:p>
            <a:endParaRPr lang="pl-PL" sz="2400" dirty="0">
              <a:solidFill>
                <a:srgbClr val="002060"/>
              </a:solidFill>
            </a:endParaRPr>
          </a:p>
          <a:p>
            <a:r>
              <a:rPr lang="pl-PL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WARUNKI wynikające z decyzji A2</a:t>
            </a:r>
            <a:r>
              <a:rPr lang="pl-PL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pl-P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400" dirty="0">
                <a:solidFill>
                  <a:srgbClr val="002060"/>
                </a:solidFill>
              </a:rPr>
              <a:t>	1. delegowanym może być pracownik, który jest wysyłany do innego kraju</a:t>
            </a:r>
          </a:p>
          <a:p>
            <a:pPr algn="just"/>
            <a:r>
              <a:rPr lang="pl-PL" sz="2400" dirty="0">
                <a:solidFill>
                  <a:srgbClr val="002060"/>
                </a:solidFill>
              </a:rPr>
              <a:t>	członkowskiego w celu wykonania pracy na rzecz </a:t>
            </a:r>
            <a:r>
              <a:rPr lang="pl-PL" sz="2400" dirty="0" smtClean="0">
                <a:solidFill>
                  <a:srgbClr val="002060"/>
                </a:solidFill>
              </a:rPr>
              <a:t>pracodawcy wysyłającego</a:t>
            </a:r>
            <a:r>
              <a:rPr lang="pl-PL" sz="2400" dirty="0">
                <a:solidFill>
                  <a:srgbClr val="002060"/>
                </a:solidFill>
              </a:rPr>
              <a:t>,</a:t>
            </a:r>
          </a:p>
          <a:p>
            <a:pPr algn="just"/>
            <a:endParaRPr lang="pl-PL" sz="2400" dirty="0">
              <a:solidFill>
                <a:srgbClr val="002060"/>
              </a:solidFill>
            </a:endParaRPr>
          </a:p>
          <a:p>
            <a:pPr algn="l"/>
            <a:r>
              <a:rPr lang="pl-PL" sz="2400" dirty="0">
                <a:solidFill>
                  <a:srgbClr val="002060"/>
                </a:solidFill>
              </a:rPr>
              <a:t>	2. </a:t>
            </a:r>
            <a:r>
              <a:rPr lang="pl-PL" sz="2400" dirty="0" smtClean="0">
                <a:solidFill>
                  <a:srgbClr val="002060"/>
                </a:solidFill>
              </a:rPr>
              <a:t>istnieje bezpośredni związek </a:t>
            </a:r>
            <a:r>
              <a:rPr lang="pl-PL" sz="2400" dirty="0">
                <a:solidFill>
                  <a:srgbClr val="002060"/>
                </a:solidFill>
              </a:rPr>
              <a:t>między pracownikiem a </a:t>
            </a:r>
            <a:r>
              <a:rPr lang="pl-PL" sz="2400" dirty="0" smtClean="0">
                <a:solidFill>
                  <a:srgbClr val="002060"/>
                </a:solidFill>
              </a:rPr>
              <a:t>pracodawcą delegującym</a:t>
            </a:r>
            <a:r>
              <a:rPr lang="pl-PL" sz="2400" dirty="0">
                <a:solidFill>
                  <a:srgbClr val="002060"/>
                </a:solidFill>
              </a:rPr>
              <a:t>, o </a:t>
            </a:r>
            <a:r>
              <a:rPr lang="pl-PL" sz="2400" dirty="0" smtClean="0">
                <a:solidFill>
                  <a:srgbClr val="002060"/>
                </a:solidFill>
              </a:rPr>
              <a:t>	czym świadczą m.in. : </a:t>
            </a:r>
            <a:r>
              <a:rPr lang="pl-PL" sz="2400" dirty="0">
                <a:solidFill>
                  <a:srgbClr val="002060"/>
                </a:solidFill>
              </a:rPr>
              <a:t>odpowiedzialność za </a:t>
            </a:r>
            <a:r>
              <a:rPr lang="pl-PL" sz="2400" dirty="0" smtClean="0">
                <a:solidFill>
                  <a:srgbClr val="002060"/>
                </a:solidFill>
              </a:rPr>
              <a:t>rekrutację, odpowiedzialność </a:t>
            </a:r>
            <a:r>
              <a:rPr lang="pl-PL" sz="2400" dirty="0" smtClean="0">
                <a:solidFill>
                  <a:srgbClr val="002060"/>
                </a:solidFill>
              </a:rPr>
              <a:t>za umowę </a:t>
            </a:r>
            <a:r>
              <a:rPr lang="pl-PL" sz="2400" dirty="0">
                <a:solidFill>
                  <a:srgbClr val="002060"/>
                </a:solidFill>
              </a:rPr>
              <a:t>o </a:t>
            </a:r>
            <a:r>
              <a:rPr lang="pl-PL" sz="2400" dirty="0" smtClean="0">
                <a:solidFill>
                  <a:srgbClr val="002060"/>
                </a:solidFill>
              </a:rPr>
              <a:t>	pracę </a:t>
            </a:r>
            <a:r>
              <a:rPr lang="pl-PL" sz="2400" dirty="0">
                <a:solidFill>
                  <a:srgbClr val="002060"/>
                </a:solidFill>
              </a:rPr>
              <a:t>i wynagrodzenie, prawo </a:t>
            </a:r>
            <a:r>
              <a:rPr lang="pl-PL" sz="2400" dirty="0" smtClean="0">
                <a:solidFill>
                  <a:srgbClr val="002060"/>
                </a:solidFill>
              </a:rPr>
              <a:t>do zwolnienia </a:t>
            </a:r>
            <a:r>
              <a:rPr lang="pl-PL" sz="2400" dirty="0">
                <a:solidFill>
                  <a:srgbClr val="002060"/>
                </a:solidFill>
              </a:rPr>
              <a:t>pracownika, </a:t>
            </a:r>
            <a:r>
              <a:rPr lang="pl-PL" sz="2400" dirty="0" smtClean="0">
                <a:solidFill>
                  <a:srgbClr val="002060"/>
                </a:solidFill>
              </a:rPr>
              <a:t>określanie charakteru </a:t>
            </a:r>
            <a:r>
              <a:rPr lang="pl-PL" sz="2400" dirty="0">
                <a:solidFill>
                  <a:srgbClr val="002060"/>
                </a:solidFill>
              </a:rPr>
              <a:t>pracy.</a:t>
            </a:r>
          </a:p>
          <a:p>
            <a:pPr algn="just"/>
            <a:endParaRPr lang="pl-PL" sz="2400" dirty="0">
              <a:solidFill>
                <a:srgbClr val="002060"/>
              </a:solidFill>
            </a:endParaRPr>
          </a:p>
          <a:p>
            <a:pPr algn="l"/>
            <a:r>
              <a:rPr lang="pl-PL" sz="2400" dirty="0">
                <a:solidFill>
                  <a:srgbClr val="002060"/>
                </a:solidFill>
              </a:rPr>
              <a:t>	3. osoba zatrudniona w celu oddelegowania bezpośrednio </a:t>
            </a:r>
            <a:r>
              <a:rPr lang="pl-PL" sz="2400" dirty="0" smtClean="0">
                <a:solidFill>
                  <a:srgbClr val="002060"/>
                </a:solidFill>
              </a:rPr>
              <a:t>przed rozpoczęciem        		zatrudnienia </a:t>
            </a:r>
            <a:r>
              <a:rPr lang="pl-PL" sz="2400" dirty="0">
                <a:solidFill>
                  <a:srgbClr val="002060"/>
                </a:solidFill>
              </a:rPr>
              <a:t>powinna podlegać przez co </a:t>
            </a:r>
            <a:r>
              <a:rPr lang="pl-PL" sz="2400" dirty="0" smtClean="0">
                <a:solidFill>
                  <a:srgbClr val="002060"/>
                </a:solidFill>
              </a:rPr>
              <a:t>najmniej miesiąc </a:t>
            </a:r>
            <a:r>
              <a:rPr lang="pl-PL" sz="2400" dirty="0">
                <a:solidFill>
                  <a:srgbClr val="002060"/>
                </a:solidFill>
              </a:rPr>
              <a:t>ustawodawstwu państwa </a:t>
            </a:r>
            <a:r>
              <a:rPr lang="pl-PL" sz="2400" dirty="0" smtClean="0">
                <a:solidFill>
                  <a:srgbClr val="002060"/>
                </a:solidFill>
              </a:rPr>
              <a:t>	członkowskiego</a:t>
            </a:r>
            <a:r>
              <a:rPr lang="pl-PL" sz="2400" dirty="0">
                <a:solidFill>
                  <a:srgbClr val="002060"/>
                </a:solidFill>
              </a:rPr>
              <a:t>, w którym </a:t>
            </a:r>
            <a:r>
              <a:rPr lang="pl-PL" sz="2400" dirty="0" smtClean="0">
                <a:solidFill>
                  <a:srgbClr val="002060"/>
                </a:solidFill>
              </a:rPr>
              <a:t>siedzibę ma </a:t>
            </a:r>
            <a:r>
              <a:rPr lang="pl-PL" sz="2400" dirty="0">
                <a:solidFill>
                  <a:srgbClr val="002060"/>
                </a:solidFill>
              </a:rPr>
              <a:t>pracodawca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622" y="1420416"/>
            <a:ext cx="2376264" cy="251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029583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3046016" y="124272"/>
            <a:ext cx="9217024" cy="381719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Praca naprzemienna (art. 13 ust. 1a rozporządzenia 883/2004)</a:t>
            </a:r>
            <a:endParaRPr lang="pl-PL" sz="2400" b="1" dirty="0"/>
          </a:p>
        </p:txBody>
      </p:sp>
      <p:sp>
        <p:nvSpPr>
          <p:cNvPr id="8" name="Prostokąt 7"/>
          <p:cNvSpPr/>
          <p:nvPr/>
        </p:nvSpPr>
        <p:spPr>
          <a:xfrm>
            <a:off x="237704" y="988368"/>
            <a:ext cx="1260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37571" y="711368"/>
            <a:ext cx="12457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Osoba, która normalnie wykonuje pracę najemną w dwóch lub w kilku Państwach Członkowskich podlega:</a:t>
            </a:r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993655" y="2068488"/>
            <a:ext cx="10945216" cy="2376264"/>
          </a:xfrm>
          <a:prstGeom prst="round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/>
              <a:t>ustawodawstwu Państwa Członkowskiego, w którym ma miejsce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/>
              <a:t>zamieszkania, jeżeli wykonuje znaczną część pracy w tym Państwie Członkowskim,</a:t>
            </a:r>
            <a:endParaRPr kumimoji="0" lang="pl-PL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E" charset="-18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08744" y="4660776"/>
            <a:ext cx="118813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Zgodnie z art. 14 ust. 8 rozp. 987/2009 w</a:t>
            </a:r>
            <a:r>
              <a:rPr lang="pl-PL" sz="2800" b="1" dirty="0" smtClean="0">
                <a:solidFill>
                  <a:srgbClr val="002060"/>
                </a:solidFill>
              </a:rPr>
              <a:t> </a:t>
            </a:r>
            <a:r>
              <a:rPr lang="pl-PL" sz="2800" b="1" dirty="0">
                <a:solidFill>
                  <a:srgbClr val="002060"/>
                </a:solidFill>
              </a:rPr>
              <a:t>celu określenia, czy znaczna część </a:t>
            </a:r>
            <a:r>
              <a:rPr lang="pl-PL" sz="2800" b="1" dirty="0">
                <a:solidFill>
                  <a:srgbClr val="00993F"/>
                </a:solidFill>
              </a:rPr>
              <a:t>pracy </a:t>
            </a:r>
            <a:r>
              <a:rPr lang="pl-PL" sz="2800" b="1" dirty="0" smtClean="0">
                <a:solidFill>
                  <a:srgbClr val="00993F"/>
                </a:solidFill>
              </a:rPr>
              <a:t>najemnej </a:t>
            </a:r>
            <a:r>
              <a:rPr lang="pl-PL" sz="2800" b="1" dirty="0" smtClean="0">
                <a:solidFill>
                  <a:srgbClr val="002060"/>
                </a:solidFill>
              </a:rPr>
              <a:t>jest wykonywana </a:t>
            </a:r>
            <a:r>
              <a:rPr lang="pl-PL" sz="2800" b="1" dirty="0">
                <a:solidFill>
                  <a:srgbClr val="002060"/>
                </a:solidFill>
              </a:rPr>
              <a:t>w danym państwie członkowskim, </a:t>
            </a:r>
            <a:r>
              <a:rPr lang="pl-PL" sz="2800" b="1" dirty="0" smtClean="0">
                <a:solidFill>
                  <a:srgbClr val="002060"/>
                </a:solidFill>
              </a:rPr>
              <a:t>należy uwzględnić </a:t>
            </a:r>
            <a:r>
              <a:rPr lang="pl-PL" sz="2800" b="1" dirty="0">
                <a:solidFill>
                  <a:srgbClr val="002060"/>
                </a:solidFill>
              </a:rPr>
              <a:t>następujące </a:t>
            </a:r>
            <a:r>
              <a:rPr lang="pl-PL" sz="2800" b="1" dirty="0" smtClean="0">
                <a:solidFill>
                  <a:srgbClr val="002060"/>
                </a:solidFill>
              </a:rPr>
              <a:t>kryteria: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rgbClr val="002060"/>
                </a:solidFill>
              </a:rPr>
              <a:t>c</a:t>
            </a:r>
            <a:r>
              <a:rPr lang="pl-PL" sz="2800" b="1" dirty="0" smtClean="0">
                <a:solidFill>
                  <a:srgbClr val="002060"/>
                </a:solidFill>
              </a:rPr>
              <a:t>zas pracy i/lub wynagrodzenie</a:t>
            </a:r>
            <a:endParaRPr lang="pl-PL" sz="2800" b="1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308744" y="6749008"/>
            <a:ext cx="1260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rgbClr val="002060"/>
                </a:solidFill>
              </a:rPr>
              <a:t>W ramach ogólnej oceny, spełnienie powyższych </a:t>
            </a:r>
            <a:r>
              <a:rPr lang="pl-PL" sz="2800" b="1" dirty="0" smtClean="0">
                <a:solidFill>
                  <a:srgbClr val="002060"/>
                </a:solidFill>
              </a:rPr>
              <a:t>kryteriów </a:t>
            </a:r>
            <a:r>
              <a:rPr lang="pl-PL" sz="2800" b="1" dirty="0" smtClean="0">
                <a:solidFill>
                  <a:srgbClr val="FF0000"/>
                </a:solidFill>
              </a:rPr>
              <a:t>w </a:t>
            </a:r>
            <a:r>
              <a:rPr lang="pl-PL" sz="2800" b="1" dirty="0">
                <a:solidFill>
                  <a:srgbClr val="FF0000"/>
                </a:solidFill>
              </a:rPr>
              <a:t>proporcji mniejszej niż 25% </a:t>
            </a:r>
            <a:r>
              <a:rPr lang="pl-PL" sz="2800" b="1" dirty="0">
                <a:solidFill>
                  <a:srgbClr val="002060"/>
                </a:solidFill>
              </a:rPr>
              <a:t>tych kryteriów wskazuje, </a:t>
            </a:r>
            <a:r>
              <a:rPr lang="pl-PL" sz="2800" b="1" dirty="0" smtClean="0">
                <a:solidFill>
                  <a:srgbClr val="002060"/>
                </a:solidFill>
              </a:rPr>
              <a:t>że znaczna </a:t>
            </a:r>
            <a:r>
              <a:rPr lang="pl-PL" sz="2800" b="1" dirty="0">
                <a:solidFill>
                  <a:srgbClr val="002060"/>
                </a:solidFill>
              </a:rPr>
              <a:t>część pracy </a:t>
            </a:r>
            <a:r>
              <a:rPr lang="pl-PL" sz="2800" b="1" u="sng" dirty="0">
                <a:solidFill>
                  <a:srgbClr val="FF0000"/>
                </a:solidFill>
              </a:rPr>
              <a:t>nie jest wykonywana </a:t>
            </a:r>
            <a:r>
              <a:rPr lang="pl-PL" sz="2800" b="1" dirty="0">
                <a:solidFill>
                  <a:srgbClr val="002060"/>
                </a:solidFill>
              </a:rPr>
              <a:t>w danym </a:t>
            </a:r>
            <a:r>
              <a:rPr lang="pl-PL" sz="2800" b="1" dirty="0" smtClean="0">
                <a:solidFill>
                  <a:srgbClr val="002060"/>
                </a:solidFill>
              </a:rPr>
              <a:t>państwie członkowskim</a:t>
            </a:r>
            <a:r>
              <a:rPr lang="pl-PL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96478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Ubezpieczenia </a:t>
            </a:r>
            <a:r>
              <a:rPr lang="pl-PL" sz="2400" dirty="0" smtClean="0"/>
              <a:t>społeczne</a:t>
            </a:r>
            <a:endParaRPr lang="pl-PL" sz="2400" dirty="0"/>
          </a:p>
        </p:txBody>
      </p:sp>
      <p:sp>
        <p:nvSpPr>
          <p:cNvPr id="8" name="Prostokąt 7"/>
          <p:cNvSpPr/>
          <p:nvPr/>
        </p:nvSpPr>
        <p:spPr>
          <a:xfrm>
            <a:off x="165696" y="772344"/>
            <a:ext cx="12673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b="1" dirty="0" smtClean="0">
                <a:solidFill>
                  <a:srgbClr val="002060"/>
                </a:solidFill>
              </a:rPr>
              <a:t>Zgłoszenie do ubezpieczeń  - </a:t>
            </a:r>
            <a:r>
              <a:rPr lang="pl-PL" sz="2800" b="1" dirty="0" smtClean="0">
                <a:solidFill>
                  <a:srgbClr val="961C04"/>
                </a:solidFill>
              </a:rPr>
              <a:t>termin 7 dni </a:t>
            </a:r>
            <a:r>
              <a:rPr lang="pl-PL" sz="2800" b="1" dirty="0" smtClean="0">
                <a:solidFill>
                  <a:srgbClr val="002060"/>
                </a:solidFill>
              </a:rPr>
              <a:t>od daty powstania obowiązku ubezpieczenia   (art. 36 ust. 4 ustawy o s.u.s.)</a:t>
            </a: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65696" y="1924472"/>
            <a:ext cx="126734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b="1" u="sng" dirty="0" smtClean="0">
                <a:solidFill>
                  <a:schemeClr val="accent6"/>
                </a:solidFill>
              </a:rPr>
              <a:t>Stopy procentowe składek:</a:t>
            </a:r>
          </a:p>
          <a:p>
            <a:pPr algn="just"/>
            <a:endParaRPr lang="pl-PL" sz="2800" b="1" dirty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pl-PL" sz="2800" b="1" dirty="0" smtClean="0">
                <a:solidFill>
                  <a:srgbClr val="002060"/>
                </a:solidFill>
              </a:rPr>
              <a:t>ubezpieczenie emerytalne: 19,52%  </a:t>
            </a:r>
            <a:r>
              <a:rPr lang="pl-PL" sz="2800" dirty="0" smtClean="0">
                <a:solidFill>
                  <a:srgbClr val="002060"/>
                </a:solidFill>
              </a:rPr>
              <a:t>(9,76% płatnik, 9,76% ubezpieczony)</a:t>
            </a:r>
          </a:p>
          <a:p>
            <a:pPr marL="457200" indent="-457200" algn="just">
              <a:buFontTx/>
              <a:buChar char="-"/>
            </a:pPr>
            <a:endParaRPr lang="pl-PL" sz="2800" dirty="0" smtClean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pl-PL" sz="2800" b="1" dirty="0" smtClean="0">
                <a:solidFill>
                  <a:srgbClr val="002060"/>
                </a:solidFill>
              </a:rPr>
              <a:t>ubezpieczenie rentowe: 8,00% </a:t>
            </a:r>
            <a:r>
              <a:rPr lang="pl-PL" sz="2800" dirty="0" smtClean="0">
                <a:solidFill>
                  <a:srgbClr val="002060"/>
                </a:solidFill>
              </a:rPr>
              <a:t>(6,5% płatnik, 1,5% ubezpieczony)</a:t>
            </a:r>
          </a:p>
          <a:p>
            <a:pPr marL="457200" indent="-457200" algn="just">
              <a:buFontTx/>
              <a:buChar char="-"/>
            </a:pPr>
            <a:endParaRPr lang="pl-PL" sz="2800" dirty="0" smtClean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pl-PL" sz="2800" b="1" dirty="0" smtClean="0">
                <a:solidFill>
                  <a:srgbClr val="002060"/>
                </a:solidFill>
              </a:rPr>
              <a:t>ubezpieczenie chorobowe: 2,45% </a:t>
            </a:r>
            <a:r>
              <a:rPr lang="pl-PL" sz="2800" dirty="0" smtClean="0">
                <a:solidFill>
                  <a:srgbClr val="002060"/>
                </a:solidFill>
              </a:rPr>
              <a:t>(ubezpieczony)</a:t>
            </a:r>
          </a:p>
          <a:p>
            <a:pPr algn="just"/>
            <a:endParaRPr lang="pl-PL" sz="2800" dirty="0" smtClean="0">
              <a:solidFill>
                <a:srgbClr val="002060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pl-PL" sz="2800" b="1" dirty="0" smtClean="0">
                <a:solidFill>
                  <a:srgbClr val="002060"/>
                </a:solidFill>
              </a:rPr>
              <a:t>ubezpieczenie wypadkowe: od 0,4% do 8,12% </a:t>
            </a:r>
            <a:r>
              <a:rPr lang="pl-PL" sz="2800" dirty="0" smtClean="0">
                <a:solidFill>
                  <a:srgbClr val="002060"/>
                </a:solidFill>
              </a:rPr>
              <a:t>(płatnik)</a:t>
            </a:r>
          </a:p>
          <a:p>
            <a:pPr marL="457200" indent="-457200" algn="just">
              <a:buFontTx/>
              <a:buChar char="-"/>
            </a:pPr>
            <a:endParaRPr lang="pl-PL" sz="2800" dirty="0">
              <a:solidFill>
                <a:srgbClr val="002060"/>
              </a:solidFill>
            </a:endParaRPr>
          </a:p>
          <a:p>
            <a:pPr algn="just"/>
            <a:endParaRPr lang="pl-PL" sz="2800" b="1" dirty="0" smtClean="0">
              <a:solidFill>
                <a:srgbClr val="002060"/>
              </a:solidFill>
            </a:endParaRPr>
          </a:p>
          <a:p>
            <a:pPr algn="just"/>
            <a:r>
              <a:rPr lang="pl-PL" sz="2800" b="1" dirty="0" smtClean="0">
                <a:solidFill>
                  <a:srgbClr val="002060"/>
                </a:solidFill>
              </a:rPr>
              <a:t>OFE: 2,92%</a:t>
            </a:r>
          </a:p>
          <a:p>
            <a:pPr algn="just"/>
            <a:r>
              <a:rPr lang="pl-PL" sz="2800" b="1" dirty="0" smtClean="0">
                <a:solidFill>
                  <a:srgbClr val="002060"/>
                </a:solidFill>
              </a:rPr>
              <a:t>                                                  7,3%    (podlega dziedziczeniu)</a:t>
            </a:r>
          </a:p>
          <a:p>
            <a:pPr algn="just"/>
            <a:r>
              <a:rPr lang="pl-PL" sz="2800" b="1" dirty="0" smtClean="0">
                <a:solidFill>
                  <a:srgbClr val="002060"/>
                </a:solidFill>
              </a:rPr>
              <a:t>SUBKONTO: 4,38%</a:t>
            </a:r>
          </a:p>
          <a:p>
            <a:pPr marL="457200" indent="-457200" algn="just">
              <a:buFontTx/>
              <a:buChar char="-"/>
            </a:pP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10" name="Nawias klamrowy zamykający 9"/>
          <p:cNvSpPr/>
          <p:nvPr/>
        </p:nvSpPr>
        <p:spPr>
          <a:xfrm>
            <a:off x="3766096" y="6532984"/>
            <a:ext cx="432048" cy="1656184"/>
          </a:xfrm>
          <a:prstGeom prst="rightBrace">
            <a:avLst/>
          </a:prstGeom>
          <a:noFill/>
          <a:ln w="38100" cap="flat">
            <a:solidFill>
              <a:srgbClr val="00206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spc="0" normalizeH="0" baseline="0">
              <a:ln>
                <a:noFill/>
              </a:ln>
              <a:solidFill>
                <a:schemeClr val="accent6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663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Ubezpieczenia społeczne cudzoziemców </a:t>
            </a:r>
            <a:r>
              <a:rPr lang="pl-PL" sz="2400" u="sng" dirty="0"/>
              <a:t>spoza UE</a:t>
            </a:r>
          </a:p>
        </p:txBody>
      </p:sp>
      <p:sp>
        <p:nvSpPr>
          <p:cNvPr id="8" name="Prostokąt 7"/>
          <p:cNvSpPr/>
          <p:nvPr/>
        </p:nvSpPr>
        <p:spPr>
          <a:xfrm>
            <a:off x="165696" y="844352"/>
            <a:ext cx="12601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b="1" dirty="0">
                <a:solidFill>
                  <a:srgbClr val="002060"/>
                </a:solidFill>
              </a:rPr>
              <a:t>Obywatele spoza Unii Europejskiej (obywatele państw trzecich) </a:t>
            </a:r>
            <a:r>
              <a:rPr lang="pl-PL" sz="3200" dirty="0">
                <a:solidFill>
                  <a:srgbClr val="002060"/>
                </a:solidFill>
              </a:rPr>
              <a:t>zatrudnieni przez </a:t>
            </a:r>
            <a:r>
              <a:rPr lang="pl-PL" sz="3200" dirty="0" smtClean="0">
                <a:solidFill>
                  <a:srgbClr val="002060"/>
                </a:solidFill>
              </a:rPr>
              <a:t>pracodawców </a:t>
            </a:r>
            <a:r>
              <a:rPr lang="pl-PL" sz="3200" dirty="0">
                <a:solidFill>
                  <a:srgbClr val="002060"/>
                </a:solidFill>
              </a:rPr>
              <a:t>(płatników składek) mających siedzibę na terenie Rzeczypospolitej Polskiej i wykonujących pracę na terenie Polski </a:t>
            </a:r>
            <a:r>
              <a:rPr lang="pl-PL" sz="3200" u="sng" dirty="0" smtClean="0">
                <a:solidFill>
                  <a:srgbClr val="002060"/>
                </a:solidFill>
              </a:rPr>
              <a:t>również</a:t>
            </a:r>
            <a:r>
              <a:rPr lang="pl-PL" sz="3200" dirty="0" smtClean="0">
                <a:solidFill>
                  <a:srgbClr val="002060"/>
                </a:solidFill>
              </a:rPr>
              <a:t> </a:t>
            </a:r>
            <a:r>
              <a:rPr lang="pl-PL" sz="3200" dirty="0">
                <a:solidFill>
                  <a:srgbClr val="002060"/>
                </a:solidFill>
              </a:rPr>
              <a:t>podlegają ubezpieczeniom społecznym zgodnie z </a:t>
            </a:r>
            <a:r>
              <a:rPr lang="pl-PL" sz="3200" dirty="0" smtClean="0">
                <a:solidFill>
                  <a:srgbClr val="002060"/>
                </a:solidFill>
              </a:rPr>
              <a:t>ustawą </a:t>
            </a:r>
            <a:r>
              <a:rPr lang="pl-PL" sz="3200" dirty="0">
                <a:solidFill>
                  <a:srgbClr val="002060"/>
                </a:solidFill>
              </a:rPr>
              <a:t>z dnia 13 października 1998r. o systemie ubezpieczeń społecznych (Dz. U. z 2017 r. poz. 1778 z późn. zm.).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96" y="4084712"/>
            <a:ext cx="3384376" cy="36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2685976" y="4901079"/>
            <a:ext cx="10318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Aby obywatel państwa trzeciego </a:t>
            </a:r>
            <a:r>
              <a:rPr lang="pl-PL" sz="2800" b="1" dirty="0">
                <a:solidFill>
                  <a:srgbClr val="00B050"/>
                </a:solidFill>
              </a:rPr>
              <a:t>mógł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pl-PL" sz="2800" b="1" dirty="0">
                <a:solidFill>
                  <a:srgbClr val="00B050"/>
                </a:solidFill>
              </a:rPr>
              <a:t>wykonywać pracę </a:t>
            </a:r>
            <a:r>
              <a:rPr lang="pl-PL" sz="2800" b="1" dirty="0">
                <a:solidFill>
                  <a:srgbClr val="00B050"/>
                </a:solidFill>
              </a:rPr>
              <a:t>na terenie Unii Europejskiej na </a:t>
            </a:r>
            <a:r>
              <a:rPr lang="pl-PL" sz="2800" b="1" dirty="0" smtClean="0">
                <a:solidFill>
                  <a:srgbClr val="00B050"/>
                </a:solidFill>
              </a:rPr>
              <a:t>rzecz pracodawcy </a:t>
            </a:r>
            <a:r>
              <a:rPr lang="pl-PL" sz="2800" b="1" dirty="0">
                <a:solidFill>
                  <a:srgbClr val="00B050"/>
                </a:solidFill>
              </a:rPr>
              <a:t>mającego siedzibę na terenie Rzeczypospolitej </a:t>
            </a:r>
            <a:r>
              <a:rPr lang="pl-PL" sz="2800" b="1" dirty="0" smtClean="0">
                <a:solidFill>
                  <a:srgbClr val="00B050"/>
                </a:solidFill>
              </a:rPr>
              <a:t>Polskiej, </a:t>
            </a:r>
            <a:r>
              <a:rPr lang="pl-PL" sz="2800" b="1" dirty="0" smtClean="0">
                <a:solidFill>
                  <a:srgbClr val="FF0000"/>
                </a:solidFill>
              </a:rPr>
              <a:t>musi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  <a:r>
              <a:rPr lang="pl-PL" sz="2800" b="1" dirty="0">
                <a:solidFill>
                  <a:srgbClr val="FF0000"/>
                </a:solidFill>
              </a:rPr>
              <a:t>legalnie zamieszkiwać</a:t>
            </a:r>
            <a:r>
              <a:rPr lang="pl-PL" sz="2800" b="1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pl-PL" sz="2800" dirty="0" smtClean="0">
                <a:solidFill>
                  <a:schemeClr val="accent4">
                    <a:lumMod val="10000"/>
                  </a:schemeClr>
                </a:solidFill>
              </a:rPr>
              <a:t>w </a:t>
            </a:r>
            <a:r>
              <a:rPr lang="pl-PL" sz="2800" dirty="0">
                <a:solidFill>
                  <a:schemeClr val="accent4">
                    <a:lumMod val="10000"/>
                  </a:schemeClr>
                </a:solidFill>
              </a:rPr>
              <a:t>państwie członkowskim.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7406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zablon prezentacji ZUS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ZUS">
      <a:majorFont>
        <a:latin typeface="Lato Bold"/>
        <a:ea typeface="Helvetica Light"/>
        <a:cs typeface="Helvetica Light"/>
      </a:majorFont>
      <a:minorFont>
        <a:latin typeface="Lato"/>
        <a:ea typeface="Helvetica Light"/>
        <a:cs typeface="Helvetica Light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5349</TotalTime>
  <Words>1272</Words>
  <Application>Microsoft Office PowerPoint</Application>
  <PresentationFormat>Niestandardowy</PresentationFormat>
  <Paragraphs>166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5" baseType="lpstr">
      <vt:lpstr>Arial</vt:lpstr>
      <vt:lpstr>Times New Roman CE</vt:lpstr>
      <vt:lpstr>Helvetica Light</vt:lpstr>
      <vt:lpstr>Lato Bold</vt:lpstr>
      <vt:lpstr>Times New Roman</vt:lpstr>
      <vt:lpstr>Lato</vt:lpstr>
      <vt:lpstr>Lato Black</vt:lpstr>
      <vt:lpstr>Lato Light</vt:lpstr>
      <vt:lpstr>Calibri</vt:lpstr>
      <vt:lpstr>Helvetica Neue</vt:lpstr>
      <vt:lpstr>szablon prezentacji ZUS</vt:lpstr>
      <vt:lpstr> Zatrudnienie cudzoziemców a składki ZUS  Ubezpieczenia w ZUS i umowa cudzoziemca spoza UE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emerytalny  i deficyt FUS</dc:title>
  <dc:creator>Stefanowska, Karolina</dc:creator>
  <cp:lastModifiedBy>Zwolenik, Joanna</cp:lastModifiedBy>
  <cp:revision>404</cp:revision>
  <cp:lastPrinted>2017-10-12T10:37:46Z</cp:lastPrinted>
  <dcterms:created xsi:type="dcterms:W3CDTF">2016-03-11T13:23:52Z</dcterms:created>
  <dcterms:modified xsi:type="dcterms:W3CDTF">2018-11-08T12:23:49Z</dcterms:modified>
</cp:coreProperties>
</file>