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38"/>
  </p:notesMasterIdLst>
  <p:handoutMasterIdLst>
    <p:handoutMasterId r:id="rId39"/>
  </p:handoutMasterIdLst>
  <p:sldIdLst>
    <p:sldId id="371" r:id="rId3"/>
    <p:sldId id="404" r:id="rId4"/>
    <p:sldId id="393" r:id="rId5"/>
    <p:sldId id="402" r:id="rId6"/>
    <p:sldId id="395" r:id="rId7"/>
    <p:sldId id="397" r:id="rId8"/>
    <p:sldId id="401" r:id="rId9"/>
    <p:sldId id="333" r:id="rId10"/>
    <p:sldId id="364" r:id="rId11"/>
    <p:sldId id="442" r:id="rId12"/>
    <p:sldId id="436" r:id="rId13"/>
    <p:sldId id="437" r:id="rId14"/>
    <p:sldId id="439" r:id="rId15"/>
    <p:sldId id="451" r:id="rId16"/>
    <p:sldId id="447" r:id="rId17"/>
    <p:sldId id="443" r:id="rId18"/>
    <p:sldId id="409" r:id="rId19"/>
    <p:sldId id="452" r:id="rId20"/>
    <p:sldId id="448" r:id="rId21"/>
    <p:sldId id="410" r:id="rId22"/>
    <p:sldId id="411" r:id="rId23"/>
    <p:sldId id="449" r:id="rId24"/>
    <p:sldId id="444" r:id="rId25"/>
    <p:sldId id="414" r:id="rId26"/>
    <p:sldId id="415" r:id="rId27"/>
    <p:sldId id="416" r:id="rId28"/>
    <p:sldId id="445" r:id="rId29"/>
    <p:sldId id="422" r:id="rId30"/>
    <p:sldId id="446" r:id="rId31"/>
    <p:sldId id="427" r:id="rId32"/>
    <p:sldId id="441" r:id="rId33"/>
    <p:sldId id="434" r:id="rId34"/>
    <p:sldId id="406" r:id="rId35"/>
    <p:sldId id="405" r:id="rId36"/>
    <p:sldId id="342" r:id="rId37"/>
  </p:sldIdLst>
  <p:sldSz cx="13004800" cy="9753600"/>
  <p:notesSz cx="6797675" cy="9928225"/>
  <p:defaultTextStyle>
    <a:lvl1pPr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52F"/>
    <a:srgbClr val="008000"/>
    <a:srgbClr val="E1B205"/>
    <a:srgbClr val="68B133"/>
    <a:srgbClr val="9A7837"/>
    <a:srgbClr val="CC006A"/>
    <a:srgbClr val="00A9DE"/>
    <a:srgbClr val="93E3FF"/>
    <a:srgbClr val="FAF7F0"/>
    <a:srgbClr val="B9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0564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7C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solidFill>
                <a:srgbClr val="A8C3DF"/>
              </a:solidFill>
              <a:prstDash val="solid"/>
              <a:miter lim="400000"/>
            </a:ln>
          </a:left>
          <a:right>
            <a:ln w="12700" cap="flat">
              <a:solidFill>
                <a:srgbClr val="A8C3DF"/>
              </a:solidFill>
              <a:prstDash val="solid"/>
              <a:miter lim="400000"/>
            </a:ln>
          </a:right>
          <a:top>
            <a:ln w="12700" cap="flat">
              <a:solidFill>
                <a:srgbClr val="A8C3DF"/>
              </a:solidFill>
              <a:prstDash val="solid"/>
              <a:miter lim="400000"/>
            </a:ln>
          </a:top>
          <a:bottom>
            <a:ln w="12700" cap="flat">
              <a:solidFill>
                <a:srgbClr val="A8C3DF"/>
              </a:solidFill>
              <a:prstDash val="solid"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solidFill>
                <a:srgbClr val="A8C3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C3DF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4975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9639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79632" autoAdjust="0"/>
  </p:normalViewPr>
  <p:slideViewPr>
    <p:cSldViewPr snapToGrid="0" snapToObjects="1">
      <p:cViewPr varScale="1">
        <p:scale>
          <a:sx n="64" d="100"/>
          <a:sy n="64" d="100"/>
        </p:scale>
        <p:origin x="2490" y="7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Arkusz_programu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anna.dobrzanska\Desktop\STRATEGIA\DIAGNOZA%20I%20KIERUNKI\kultura\Muze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Arkusz_programu_Microsoft_Excel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35717209660719"/>
          <c:y val="0"/>
          <c:w val="0.73635278961689421"/>
          <c:h val="0.589858309285237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TABLICA!$A$30</c:f>
              <c:strCache>
                <c:ptCount val="1"/>
                <c:pt idx="0">
                  <c:v>studenci szkół publicznych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7813590986716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162746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rgbClr val="738FAF">
                    <a:lumMod val="75000"/>
                  </a:srgb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TABLICA!$B$28:$K$28</c:f>
              <c:strCach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strCache>
            </c:strRef>
          </c:cat>
          <c:val>
            <c:numRef>
              <c:f>TABLICA!$B$30:$K$30</c:f>
              <c:numCache>
                <c:formatCode>#,##0</c:formatCode>
                <c:ptCount val="10"/>
                <c:pt idx="0">
                  <c:v>160544</c:v>
                </c:pt>
                <c:pt idx="1">
                  <c:v>161160</c:v>
                </c:pt>
                <c:pt idx="2">
                  <c:v>163092</c:v>
                </c:pt>
                <c:pt idx="3">
                  <c:v>164593</c:v>
                </c:pt>
                <c:pt idx="4">
                  <c:v>164088</c:v>
                </c:pt>
                <c:pt idx="5">
                  <c:v>155923</c:v>
                </c:pt>
                <c:pt idx="6">
                  <c:v>153624</c:v>
                </c:pt>
                <c:pt idx="7">
                  <c:v>150142</c:v>
                </c:pt>
                <c:pt idx="8">
                  <c:v>144104</c:v>
                </c:pt>
                <c:pt idx="9">
                  <c:v>133889</c:v>
                </c:pt>
              </c:numCache>
            </c:numRef>
          </c:val>
        </c:ser>
        <c:ser>
          <c:idx val="2"/>
          <c:order val="2"/>
          <c:tx>
            <c:strRef>
              <c:f>TABLICA!$A$31</c:f>
              <c:strCache>
                <c:ptCount val="1"/>
                <c:pt idx="0">
                  <c:v>studenci szkół niepublicznych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162746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rgbClr val="738FAF">
                    <a:lumMod val="50000"/>
                  </a:srgb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TABLICA!$B$28:$K$28</c:f>
              <c:strCach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strCache>
            </c:strRef>
          </c:cat>
          <c:val>
            <c:numRef>
              <c:f>TABLICA!$B$31:$K$31</c:f>
              <c:numCache>
                <c:formatCode>#,##0</c:formatCode>
                <c:ptCount val="10"/>
                <c:pt idx="0">
                  <c:v>50533</c:v>
                </c:pt>
                <c:pt idx="1">
                  <c:v>50889</c:v>
                </c:pt>
                <c:pt idx="2">
                  <c:v>48846</c:v>
                </c:pt>
                <c:pt idx="3">
                  <c:v>43520</c:v>
                </c:pt>
                <c:pt idx="4">
                  <c:v>38890</c:v>
                </c:pt>
                <c:pt idx="5">
                  <c:v>33686</c:v>
                </c:pt>
                <c:pt idx="6">
                  <c:v>29807</c:v>
                </c:pt>
                <c:pt idx="7">
                  <c:v>26556</c:v>
                </c:pt>
                <c:pt idx="8">
                  <c:v>25087</c:v>
                </c:pt>
                <c:pt idx="9">
                  <c:v>23804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6740280"/>
        <c:axId val="351114480"/>
      </c:barChart>
      <c:lineChart>
        <c:grouping val="standard"/>
        <c:varyColors val="0"/>
        <c:ser>
          <c:idx val="0"/>
          <c:order val="0"/>
          <c:tx>
            <c:strRef>
              <c:f>TABLICA!$A$29</c:f>
              <c:strCache>
                <c:ptCount val="1"/>
                <c:pt idx="0">
                  <c:v>studenci ogółem</c:v>
                </c:pt>
              </c:strCache>
            </c:strRef>
          </c:tx>
          <c:spPr>
            <a:ln w="28575" cap="rnd">
              <a:solidFill>
                <a:srgbClr val="FF7D2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4220183486238647E-2"/>
                  <c:y val="-9.61086776410126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B1510F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TABLICA!$B$28:$K$28</c:f>
              <c:strCach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strCache>
            </c:strRef>
          </c:cat>
          <c:val>
            <c:numRef>
              <c:f>TABLICA!$B$29:$K$29</c:f>
              <c:numCache>
                <c:formatCode>#,##0</c:formatCode>
                <c:ptCount val="10"/>
                <c:pt idx="0">
                  <c:v>211077</c:v>
                </c:pt>
                <c:pt idx="1">
                  <c:v>212049</c:v>
                </c:pt>
                <c:pt idx="2">
                  <c:v>211938</c:v>
                </c:pt>
                <c:pt idx="3">
                  <c:v>208113</c:v>
                </c:pt>
                <c:pt idx="4">
                  <c:v>202978</c:v>
                </c:pt>
                <c:pt idx="5">
                  <c:v>189609</c:v>
                </c:pt>
                <c:pt idx="6">
                  <c:v>183431</c:v>
                </c:pt>
                <c:pt idx="7">
                  <c:v>176698</c:v>
                </c:pt>
                <c:pt idx="8">
                  <c:v>169191</c:v>
                </c:pt>
                <c:pt idx="9">
                  <c:v>157693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316632"/>
        <c:axId val="352237360"/>
      </c:lineChart>
      <c:catAx>
        <c:axId val="21674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51114480"/>
        <c:crosses val="autoZero"/>
        <c:auto val="1"/>
        <c:lblAlgn val="ctr"/>
        <c:lblOffset val="100"/>
        <c:noMultiLvlLbl val="0"/>
      </c:catAx>
      <c:valAx>
        <c:axId val="35111448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6740280"/>
        <c:crosses val="autoZero"/>
        <c:crossBetween val="between"/>
      </c:valAx>
      <c:valAx>
        <c:axId val="35223736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0316632"/>
        <c:crosses val="max"/>
        <c:crossBetween val="between"/>
      </c:valAx>
      <c:catAx>
        <c:axId val="270316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2237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85321100917431"/>
          <c:y val="0.73848032656507367"/>
          <c:w val="0.51529051987767582"/>
          <c:h val="0.261519673434926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927703999686607E-2"/>
          <c:y val="6.7064291627022057E-2"/>
          <c:w val="0.96907464796153009"/>
          <c:h val="0.62742190529436415"/>
        </c:manualLayout>
      </c:layout>
      <c:lineChart>
        <c:grouping val="standard"/>
        <c:varyColors val="0"/>
        <c:ser>
          <c:idx val="0"/>
          <c:order val="0"/>
          <c:tx>
            <c:strRef>
              <c:f>'[! BDL_Kształcenie osób dorosłych 2008-2018 wg BAEL.xlsx]TABLICA'!$A$4</c:f>
              <c:strCache>
                <c:ptCount val="1"/>
                <c:pt idx="0">
                  <c:v>Polska</c:v>
                </c:pt>
              </c:strCache>
            </c:strRef>
          </c:tx>
          <c:spPr>
            <a:ln w="25400" cap="rnd">
              <a:solidFill>
                <a:srgbClr val="738FAF">
                  <a:lumMod val="75000"/>
                </a:srgbClr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738FAF">
                  <a:lumMod val="75000"/>
                </a:srgbClr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'[! BDL_Kształcenie osób dorosłych 2008-2018 wg BAEL.xlsx]TABLICA'!$B$2:$K$2</c:f>
              <c:strCach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strCache>
            </c:strRef>
          </c:cat>
          <c:val>
            <c:numRef>
              <c:f>'[! BDL_Kształcenie osób dorosłych 2008-2018 wg BAEL.xlsx]TABLICA'!$B$4:$K$4</c:f>
              <c:numCache>
                <c:formatCode>#\ ##0.0</c:formatCode>
                <c:ptCount val="10"/>
                <c:pt idx="0">
                  <c:v>4.7</c:v>
                </c:pt>
                <c:pt idx="1">
                  <c:v>4.7</c:v>
                </c:pt>
                <c:pt idx="2">
                  <c:v>5.2</c:v>
                </c:pt>
                <c:pt idx="3">
                  <c:v>4.4000000000000004</c:v>
                </c:pt>
                <c:pt idx="4">
                  <c:v>4.5</c:v>
                </c:pt>
                <c:pt idx="5">
                  <c:v>4.3</c:v>
                </c:pt>
                <c:pt idx="6">
                  <c:v>4</c:v>
                </c:pt>
                <c:pt idx="7">
                  <c:v>3.5</c:v>
                </c:pt>
                <c:pt idx="8">
                  <c:v>3.7</c:v>
                </c:pt>
                <c:pt idx="9">
                  <c:v>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'[! BDL_Kształcenie osób dorosłych 2008-2018 wg BAEL.xlsx]TABLICA'!$A$10</c:f>
              <c:strCache>
                <c:ptCount val="1"/>
                <c:pt idx="0">
                  <c:v>Małopolska</c:v>
                </c:pt>
              </c:strCache>
            </c:strRef>
          </c:tx>
          <c:spPr>
            <a:ln w="25400" cap="rnd">
              <a:solidFill>
                <a:srgbClr val="FF7D23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7D23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6.463515754560531E-2"/>
                  <c:y val="-9.6946941201099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2652887139107715E-2"/>
                  <c:y val="-4.72841042528600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A24A0E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FFC8A3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'[! BDL_Kształcenie osób dorosłych 2008-2018 wg BAEL.xlsx]TABLICA'!$B$2:$K$2</c:f>
              <c:strCach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strCache>
            </c:strRef>
          </c:cat>
          <c:val>
            <c:numRef>
              <c:f>'[! BDL_Kształcenie osób dorosłych 2008-2018 wg BAEL.xlsx]TABLICA'!$B$10:$K$10</c:f>
              <c:numCache>
                <c:formatCode>#\ ##0.0</c:formatCode>
                <c:ptCount val="10"/>
                <c:pt idx="0">
                  <c:v>4.4000000000000004</c:v>
                </c:pt>
                <c:pt idx="1">
                  <c:v>4.0999999999999996</c:v>
                </c:pt>
                <c:pt idx="2">
                  <c:v>4.7</c:v>
                </c:pt>
                <c:pt idx="3">
                  <c:v>4.0999999999999996</c:v>
                </c:pt>
                <c:pt idx="4">
                  <c:v>4.5999999999999996</c:v>
                </c:pt>
                <c:pt idx="5">
                  <c:v>4.7</c:v>
                </c:pt>
                <c:pt idx="6">
                  <c:v>4.2</c:v>
                </c:pt>
                <c:pt idx="7">
                  <c:v>3.9</c:v>
                </c:pt>
                <c:pt idx="8">
                  <c:v>3.8</c:v>
                </c:pt>
                <c:pt idx="9">
                  <c:v>5.8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318592"/>
        <c:axId val="270315064"/>
      </c:lineChart>
      <c:catAx>
        <c:axId val="27031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0315064"/>
        <c:crosses val="autoZero"/>
        <c:auto val="1"/>
        <c:lblAlgn val="ctr"/>
        <c:lblOffset val="100"/>
        <c:noMultiLvlLbl val="0"/>
      </c:catAx>
      <c:valAx>
        <c:axId val="270315064"/>
        <c:scaling>
          <c:orientation val="minMax"/>
          <c:min val="3"/>
        </c:scaling>
        <c:delete val="0"/>
        <c:axPos val="l"/>
        <c:numFmt formatCode="#\ ##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031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752186652057079"/>
          <c:y val="0.86566649213743141"/>
          <c:w val="0.37940069991251096"/>
          <c:h val="0.131965692392856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74613878727245"/>
          <c:y val="2.0085441175762966E-2"/>
          <c:w val="0.72097030042309329"/>
          <c:h val="0.508071895443498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Arkusz1!$B$2</c:f>
              <c:strCache>
                <c:ptCount val="1"/>
                <c:pt idx="0">
                  <c:v>liczba muzeów</c:v>
                </c:pt>
              </c:strCache>
            </c:strRef>
          </c:tx>
          <c:spPr>
            <a:solidFill>
              <a:srgbClr val="00800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Arkusz1!$A$3:$A$18</c:f>
              <c:strCache>
                <c:ptCount val="16"/>
                <c:pt idx="0">
                  <c:v>MAZOWIECKIE</c:v>
                </c:pt>
                <c:pt idx="1">
                  <c:v>MAŁOPOLSKIE</c:v>
                </c:pt>
                <c:pt idx="2">
                  <c:v>WIELKOPOLSKIE</c:v>
                </c:pt>
                <c:pt idx="3">
                  <c:v>POMORSKIE</c:v>
                </c:pt>
                <c:pt idx="4">
                  <c:v>DOLNOŚLĄSKIE</c:v>
                </c:pt>
                <c:pt idx="5">
                  <c:v>ŚLĄSKIE</c:v>
                </c:pt>
                <c:pt idx="6">
                  <c:v>PODKARPACKIE</c:v>
                </c:pt>
                <c:pt idx="7">
                  <c:v>LUBELSKIE</c:v>
                </c:pt>
                <c:pt idx="8">
                  <c:v>ŁÓDZKIE</c:v>
                </c:pt>
                <c:pt idx="9">
                  <c:v>KUJAWSKO-POMORSKIE</c:v>
                </c:pt>
                <c:pt idx="10">
                  <c:v>ZACHODNIOPOMORSKIE</c:v>
                </c:pt>
                <c:pt idx="11">
                  <c:v>ŚWIĘTOKRZYSKIE</c:v>
                </c:pt>
                <c:pt idx="12">
                  <c:v>WARMIŃSKO-MAZURSKIE</c:v>
                </c:pt>
                <c:pt idx="13">
                  <c:v>PODLASKIE</c:v>
                </c:pt>
                <c:pt idx="14">
                  <c:v>LUBUSKIE</c:v>
                </c:pt>
                <c:pt idx="15">
                  <c:v>OPOLSKIE</c:v>
                </c:pt>
              </c:strCache>
            </c:strRef>
          </c:cat>
          <c:val>
            <c:numRef>
              <c:f>Arkusz1!$B$3:$B$18</c:f>
              <c:numCache>
                <c:formatCode>#,##0</c:formatCode>
                <c:ptCount val="16"/>
                <c:pt idx="0">
                  <c:v>136</c:v>
                </c:pt>
                <c:pt idx="1">
                  <c:v>135</c:v>
                </c:pt>
                <c:pt idx="2">
                  <c:v>93</c:v>
                </c:pt>
                <c:pt idx="3">
                  <c:v>83</c:v>
                </c:pt>
                <c:pt idx="4">
                  <c:v>73</c:v>
                </c:pt>
                <c:pt idx="5">
                  <c:v>69</c:v>
                </c:pt>
                <c:pt idx="6">
                  <c:v>54</c:v>
                </c:pt>
                <c:pt idx="7">
                  <c:v>52</c:v>
                </c:pt>
                <c:pt idx="8">
                  <c:v>49</c:v>
                </c:pt>
                <c:pt idx="9">
                  <c:v>39</c:v>
                </c:pt>
                <c:pt idx="10">
                  <c:v>33</c:v>
                </c:pt>
                <c:pt idx="11">
                  <c:v>31</c:v>
                </c:pt>
                <c:pt idx="12">
                  <c:v>31</c:v>
                </c:pt>
                <c:pt idx="13">
                  <c:v>30</c:v>
                </c:pt>
                <c:pt idx="14">
                  <c:v>19</c:v>
                </c:pt>
                <c:pt idx="15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065952"/>
        <c:axId val="270065168"/>
      </c:barChart>
      <c:lineChart>
        <c:grouping val="standard"/>
        <c:varyColors val="0"/>
        <c:ser>
          <c:idx val="1"/>
          <c:order val="1"/>
          <c:tx>
            <c:strRef>
              <c:f>Arkusz1!$C$2</c:f>
              <c:strCache>
                <c:ptCount val="1"/>
                <c:pt idx="0">
                  <c:v>zwiedzający muzea</c:v>
                </c:pt>
              </c:strCache>
            </c:strRef>
          </c:tx>
          <c:spPr>
            <a:ln w="4762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Arkusz1!$A$3:$A$18</c:f>
              <c:strCache>
                <c:ptCount val="16"/>
                <c:pt idx="0">
                  <c:v>MAZOWIECKIE</c:v>
                </c:pt>
                <c:pt idx="1">
                  <c:v>MAŁOPOLSKIE</c:v>
                </c:pt>
                <c:pt idx="2">
                  <c:v>WIELKOPOLSKIE</c:v>
                </c:pt>
                <c:pt idx="3">
                  <c:v>POMORSKIE</c:v>
                </c:pt>
                <c:pt idx="4">
                  <c:v>DOLNOŚLĄSKIE</c:v>
                </c:pt>
                <c:pt idx="5">
                  <c:v>ŚLĄSKIE</c:v>
                </c:pt>
                <c:pt idx="6">
                  <c:v>PODKARPACKIE</c:v>
                </c:pt>
                <c:pt idx="7">
                  <c:v>LUBELSKIE</c:v>
                </c:pt>
                <c:pt idx="8">
                  <c:v>ŁÓDZKIE</c:v>
                </c:pt>
                <c:pt idx="9">
                  <c:v>KUJAWSKO-POMORSKIE</c:v>
                </c:pt>
                <c:pt idx="10">
                  <c:v>ZACHODNIOPOMORSKIE</c:v>
                </c:pt>
                <c:pt idx="11">
                  <c:v>ŚWIĘTOKRZYSKIE</c:v>
                </c:pt>
                <c:pt idx="12">
                  <c:v>WARMIŃSKO-MAZURSKIE</c:v>
                </c:pt>
                <c:pt idx="13">
                  <c:v>PODLASKIE</c:v>
                </c:pt>
                <c:pt idx="14">
                  <c:v>LUBUSKIE</c:v>
                </c:pt>
                <c:pt idx="15">
                  <c:v>OPOLSKIE</c:v>
                </c:pt>
              </c:strCache>
            </c:strRef>
          </c:cat>
          <c:val>
            <c:numRef>
              <c:f>Arkusz1!$C$3:$C$18</c:f>
              <c:numCache>
                <c:formatCode>#,##0</c:formatCode>
                <c:ptCount val="16"/>
                <c:pt idx="0">
                  <c:v>11370077</c:v>
                </c:pt>
                <c:pt idx="1">
                  <c:v>10503033</c:v>
                </c:pt>
                <c:pt idx="2">
                  <c:v>1290319</c:v>
                </c:pt>
                <c:pt idx="3">
                  <c:v>3639140</c:v>
                </c:pt>
                <c:pt idx="4">
                  <c:v>2035654</c:v>
                </c:pt>
                <c:pt idx="5">
                  <c:v>1513300</c:v>
                </c:pt>
                <c:pt idx="6">
                  <c:v>1260947</c:v>
                </c:pt>
                <c:pt idx="7">
                  <c:v>1405584</c:v>
                </c:pt>
                <c:pt idx="8">
                  <c:v>939997</c:v>
                </c:pt>
                <c:pt idx="9">
                  <c:v>1153867</c:v>
                </c:pt>
                <c:pt idx="10">
                  <c:v>626993</c:v>
                </c:pt>
                <c:pt idx="11">
                  <c:v>643538</c:v>
                </c:pt>
                <c:pt idx="12">
                  <c:v>632478</c:v>
                </c:pt>
                <c:pt idx="13">
                  <c:v>441467</c:v>
                </c:pt>
                <c:pt idx="14">
                  <c:v>266739</c:v>
                </c:pt>
                <c:pt idx="15">
                  <c:v>401260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069480"/>
        <c:axId val="270066344"/>
      </c:lineChart>
      <c:catAx>
        <c:axId val="27006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70065168"/>
        <c:crosses val="autoZero"/>
        <c:auto val="1"/>
        <c:lblAlgn val="ctr"/>
        <c:lblOffset val="100"/>
        <c:noMultiLvlLbl val="0"/>
      </c:catAx>
      <c:valAx>
        <c:axId val="27006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9473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rgbClr val="194734"/>
                    </a:solidFill>
                  </a:rPr>
                  <a:t>lic</a:t>
                </a:r>
                <a:r>
                  <a:rPr lang="pl-PL" sz="1600" b="1">
                    <a:solidFill>
                      <a:srgbClr val="194734"/>
                    </a:solidFill>
                  </a:rPr>
                  <a:t>zba muzeów</a:t>
                </a:r>
              </a:p>
            </c:rich>
          </c:tx>
          <c:layout>
            <c:manualLayout>
              <c:xMode val="edge"/>
              <c:yMode val="edge"/>
              <c:x val="7.83418692903909E-2"/>
              <c:y val="0.188937083989443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194734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70065952"/>
        <c:crosses val="autoZero"/>
        <c:crossBetween val="between"/>
      </c:valAx>
      <c:valAx>
        <c:axId val="2700663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9473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 err="1">
                    <a:solidFill>
                      <a:srgbClr val="194734"/>
                    </a:solidFill>
                  </a:rPr>
                  <a:t>liczba</a:t>
                </a:r>
                <a:r>
                  <a:rPr lang="en-US" sz="1600" b="1" dirty="0">
                    <a:solidFill>
                      <a:srgbClr val="194734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194734"/>
                    </a:solidFill>
                  </a:rPr>
                  <a:t>zwiedzających</a:t>
                </a:r>
                <a:r>
                  <a:rPr lang="pl-PL" sz="1600" b="1" dirty="0">
                    <a:solidFill>
                      <a:srgbClr val="194734"/>
                    </a:solidFill>
                  </a:rPr>
                  <a:t> w mln</a:t>
                </a:r>
                <a:endParaRPr lang="en-US" sz="1600" b="1" dirty="0">
                  <a:solidFill>
                    <a:srgbClr val="194734"/>
                  </a:solidFill>
                </a:endParaRPr>
              </a:p>
            </c:rich>
          </c:tx>
          <c:layout>
            <c:manualLayout>
              <c:xMode val="edge"/>
              <c:yMode val="edge"/>
              <c:x val="0.92156775528133816"/>
              <c:y val="7.924806330787495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194734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70069480"/>
        <c:crosses val="max"/>
        <c:crossBetween val="between"/>
        <c:dispUnits>
          <c:builtInUnit val="millions"/>
        </c:dispUnits>
      </c:valAx>
      <c:catAx>
        <c:axId val="270069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0663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215279926640367E-2"/>
          <c:y val="0.92434219605733559"/>
          <c:w val="0.88634049321843611"/>
          <c:h val="7.53166635572452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194734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620228999089914E-2"/>
          <c:y val="2.3080073599144493E-3"/>
          <c:w val="0.96604905899064142"/>
          <c:h val="0.696812071244300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Arkusz1!$A$3</c:f>
              <c:strCache>
                <c:ptCount val="1"/>
                <c:pt idx="0">
                  <c:v>dobry</c:v>
                </c:pt>
              </c:strCache>
            </c:strRef>
          </c:tx>
          <c:spPr>
            <a:solidFill>
              <a:srgbClr val="68B133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2.0864877084516226E-3"/>
                  <c:y val="7.9274253720102906E-8"/>
                </c:manualLayout>
              </c:layout>
              <c:spPr>
                <a:noFill/>
                <a:ln w="47625">
                  <a:solidFill>
                    <a:srgbClr val="F2B01E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577459623998493E-2"/>
                      <c:h val="6.965939658340648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Arkusz1!$B$2:$G$2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Arkusz1!$B$3:$G$3</c:f>
              <c:numCache>
                <c:formatCode>General</c:formatCode>
                <c:ptCount val="6"/>
                <c:pt idx="0">
                  <c:v>36.5</c:v>
                </c:pt>
                <c:pt idx="1">
                  <c:v>41.2</c:v>
                </c:pt>
                <c:pt idx="2">
                  <c:v>29.1</c:v>
                </c:pt>
                <c:pt idx="3">
                  <c:v>28.7</c:v>
                </c:pt>
                <c:pt idx="4">
                  <c:v>10.9</c:v>
                </c:pt>
                <c:pt idx="5">
                  <c:v>3.5</c:v>
                </c:pt>
              </c:numCache>
            </c:numRef>
          </c:val>
        </c:ser>
        <c:ser>
          <c:idx val="1"/>
          <c:order val="1"/>
          <c:tx>
            <c:strRef>
              <c:f>Arkusz1!$A$4</c:f>
              <c:strCache>
                <c:ptCount val="1"/>
                <c:pt idx="0">
                  <c:v>zły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Arkusz1!$B$2:$G$2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Arkusz1!$B$4:$G$4</c:f>
              <c:numCache>
                <c:formatCode>General</c:formatCode>
                <c:ptCount val="6"/>
                <c:pt idx="0">
                  <c:v>63.5</c:v>
                </c:pt>
                <c:pt idx="1">
                  <c:v>58.8</c:v>
                </c:pt>
                <c:pt idx="2">
                  <c:v>70.900000000000006</c:v>
                </c:pt>
                <c:pt idx="3">
                  <c:v>71.3</c:v>
                </c:pt>
                <c:pt idx="4">
                  <c:v>89.1</c:v>
                </c:pt>
                <c:pt idx="5">
                  <c:v>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00"/>
        <c:axId val="448723632"/>
        <c:axId val="448717360"/>
      </c:barChart>
      <c:catAx>
        <c:axId val="44872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8717360"/>
        <c:crosses val="autoZero"/>
        <c:auto val="1"/>
        <c:lblAlgn val="ctr"/>
        <c:lblOffset val="100"/>
        <c:noMultiLvlLbl val="0"/>
      </c:catAx>
      <c:valAx>
        <c:axId val="448717360"/>
        <c:scaling>
          <c:orientation val="minMax"/>
          <c:max val="100"/>
        </c:scaling>
        <c:delete val="1"/>
        <c:axPos val="l"/>
        <c:numFmt formatCode="#,##0" sourceLinked="0"/>
        <c:majorTickMark val="none"/>
        <c:minorTickMark val="none"/>
        <c:tickLblPos val="nextTo"/>
        <c:crossAx val="44872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347457609822897"/>
          <c:y val="0.89243304522272215"/>
          <c:w val="0.2840470435619204"/>
          <c:h val="6.0750873047356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02045575797179"/>
          <c:y val="4.6252259785673731E-2"/>
          <c:w val="0.86656262979266196"/>
          <c:h val="0.65116303240075357"/>
        </c:manualLayout>
      </c:layout>
      <c:lineChart>
        <c:grouping val="standard"/>
        <c:varyColors val="0"/>
        <c:ser>
          <c:idx val="0"/>
          <c:order val="0"/>
          <c:tx>
            <c:strRef>
              <c:f>'[energetyka z odnawialnych zrodel.xlsx]TABLICA'!$B$4</c:f>
              <c:strCache>
                <c:ptCount val="1"/>
                <c:pt idx="0">
                  <c:v>POLSKA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0054101421715602E-2"/>
                  <c:y val="-5.2797620603068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067626777144499E-2"/>
                  <c:y val="-4.5255103374058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048691279544E-2"/>
                  <c:y val="-5.2797620603068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8064921706058722E-2"/>
                  <c:y val="-4.148384475955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070331848230351E-2"/>
                  <c:y val="-3.7712586145049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8064921706058722E-2"/>
                  <c:y val="-5.2797620603068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2070331848230428E-2"/>
                  <c:y val="-4.5255103374058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8078447061487619E-2"/>
                  <c:y val="-4.902636198856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6062216634973084E-2"/>
                  <c:y val="-4.902636198856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010820284343266E-3"/>
                  <c:y val="-4.148384475955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'[energetyka z odnawialnych zrodel.xlsx]TABLICA'!$N$2:$W$2</c:f>
              <c:strCach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strCache>
            </c:strRef>
          </c:cat>
          <c:val>
            <c:numRef>
              <c:f>'[energetyka z odnawialnych zrodel.xlsx]TABLICA'!$N$4:$W$4</c:f>
              <c:numCache>
                <c:formatCode>#\ ##0.0</c:formatCode>
                <c:ptCount val="10"/>
                <c:pt idx="0">
                  <c:v>4.3</c:v>
                </c:pt>
                <c:pt idx="1">
                  <c:v>5.7</c:v>
                </c:pt>
                <c:pt idx="2">
                  <c:v>6.9</c:v>
                </c:pt>
                <c:pt idx="3">
                  <c:v>8</c:v>
                </c:pt>
                <c:pt idx="4">
                  <c:v>10.4</c:v>
                </c:pt>
                <c:pt idx="5">
                  <c:v>10.4</c:v>
                </c:pt>
                <c:pt idx="6">
                  <c:v>12.5</c:v>
                </c:pt>
                <c:pt idx="7">
                  <c:v>13.7</c:v>
                </c:pt>
                <c:pt idx="8">
                  <c:v>13.7</c:v>
                </c:pt>
                <c:pt idx="9">
                  <c:v>14.1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'[energetyka z odnawialnych zrodel.xlsx]TABLICA'!$B$5</c:f>
              <c:strCache>
                <c:ptCount val="1"/>
                <c:pt idx="0">
                  <c:v>MAŁOPOLSKIE</c:v>
                </c:pt>
              </c:strCache>
            </c:strRef>
          </c:tx>
          <c:spPr>
            <a:ln w="28575" cap="rnd">
              <a:solidFill>
                <a:srgbClr val="CC006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CC006A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067626777144519E-2"/>
                  <c:y val="-6.0340137832078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0094677488002299E-2"/>
                  <c:y val="-3.017006891603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8051396350629853E-2"/>
                  <c:y val="-5.2797620603068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062216634972938E-2"/>
                  <c:y val="-4.9026361988563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051396350629894E-2"/>
                  <c:y val="-5.2797620603068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0054101421715602E-2"/>
                  <c:y val="3.3941327530544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0054101421715602E-2"/>
                  <c:y val="6.0340137832078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2056806492801378E-2"/>
                  <c:y val="5.2797620603068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2056806492801524E-2"/>
                  <c:y val="4.52551033740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6048691279544041E-2"/>
                  <c:y val="4.902636198856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'[energetyka z odnawialnych zrodel.xlsx]TABLICA'!$N$2:$W$2</c:f>
              <c:strCach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strCache>
            </c:strRef>
          </c:cat>
          <c:val>
            <c:numRef>
              <c:f>'[energetyka z odnawialnych zrodel.xlsx]TABLICA'!$N$5:$W$5</c:f>
              <c:numCache>
                <c:formatCode>#\ ##0.0</c:formatCode>
                <c:ptCount val="10"/>
                <c:pt idx="0">
                  <c:v>7.8</c:v>
                </c:pt>
                <c:pt idx="1">
                  <c:v>11</c:v>
                </c:pt>
                <c:pt idx="2">
                  <c:v>11.4</c:v>
                </c:pt>
                <c:pt idx="3">
                  <c:v>12.4</c:v>
                </c:pt>
                <c:pt idx="4">
                  <c:v>13.9</c:v>
                </c:pt>
                <c:pt idx="5">
                  <c:v>7.2</c:v>
                </c:pt>
                <c:pt idx="6">
                  <c:v>9.5</c:v>
                </c:pt>
                <c:pt idx="7">
                  <c:v>7</c:v>
                </c:pt>
                <c:pt idx="8">
                  <c:v>7.7</c:v>
                </c:pt>
                <c:pt idx="9">
                  <c:v>8.4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8724024"/>
        <c:axId val="448718536"/>
      </c:lineChart>
      <c:catAx>
        <c:axId val="44872402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48718536"/>
        <c:crosses val="autoZero"/>
        <c:auto val="1"/>
        <c:lblAlgn val="ctr"/>
        <c:lblOffset val="100"/>
        <c:noMultiLvlLbl val="0"/>
      </c:catAx>
      <c:valAx>
        <c:axId val="44871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4872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858793050077246"/>
          <c:y val="0.82823342368516706"/>
          <c:w val="0.89007514559429324"/>
          <c:h val="0.100596829271154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01AF4-2BA1-49C2-824A-0CE285085F02}" type="doc">
      <dgm:prSet loTypeId="urn:microsoft.com/office/officeart/2005/8/layout/arrow2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A43E00E3-29BB-4F19-8512-E91F8C8F487C}">
      <dgm:prSet phldrT="[Tekst]" custT="1"/>
      <dgm:spPr/>
      <dgm:t>
        <a:bodyPr/>
        <a:lstStyle/>
        <a:p>
          <a:pPr algn="ctr"/>
          <a:r>
            <a:rPr lang="pl-PL" sz="2000" b="1" dirty="0" smtClean="0">
              <a:solidFill>
                <a:srgbClr val="CC006A"/>
              </a:solidFill>
              <a:latin typeface="Arial" panose="020B0604020202020204" pitchFamily="34" charset="0"/>
              <a:cs typeface="Arial" panose="020B0604020202020204" pitchFamily="34" charset="0"/>
            </a:rPr>
            <a:t>29 sierpnia 2019 r.</a:t>
          </a:r>
        </a:p>
        <a:p>
          <a:pPr algn="ctr"/>
          <a: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Przyjęcie przez ZWM projektu Strategii Rozwoju Województwa „Małopolska 2030”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B50CF8-C390-44DA-9D61-0B45ACEEDFA3}" type="parTrans" cxnId="{D4458ECD-678A-4805-B5BC-7BDCCBE02268}">
      <dgm:prSet/>
      <dgm:spPr/>
      <dgm:t>
        <a:bodyPr/>
        <a:lstStyle/>
        <a:p>
          <a:endParaRPr lang="pl-PL" sz="1600"/>
        </a:p>
      </dgm:t>
    </dgm:pt>
    <dgm:pt modelId="{142E9CE8-9B5D-430F-ADC2-549EA2CE9A80}" type="sibTrans" cxnId="{D4458ECD-678A-4805-B5BC-7BDCCBE02268}">
      <dgm:prSet/>
      <dgm:spPr/>
      <dgm:t>
        <a:bodyPr/>
        <a:lstStyle/>
        <a:p>
          <a:endParaRPr lang="pl-PL" sz="1600"/>
        </a:p>
      </dgm:t>
    </dgm:pt>
    <dgm:pt modelId="{D815F4EA-9389-4241-A835-1CC6967FC05B}">
      <dgm:prSet phldrT="[Tekst]" custT="1"/>
      <dgm:spPr/>
      <dgm:t>
        <a:bodyPr/>
        <a:lstStyle/>
        <a:p>
          <a:pPr algn="ctr">
            <a:spcBef>
              <a:spcPts val="600"/>
            </a:spcBef>
            <a:spcAft>
              <a:spcPts val="600"/>
            </a:spcAft>
          </a:pPr>
          <a:r>
            <a:rPr lang="pl-PL" sz="20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Grudzień 2019 r.</a:t>
          </a:r>
          <a:br>
            <a:rPr lang="pl-PL" sz="20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20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- Luty 2020 r.</a:t>
          </a:r>
        </a:p>
        <a:p>
          <a:pPr algn="ctr">
            <a:spcBef>
              <a:spcPts val="600"/>
            </a:spcBef>
            <a:spcAft>
              <a:spcPts val="600"/>
            </a:spcAft>
          </a:pPr>
          <a: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II edycja debaty regionalnej</a:t>
          </a:r>
          <a:r>
            <a:rPr lang="pl-PL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pl-PL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(konsultacje społeczne projektu Strategii w różnych częściach województwa)</a:t>
          </a:r>
          <a:endParaRPr lang="pl-PL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F01D3A-BA0D-4E37-A570-D207BA3F2D15}" type="parTrans" cxnId="{C82ABE56-123B-4AC5-86E2-606729F6CBBC}">
      <dgm:prSet/>
      <dgm:spPr/>
      <dgm:t>
        <a:bodyPr/>
        <a:lstStyle/>
        <a:p>
          <a:endParaRPr lang="pl-PL" sz="1600"/>
        </a:p>
      </dgm:t>
    </dgm:pt>
    <dgm:pt modelId="{7788070C-78E1-4847-886B-1355B90B2D49}" type="sibTrans" cxnId="{C82ABE56-123B-4AC5-86E2-606729F6CBBC}">
      <dgm:prSet/>
      <dgm:spPr/>
      <dgm:t>
        <a:bodyPr/>
        <a:lstStyle/>
        <a:p>
          <a:endParaRPr lang="pl-PL" sz="1600"/>
        </a:p>
      </dgm:t>
    </dgm:pt>
    <dgm:pt modelId="{FAE71B84-B85D-4B0D-BC41-10EEBF708FD8}">
      <dgm:prSet phldrT="[Tekst]" custT="1"/>
      <dgm:spPr/>
      <dgm:t>
        <a:bodyPr/>
        <a:lstStyle/>
        <a:p>
          <a:pPr algn="ctr"/>
          <a:r>
            <a:rPr lang="pl-PL" sz="2000" b="1" dirty="0" smtClean="0">
              <a:solidFill>
                <a:srgbClr val="FF7D23"/>
              </a:solidFill>
              <a:latin typeface="Arial" panose="020B0604020202020204" pitchFamily="34" charset="0"/>
              <a:cs typeface="Arial" panose="020B0604020202020204" pitchFamily="34" charset="0"/>
            </a:rPr>
            <a:t>Październik </a:t>
          </a:r>
          <a:br>
            <a:rPr lang="pl-PL" sz="2000" b="1" dirty="0" smtClean="0">
              <a:solidFill>
                <a:srgbClr val="FF7D2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2000" b="1" dirty="0" smtClean="0">
              <a:solidFill>
                <a:srgbClr val="FF7D23"/>
              </a:solidFill>
              <a:latin typeface="Arial" panose="020B0604020202020204" pitchFamily="34" charset="0"/>
              <a:cs typeface="Arial" panose="020B0604020202020204" pitchFamily="34" charset="0"/>
            </a:rPr>
            <a:t>- Listopad 2019 r.</a:t>
          </a:r>
          <a: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Prezentacja projektu SRWM 2030 na posiedzeniach gremiów doradczych samorządu województwa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883521-0939-4339-B6E9-F98B94C86FDD}" type="parTrans" cxnId="{D75BA095-22B0-4869-A01E-BEB02B5B7947}">
      <dgm:prSet/>
      <dgm:spPr/>
      <dgm:t>
        <a:bodyPr/>
        <a:lstStyle/>
        <a:p>
          <a:endParaRPr lang="pl-PL" sz="1600"/>
        </a:p>
      </dgm:t>
    </dgm:pt>
    <dgm:pt modelId="{E9C7DF05-DA59-43DE-A04D-055EAE241F99}" type="sibTrans" cxnId="{D75BA095-22B0-4869-A01E-BEB02B5B7947}">
      <dgm:prSet/>
      <dgm:spPr/>
      <dgm:t>
        <a:bodyPr/>
        <a:lstStyle/>
        <a:p>
          <a:endParaRPr lang="pl-PL" sz="1600"/>
        </a:p>
      </dgm:t>
    </dgm:pt>
    <dgm:pt modelId="{A4CD6AF7-E2CC-43FC-9184-ED212DA5121C}">
      <dgm:prSet phldrT="[Tekst]" custT="1"/>
      <dgm:spPr/>
      <dgm:t>
        <a:bodyPr/>
        <a:lstStyle/>
        <a:p>
          <a:pPr algn="ctr"/>
          <a:r>
            <a:rPr lang="pl-PL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25 września 2019 r.</a:t>
          </a:r>
        </a:p>
        <a:p>
          <a:pPr algn="ctr"/>
          <a: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Ogłoszenie rozpoczęcia konsultacji społecznych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BE6B6-4011-4146-B758-B5E717A597AE}" type="parTrans" cxnId="{5FC3618F-B5A4-430F-B9D9-F6A598E7A13A}">
      <dgm:prSet/>
      <dgm:spPr/>
      <dgm:t>
        <a:bodyPr/>
        <a:lstStyle/>
        <a:p>
          <a:endParaRPr lang="pl-PL" sz="1600"/>
        </a:p>
      </dgm:t>
    </dgm:pt>
    <dgm:pt modelId="{99276394-0C02-40C0-B6DC-177E572EF3D0}" type="sibTrans" cxnId="{5FC3618F-B5A4-430F-B9D9-F6A598E7A13A}">
      <dgm:prSet/>
      <dgm:spPr/>
      <dgm:t>
        <a:bodyPr/>
        <a:lstStyle/>
        <a:p>
          <a:endParaRPr lang="pl-PL" sz="1600"/>
        </a:p>
      </dgm:t>
    </dgm:pt>
    <dgm:pt modelId="{BB340C7D-D43A-403B-8EFB-D1F914F1A339}">
      <dgm:prSet phldrT="[Tekst]" custT="1"/>
      <dgm:spPr/>
      <dgm:t>
        <a:bodyPr/>
        <a:lstStyle/>
        <a:p>
          <a:endParaRPr lang="pl-PL"/>
        </a:p>
      </dgm:t>
    </dgm:pt>
    <dgm:pt modelId="{7F2E5E5A-0F4A-414C-8CB5-453C31A5ED29}" type="parTrans" cxnId="{C4EE99F9-D6D2-4D2A-9AA8-4F1B6366ED01}">
      <dgm:prSet/>
      <dgm:spPr/>
      <dgm:t>
        <a:bodyPr/>
        <a:lstStyle/>
        <a:p>
          <a:endParaRPr lang="pl-PL" sz="1600"/>
        </a:p>
      </dgm:t>
    </dgm:pt>
    <dgm:pt modelId="{772336AC-3199-4809-957F-32F412421746}" type="sibTrans" cxnId="{C4EE99F9-D6D2-4D2A-9AA8-4F1B6366ED01}">
      <dgm:prSet/>
      <dgm:spPr/>
      <dgm:t>
        <a:bodyPr/>
        <a:lstStyle/>
        <a:p>
          <a:endParaRPr lang="pl-PL" sz="1600"/>
        </a:p>
      </dgm:t>
    </dgm:pt>
    <dgm:pt modelId="{D6292537-DBBC-4F40-8288-D02604F15993}">
      <dgm:prSet phldrT="[Tekst]" custT="1"/>
      <dgm:spPr/>
      <dgm:t>
        <a:bodyPr/>
        <a:lstStyle/>
        <a:p>
          <a:pPr algn="ctr"/>
          <a:r>
            <a:rPr lang="pl-PL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25 lutego 2019 r.</a:t>
          </a:r>
          <a: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Przyjęcie przez SWM trybu, zasad i harmonogramu prac nad aktualizacją SRWM 2011-2020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45FFAE-2BAB-4556-9A5D-EC2FA5E5C7C8}" type="parTrans" cxnId="{83A8856F-4FF4-4EF1-9A4A-D3A62DB1C75C}">
      <dgm:prSet/>
      <dgm:spPr/>
      <dgm:t>
        <a:bodyPr/>
        <a:lstStyle/>
        <a:p>
          <a:endParaRPr lang="pl-PL" sz="1600"/>
        </a:p>
      </dgm:t>
    </dgm:pt>
    <dgm:pt modelId="{FB771772-7E47-4708-BD64-492D9780BEDD}" type="sibTrans" cxnId="{83A8856F-4FF4-4EF1-9A4A-D3A62DB1C75C}">
      <dgm:prSet/>
      <dgm:spPr/>
      <dgm:t>
        <a:bodyPr/>
        <a:lstStyle/>
        <a:p>
          <a:endParaRPr lang="pl-PL" sz="1600"/>
        </a:p>
      </dgm:t>
    </dgm:pt>
    <dgm:pt modelId="{5601DC3F-70FD-464F-914C-B057CEE214DD}">
      <dgm:prSet phldrT="[Tekst]" custT="1"/>
      <dgm:spPr/>
      <dgm:t>
        <a:bodyPr/>
        <a:lstStyle/>
        <a:p>
          <a:pPr algn="ctr">
            <a:spcBef>
              <a:spcPts val="600"/>
            </a:spcBef>
            <a:spcAft>
              <a:spcPts val="600"/>
            </a:spcAft>
          </a:pP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9725F-80BB-4CBA-A465-8C1C784F7147}" type="sibTrans" cxnId="{0A6B3795-12C8-46DE-B4E3-8C7469F0D630}">
      <dgm:prSet/>
      <dgm:spPr/>
      <dgm:t>
        <a:bodyPr/>
        <a:lstStyle/>
        <a:p>
          <a:endParaRPr lang="pl-PL" sz="1800"/>
        </a:p>
      </dgm:t>
    </dgm:pt>
    <dgm:pt modelId="{5CDBC37D-0375-49FF-89B0-D9D925E8084C}" type="parTrans" cxnId="{0A6B3795-12C8-46DE-B4E3-8C7469F0D630}">
      <dgm:prSet/>
      <dgm:spPr/>
      <dgm:t>
        <a:bodyPr/>
        <a:lstStyle/>
        <a:p>
          <a:endParaRPr lang="pl-PL" sz="1800"/>
        </a:p>
      </dgm:t>
    </dgm:pt>
    <dgm:pt modelId="{7986646E-1AD5-41C1-AFC7-E61AA47C7EB3}" type="pres">
      <dgm:prSet presAssocID="{CF701AF4-2BA1-49C2-824A-0CE285085F02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5711AD3-F987-4620-B45B-168006F9A88E}" type="pres">
      <dgm:prSet presAssocID="{CF701AF4-2BA1-49C2-824A-0CE285085F02}" presName="arrow" presStyleLbl="bgShp" presStyleIdx="0" presStyleCnt="1" custScaleX="99063" custScaleY="90542" custLinFactNeighborX="703" custLinFactNeighborY="4908"/>
      <dgm:spPr>
        <a:solidFill>
          <a:srgbClr val="9F9F9F">
            <a:alpha val="64000"/>
          </a:srgbClr>
        </a:solidFill>
        <a:ln>
          <a:solidFill>
            <a:srgbClr val="9F9F9F"/>
          </a:solidFill>
        </a:ln>
      </dgm:spPr>
      <dgm:t>
        <a:bodyPr/>
        <a:lstStyle/>
        <a:p>
          <a:endParaRPr lang="pl-PL"/>
        </a:p>
      </dgm:t>
    </dgm:pt>
    <dgm:pt modelId="{215BC250-D4D1-4D9A-8019-38A42913122D}" type="pres">
      <dgm:prSet presAssocID="{CF701AF4-2BA1-49C2-824A-0CE285085F02}" presName="arrowDiagram5" presStyleCnt="0"/>
      <dgm:spPr/>
      <dgm:t>
        <a:bodyPr/>
        <a:lstStyle/>
        <a:p>
          <a:endParaRPr lang="pl-PL"/>
        </a:p>
      </dgm:t>
    </dgm:pt>
    <dgm:pt modelId="{EC627CC3-F784-4BEC-B2A3-7199B355AC2F}" type="pres">
      <dgm:prSet presAssocID="{D6292537-DBBC-4F40-8288-D02604F15993}" presName="bullet5a" presStyleLbl="node1" presStyleIdx="0" presStyleCnt="5" custLinFactY="88451" custLinFactNeighborX="-75380" custLinFactNeighborY="100000"/>
      <dgm:spPr>
        <a:solidFill>
          <a:srgbClr val="002060"/>
        </a:solidFill>
      </dgm:spPr>
      <dgm:t>
        <a:bodyPr/>
        <a:lstStyle/>
        <a:p>
          <a:endParaRPr lang="pl-PL"/>
        </a:p>
      </dgm:t>
    </dgm:pt>
    <dgm:pt modelId="{CE924F4B-599D-475E-AD99-8E5A4D147890}" type="pres">
      <dgm:prSet presAssocID="{D6292537-DBBC-4F40-8288-D02604F15993}" presName="textBox5a" presStyleLbl="revTx" presStyleIdx="0" presStyleCnt="5" custScaleX="200705" custScaleY="68919" custLinFactNeighborX="-735" custLinFactNeighborY="428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54611A7-4B16-42AE-BAF5-A92068DAE916}" type="pres">
      <dgm:prSet presAssocID="{A43E00E3-29BB-4F19-8512-E91F8C8F487C}" presName="bullet5b" presStyleLbl="node1" presStyleIdx="1" presStyleCnt="5" custLinFactX="-7467" custLinFactY="67844" custLinFactNeighborX="-100000" custLinFactNeighborY="100000"/>
      <dgm:spPr>
        <a:solidFill>
          <a:srgbClr val="CC006A"/>
        </a:solidFill>
      </dgm:spPr>
      <dgm:t>
        <a:bodyPr/>
        <a:lstStyle/>
        <a:p>
          <a:endParaRPr lang="pl-PL"/>
        </a:p>
      </dgm:t>
    </dgm:pt>
    <dgm:pt modelId="{6516EA77-B6C0-4881-9993-DA470AC008CC}" type="pres">
      <dgm:prSet presAssocID="{A43E00E3-29BB-4F19-8512-E91F8C8F487C}" presName="textBox5b" presStyleLbl="revTx" presStyleIdx="1" presStyleCnt="5" custScaleX="134644" custScaleY="33108" custLinFactX="-25715" custLinFactNeighborX="-100000" custLinFactNeighborY="-6019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4FE4D5-6286-44AE-903F-8924358A5727}" type="pres">
      <dgm:prSet presAssocID="{A4CD6AF7-E2CC-43FC-9184-ED212DA5121C}" presName="bullet5c" presStyleLbl="node1" presStyleIdx="2" presStyleCnt="5" custLinFactX="-88624" custLinFactY="60687" custLinFactNeighborX="-100000" custLinFactNeighborY="100000"/>
      <dgm:spPr>
        <a:solidFill>
          <a:srgbClr val="7030A0"/>
        </a:solidFill>
      </dgm:spPr>
      <dgm:t>
        <a:bodyPr/>
        <a:lstStyle/>
        <a:p>
          <a:endParaRPr lang="pl-PL"/>
        </a:p>
      </dgm:t>
    </dgm:pt>
    <dgm:pt modelId="{3204F095-4489-4F45-BFBE-EDFB7197FE7B}" type="pres">
      <dgm:prSet presAssocID="{A4CD6AF7-E2CC-43FC-9184-ED212DA5121C}" presName="textBox5c" presStyleLbl="revTx" presStyleIdx="2" presStyleCnt="5" custScaleX="108109" custScaleY="30933" custLinFactNeighborX="-54179" custLinFactNeighborY="2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BA99897-EE4B-4575-B2FF-A618CD046B99}" type="pres">
      <dgm:prSet presAssocID="{FAE71B84-B85D-4B0D-BC41-10EEBF708FD8}" presName="bullet5d" presStyleLbl="node1" presStyleIdx="3" presStyleCnt="5" custLinFactX="-100000" custLinFactY="50103" custLinFactNeighborX="-153225" custLinFactNeighborY="100000"/>
      <dgm:spPr>
        <a:solidFill>
          <a:srgbClr val="FF7D23"/>
        </a:solidFill>
      </dgm:spPr>
      <dgm:t>
        <a:bodyPr/>
        <a:lstStyle/>
        <a:p>
          <a:endParaRPr lang="pl-PL"/>
        </a:p>
      </dgm:t>
    </dgm:pt>
    <dgm:pt modelId="{8E83127C-1642-4A29-A331-24801659C4D0}" type="pres">
      <dgm:prSet presAssocID="{FAE71B84-B85D-4B0D-BC41-10EEBF708FD8}" presName="textBox5d" presStyleLbl="revTx" presStyleIdx="3" presStyleCnt="5" custScaleX="116175" custScaleY="31946" custLinFactX="-77070" custLinFactNeighborX="-100000" custLinFactNeighborY="-5447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99EF14B-983E-438E-9683-366ABD847D1B}" type="pres">
      <dgm:prSet presAssocID="{D815F4EA-9389-4241-A835-1CC6967FC05B}" presName="bullet5e" presStyleLbl="node1" presStyleIdx="4" presStyleCnt="5" custLinFactX="-100000" custLinFactY="11474" custLinFactNeighborX="-184268" custLinFactNeighborY="100000"/>
      <dgm:spPr>
        <a:solidFill>
          <a:srgbClr val="00A9DE"/>
        </a:solidFill>
      </dgm:spPr>
      <dgm:t>
        <a:bodyPr/>
        <a:lstStyle/>
        <a:p>
          <a:endParaRPr lang="pl-PL"/>
        </a:p>
      </dgm:t>
    </dgm:pt>
    <dgm:pt modelId="{C9CF1FD1-0EB0-4D63-90BA-CF7DA9801666}" type="pres">
      <dgm:prSet presAssocID="{D815F4EA-9389-4241-A835-1CC6967FC05B}" presName="textBox5e" presStyleLbl="revTx" presStyleIdx="4" presStyleCnt="5" custScaleX="119771" custScaleY="40150" custLinFactX="-23795" custLinFactNeighborX="-100000" custLinFactNeighborY="25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A6B3795-12C8-46DE-B4E3-8C7469F0D630}" srcId="{CF701AF4-2BA1-49C2-824A-0CE285085F02}" destId="{5601DC3F-70FD-464F-914C-B057CEE214DD}" srcOrd="6" destOrd="0" parTransId="{5CDBC37D-0375-49FF-89B0-D9D925E8084C}" sibTransId="{1AE9725F-80BB-4CBA-A465-8C1C784F7147}"/>
    <dgm:cxn modelId="{BFD7DE51-4FA6-4625-AB2B-C77800B5B17E}" type="presOf" srcId="{CF701AF4-2BA1-49C2-824A-0CE285085F02}" destId="{7986646E-1AD5-41C1-AFC7-E61AA47C7EB3}" srcOrd="0" destOrd="0" presId="urn:microsoft.com/office/officeart/2005/8/layout/arrow2"/>
    <dgm:cxn modelId="{D4458ECD-678A-4805-B5BC-7BDCCBE02268}" srcId="{CF701AF4-2BA1-49C2-824A-0CE285085F02}" destId="{A43E00E3-29BB-4F19-8512-E91F8C8F487C}" srcOrd="1" destOrd="0" parTransId="{41B50CF8-C390-44DA-9D61-0B45ACEEDFA3}" sibTransId="{142E9CE8-9B5D-430F-ADC2-549EA2CE9A80}"/>
    <dgm:cxn modelId="{5FC3618F-B5A4-430F-B9D9-F6A598E7A13A}" srcId="{CF701AF4-2BA1-49C2-824A-0CE285085F02}" destId="{A4CD6AF7-E2CC-43FC-9184-ED212DA5121C}" srcOrd="2" destOrd="0" parTransId="{8C6BE6B6-4011-4146-B758-B5E717A597AE}" sibTransId="{99276394-0C02-40C0-B6DC-177E572EF3D0}"/>
    <dgm:cxn modelId="{C4EE99F9-D6D2-4D2A-9AA8-4F1B6366ED01}" srcId="{CF701AF4-2BA1-49C2-824A-0CE285085F02}" destId="{BB340C7D-D43A-403B-8EFB-D1F914F1A339}" srcOrd="5" destOrd="0" parTransId="{7F2E5E5A-0F4A-414C-8CB5-453C31A5ED29}" sibTransId="{772336AC-3199-4809-957F-32F412421746}"/>
    <dgm:cxn modelId="{D75BA095-22B0-4869-A01E-BEB02B5B7947}" srcId="{CF701AF4-2BA1-49C2-824A-0CE285085F02}" destId="{FAE71B84-B85D-4B0D-BC41-10EEBF708FD8}" srcOrd="3" destOrd="0" parTransId="{47883521-0939-4339-B6E9-F98B94C86FDD}" sibTransId="{E9C7DF05-DA59-43DE-A04D-055EAE241F99}"/>
    <dgm:cxn modelId="{E1218AF6-2F84-49C7-BC4A-40D70BF63789}" type="presOf" srcId="{D6292537-DBBC-4F40-8288-D02604F15993}" destId="{CE924F4B-599D-475E-AD99-8E5A4D147890}" srcOrd="0" destOrd="0" presId="urn:microsoft.com/office/officeart/2005/8/layout/arrow2"/>
    <dgm:cxn modelId="{E5B7EF63-405D-4C0A-856B-BA5096B6A192}" type="presOf" srcId="{FAE71B84-B85D-4B0D-BC41-10EEBF708FD8}" destId="{8E83127C-1642-4A29-A331-24801659C4D0}" srcOrd="0" destOrd="0" presId="urn:microsoft.com/office/officeart/2005/8/layout/arrow2"/>
    <dgm:cxn modelId="{83A8856F-4FF4-4EF1-9A4A-D3A62DB1C75C}" srcId="{CF701AF4-2BA1-49C2-824A-0CE285085F02}" destId="{D6292537-DBBC-4F40-8288-D02604F15993}" srcOrd="0" destOrd="0" parTransId="{2645FFAE-2BAB-4556-9A5D-EC2FA5E5C7C8}" sibTransId="{FB771772-7E47-4708-BD64-492D9780BEDD}"/>
    <dgm:cxn modelId="{661E0253-5080-4642-A51B-9D5E42A47A67}" type="presOf" srcId="{A43E00E3-29BB-4F19-8512-E91F8C8F487C}" destId="{6516EA77-B6C0-4881-9993-DA470AC008CC}" srcOrd="0" destOrd="0" presId="urn:microsoft.com/office/officeart/2005/8/layout/arrow2"/>
    <dgm:cxn modelId="{0FF0066A-808E-4E9E-800A-C52197FC99BA}" type="presOf" srcId="{D815F4EA-9389-4241-A835-1CC6967FC05B}" destId="{C9CF1FD1-0EB0-4D63-90BA-CF7DA9801666}" srcOrd="0" destOrd="0" presId="urn:microsoft.com/office/officeart/2005/8/layout/arrow2"/>
    <dgm:cxn modelId="{9F0FFED1-F3B2-4995-9055-1230A0AB0D5A}" type="presOf" srcId="{A4CD6AF7-E2CC-43FC-9184-ED212DA5121C}" destId="{3204F095-4489-4F45-BFBE-EDFB7197FE7B}" srcOrd="0" destOrd="0" presId="urn:microsoft.com/office/officeart/2005/8/layout/arrow2"/>
    <dgm:cxn modelId="{C82ABE56-123B-4AC5-86E2-606729F6CBBC}" srcId="{CF701AF4-2BA1-49C2-824A-0CE285085F02}" destId="{D815F4EA-9389-4241-A835-1CC6967FC05B}" srcOrd="4" destOrd="0" parTransId="{30F01D3A-BA0D-4E37-A570-D207BA3F2D15}" sibTransId="{7788070C-78E1-4847-886B-1355B90B2D49}"/>
    <dgm:cxn modelId="{54BEB434-7209-4979-A178-80FBA29B8B1B}" type="presParOf" srcId="{7986646E-1AD5-41C1-AFC7-E61AA47C7EB3}" destId="{75711AD3-F987-4620-B45B-168006F9A88E}" srcOrd="0" destOrd="0" presId="urn:microsoft.com/office/officeart/2005/8/layout/arrow2"/>
    <dgm:cxn modelId="{D7C9E910-63B3-4A62-B028-39C5D43F203D}" type="presParOf" srcId="{7986646E-1AD5-41C1-AFC7-E61AA47C7EB3}" destId="{215BC250-D4D1-4D9A-8019-38A42913122D}" srcOrd="1" destOrd="0" presId="urn:microsoft.com/office/officeart/2005/8/layout/arrow2"/>
    <dgm:cxn modelId="{DE1B86F7-08DA-4785-8BCE-7AB74B75D620}" type="presParOf" srcId="{215BC250-D4D1-4D9A-8019-38A42913122D}" destId="{EC627CC3-F784-4BEC-B2A3-7199B355AC2F}" srcOrd="0" destOrd="0" presId="urn:microsoft.com/office/officeart/2005/8/layout/arrow2"/>
    <dgm:cxn modelId="{ED7E8A4F-AA02-4785-B821-C93C96D138E6}" type="presParOf" srcId="{215BC250-D4D1-4D9A-8019-38A42913122D}" destId="{CE924F4B-599D-475E-AD99-8E5A4D147890}" srcOrd="1" destOrd="0" presId="urn:microsoft.com/office/officeart/2005/8/layout/arrow2"/>
    <dgm:cxn modelId="{08B66ED4-90D2-4940-9A6B-4A4C3DF8D7CA}" type="presParOf" srcId="{215BC250-D4D1-4D9A-8019-38A42913122D}" destId="{454611A7-4B16-42AE-BAF5-A92068DAE916}" srcOrd="2" destOrd="0" presId="urn:microsoft.com/office/officeart/2005/8/layout/arrow2"/>
    <dgm:cxn modelId="{6B49ABF8-7447-40E2-8ECA-80F0AB0556FC}" type="presParOf" srcId="{215BC250-D4D1-4D9A-8019-38A42913122D}" destId="{6516EA77-B6C0-4881-9993-DA470AC008CC}" srcOrd="3" destOrd="0" presId="urn:microsoft.com/office/officeart/2005/8/layout/arrow2"/>
    <dgm:cxn modelId="{E7453FDA-6612-4790-869D-C40FEE03F61A}" type="presParOf" srcId="{215BC250-D4D1-4D9A-8019-38A42913122D}" destId="{ED4FE4D5-6286-44AE-903F-8924358A5727}" srcOrd="4" destOrd="0" presId="urn:microsoft.com/office/officeart/2005/8/layout/arrow2"/>
    <dgm:cxn modelId="{F2FEF53A-5CE3-4E2C-8EA3-A72B20E9DB13}" type="presParOf" srcId="{215BC250-D4D1-4D9A-8019-38A42913122D}" destId="{3204F095-4489-4F45-BFBE-EDFB7197FE7B}" srcOrd="5" destOrd="0" presId="urn:microsoft.com/office/officeart/2005/8/layout/arrow2"/>
    <dgm:cxn modelId="{4962E2EB-1AA2-41BC-AFCF-2DB917F14D2D}" type="presParOf" srcId="{215BC250-D4D1-4D9A-8019-38A42913122D}" destId="{3BA99897-EE4B-4575-B2FF-A618CD046B99}" srcOrd="6" destOrd="0" presId="urn:microsoft.com/office/officeart/2005/8/layout/arrow2"/>
    <dgm:cxn modelId="{7479EE30-51D0-42E0-8C30-6DFDE630665A}" type="presParOf" srcId="{215BC250-D4D1-4D9A-8019-38A42913122D}" destId="{8E83127C-1642-4A29-A331-24801659C4D0}" srcOrd="7" destOrd="0" presId="urn:microsoft.com/office/officeart/2005/8/layout/arrow2"/>
    <dgm:cxn modelId="{D0DFE999-A311-487A-B0B3-CF90389A1AA3}" type="presParOf" srcId="{215BC250-D4D1-4D9A-8019-38A42913122D}" destId="{099EF14B-983E-438E-9683-366ABD847D1B}" srcOrd="8" destOrd="0" presId="urn:microsoft.com/office/officeart/2005/8/layout/arrow2"/>
    <dgm:cxn modelId="{CB241848-900F-449F-A129-5B6BFD383D0A}" type="presParOf" srcId="{215BC250-D4D1-4D9A-8019-38A42913122D}" destId="{C9CF1FD1-0EB0-4D63-90BA-CF7DA980166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550F5D-4F5E-4F91-B8D4-F1AB52C82ABA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43DED31-37CF-49A2-B5AD-CFB6D1593CD2}">
      <dgm:prSet phldrT="[Teks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  <a:ln>
          <a:solidFill>
            <a:srgbClr val="CC006A"/>
          </a:solidFill>
        </a:ln>
      </dgm:spPr>
      <dgm:t>
        <a:bodyPr/>
        <a:lstStyle/>
        <a:p>
          <a:r>
            <a:rPr lang="pl-PL" sz="2800" b="1" dirty="0" smtClean="0"/>
            <a:t>Choroby układu oddechowego</a:t>
          </a:r>
          <a:endParaRPr lang="pl-PL" sz="2800" b="1" dirty="0"/>
        </a:p>
      </dgm:t>
    </dgm:pt>
    <dgm:pt modelId="{06009323-3206-403B-8652-A524B488D6AA}" type="parTrans" cxnId="{AFA2449C-7133-4C0D-9731-7DDEBC186F49}">
      <dgm:prSet/>
      <dgm:spPr/>
      <dgm:t>
        <a:bodyPr/>
        <a:lstStyle/>
        <a:p>
          <a:endParaRPr lang="pl-PL"/>
        </a:p>
      </dgm:t>
    </dgm:pt>
    <dgm:pt modelId="{31D50A1F-EB5C-41B5-8086-63599ED3AE61}" type="sibTrans" cxnId="{AFA2449C-7133-4C0D-9731-7DDEBC186F49}">
      <dgm:prSet/>
      <dgm:spPr/>
      <dgm:t>
        <a:bodyPr/>
        <a:lstStyle/>
        <a:p>
          <a:endParaRPr lang="pl-PL"/>
        </a:p>
      </dgm:t>
    </dgm:pt>
    <dgm:pt modelId="{3E590A68-C984-4648-9D15-82E232E0E4AB}">
      <dgm:prSet phldrT="[Teks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  <a:ln>
          <a:solidFill>
            <a:srgbClr val="CC006A"/>
          </a:solidFill>
        </a:ln>
      </dgm:spPr>
      <dgm:t>
        <a:bodyPr/>
        <a:lstStyle/>
        <a:p>
          <a:r>
            <a:rPr lang="pl-PL" sz="2800" b="1" dirty="0" smtClean="0"/>
            <a:t>Choroby nowotworowe</a:t>
          </a:r>
          <a:endParaRPr lang="pl-PL" sz="2800" b="1" dirty="0"/>
        </a:p>
      </dgm:t>
    </dgm:pt>
    <dgm:pt modelId="{E72A14EF-479C-4123-BC83-5CD06C47C239}" type="parTrans" cxnId="{E0650FE0-499B-4EE9-B416-ADBD498B8DDE}">
      <dgm:prSet/>
      <dgm:spPr/>
      <dgm:t>
        <a:bodyPr/>
        <a:lstStyle/>
        <a:p>
          <a:endParaRPr lang="pl-PL"/>
        </a:p>
      </dgm:t>
    </dgm:pt>
    <dgm:pt modelId="{61A77680-389E-4773-AEF1-5226CC12FEF0}" type="sibTrans" cxnId="{E0650FE0-499B-4EE9-B416-ADBD498B8DDE}">
      <dgm:prSet/>
      <dgm:spPr/>
      <dgm:t>
        <a:bodyPr/>
        <a:lstStyle/>
        <a:p>
          <a:endParaRPr lang="pl-PL"/>
        </a:p>
      </dgm:t>
    </dgm:pt>
    <dgm:pt modelId="{7B8B5C09-14FB-4DC1-AFE3-5C95BF51D71B}">
      <dgm:prSet phldrT="[Teks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noFill/>
        <a:ln>
          <a:solidFill>
            <a:srgbClr val="68B133"/>
          </a:solidFill>
        </a:ln>
      </dgm:spPr>
      <dgm:t>
        <a:bodyPr/>
        <a:lstStyle/>
        <a:p>
          <a:r>
            <a:rPr lang="pl-PL" sz="2800" b="1" dirty="0" smtClean="0"/>
            <a:t>Choroby układu krążenia</a:t>
          </a:r>
          <a:endParaRPr lang="pl-PL" sz="2800" b="1" dirty="0"/>
        </a:p>
      </dgm:t>
    </dgm:pt>
    <dgm:pt modelId="{74D14A23-C246-41DF-B096-CFE6C9ECB6CA}" type="parTrans" cxnId="{574B001A-D87A-425D-8FAA-051CBD0FCB8C}">
      <dgm:prSet/>
      <dgm:spPr/>
      <dgm:t>
        <a:bodyPr/>
        <a:lstStyle/>
        <a:p>
          <a:endParaRPr lang="pl-PL"/>
        </a:p>
      </dgm:t>
    </dgm:pt>
    <dgm:pt modelId="{1C8774FE-174C-49AE-A1AD-1E893A55AD05}" type="sibTrans" cxnId="{574B001A-D87A-425D-8FAA-051CBD0FCB8C}">
      <dgm:prSet/>
      <dgm:spPr/>
      <dgm:t>
        <a:bodyPr/>
        <a:lstStyle/>
        <a:p>
          <a:endParaRPr lang="pl-PL"/>
        </a:p>
      </dgm:t>
    </dgm:pt>
    <dgm:pt modelId="{6D6EA6DC-1C66-4A31-9F12-87AD1A756850}" type="pres">
      <dgm:prSet presAssocID="{49550F5D-4F5E-4F91-B8D4-F1AB52C82A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03FB99C-D899-40BE-B19E-5E37C68D8569}" type="pres">
      <dgm:prSet presAssocID="{043DED31-37CF-49A2-B5AD-CFB6D1593CD2}" presName="composite" presStyleCnt="0"/>
      <dgm:spPr/>
    </dgm:pt>
    <dgm:pt modelId="{F783DE8A-4BE1-4F4D-BB17-307D51598D39}" type="pres">
      <dgm:prSet presAssocID="{043DED31-37CF-49A2-B5AD-CFB6D1593CD2}" presName="imgShp" presStyleLbl="fgImgPlace1" presStyleIdx="0" presStyleCnt="3" custScaleX="193659" custLinFactNeighborX="-24409" custLinFactNeighborY="10841"/>
      <dgm:spPr>
        <a:prstGeom prst="upArrow">
          <a:avLst/>
        </a:prstGeom>
        <a:solidFill>
          <a:srgbClr val="CC006A"/>
        </a:solidFill>
      </dgm:spPr>
      <dgm:t>
        <a:bodyPr/>
        <a:lstStyle/>
        <a:p>
          <a:endParaRPr lang="pl-PL"/>
        </a:p>
      </dgm:t>
    </dgm:pt>
    <dgm:pt modelId="{1B95D9CA-1E3B-4C3E-9222-E1FB3B6A63F7}" type="pres">
      <dgm:prSet presAssocID="{043DED31-37CF-49A2-B5AD-CFB6D1593CD2}" presName="txShp" presStyleLbl="node1" presStyleIdx="0" presStyleCnt="3" custScaleX="112723" custLinFactNeighborY="1402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2F236B2-93E8-4F1E-99CE-EE509221B887}" type="pres">
      <dgm:prSet presAssocID="{31D50A1F-EB5C-41B5-8086-63599ED3AE61}" presName="spacing" presStyleCnt="0"/>
      <dgm:spPr/>
    </dgm:pt>
    <dgm:pt modelId="{8C8DAECA-3B9D-4CC3-8C1B-FB9BAF29E85E}" type="pres">
      <dgm:prSet presAssocID="{3E590A68-C984-4648-9D15-82E232E0E4AB}" presName="composite" presStyleCnt="0"/>
      <dgm:spPr/>
    </dgm:pt>
    <dgm:pt modelId="{EEB3663E-B7AF-4D94-A280-19BE7F6CF773}" type="pres">
      <dgm:prSet presAssocID="{3E590A68-C984-4648-9D15-82E232E0E4AB}" presName="imgShp" presStyleLbl="fgImgPlace1" presStyleIdx="1" presStyleCnt="3" custScaleX="186222" custLinFactNeighborX="-20246" custLinFactNeighborY="-3838"/>
      <dgm:spPr>
        <a:prstGeom prst="upArrow">
          <a:avLst/>
        </a:prstGeom>
        <a:solidFill>
          <a:srgbClr val="CC006A"/>
        </a:solidFill>
      </dgm:spPr>
      <dgm:t>
        <a:bodyPr/>
        <a:lstStyle/>
        <a:p>
          <a:endParaRPr lang="pl-PL"/>
        </a:p>
      </dgm:t>
    </dgm:pt>
    <dgm:pt modelId="{639FBAEC-ECBC-4CFD-86C5-D624122B841A}" type="pres">
      <dgm:prSet presAssocID="{3E590A68-C984-4648-9D15-82E232E0E4AB}" presName="txShp" presStyleLbl="node1" presStyleIdx="1" presStyleCnt="3" custScaleX="116438" custLinFactNeighborX="-88" custLinFactNeighborY="-176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7CF7D37-3377-4951-83A3-FD17FDC467C8}" type="pres">
      <dgm:prSet presAssocID="{61A77680-389E-4773-AEF1-5226CC12FEF0}" presName="spacing" presStyleCnt="0"/>
      <dgm:spPr/>
    </dgm:pt>
    <dgm:pt modelId="{AA91250A-1DD8-4859-8BA1-F2CADAA09699}" type="pres">
      <dgm:prSet presAssocID="{7B8B5C09-14FB-4DC1-AFE3-5C95BF51D71B}" presName="composite" presStyleCnt="0"/>
      <dgm:spPr/>
    </dgm:pt>
    <dgm:pt modelId="{B0FAD31A-05E7-47EF-B56A-EBB63F663F9B}" type="pres">
      <dgm:prSet presAssocID="{7B8B5C09-14FB-4DC1-AFE3-5C95BF51D71B}" presName="imgShp" presStyleLbl="fgImgPlace1" presStyleIdx="2" presStyleCnt="3" custScaleX="185367" custLinFactNeighborX="-19827" custLinFactNeighborY="-14491"/>
      <dgm:spPr>
        <a:prstGeom prst="downArrow">
          <a:avLst/>
        </a:prstGeom>
        <a:solidFill>
          <a:srgbClr val="68B133"/>
        </a:solidFill>
      </dgm:spPr>
    </dgm:pt>
    <dgm:pt modelId="{F3047D39-6EB8-421E-81B2-CBEF5C7085F0}" type="pres">
      <dgm:prSet presAssocID="{7B8B5C09-14FB-4DC1-AFE3-5C95BF51D71B}" presName="txShp" presStyleLbl="node1" presStyleIdx="2" presStyleCnt="3" custScaleX="116391" custLinFactNeighborX="-71" custLinFactNeighborY="-1632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C11248E-5710-4C19-932B-75859C67B65A}" type="presOf" srcId="{3E590A68-C984-4648-9D15-82E232E0E4AB}" destId="{639FBAEC-ECBC-4CFD-86C5-D624122B841A}" srcOrd="0" destOrd="0" presId="urn:microsoft.com/office/officeart/2005/8/layout/vList3"/>
    <dgm:cxn modelId="{ADE75E62-BC3A-455C-A2AC-3E04767945D0}" type="presOf" srcId="{043DED31-37CF-49A2-B5AD-CFB6D1593CD2}" destId="{1B95D9CA-1E3B-4C3E-9222-E1FB3B6A63F7}" srcOrd="0" destOrd="0" presId="urn:microsoft.com/office/officeart/2005/8/layout/vList3"/>
    <dgm:cxn modelId="{E0650FE0-499B-4EE9-B416-ADBD498B8DDE}" srcId="{49550F5D-4F5E-4F91-B8D4-F1AB52C82ABA}" destId="{3E590A68-C984-4648-9D15-82E232E0E4AB}" srcOrd="1" destOrd="0" parTransId="{E72A14EF-479C-4123-BC83-5CD06C47C239}" sibTransId="{61A77680-389E-4773-AEF1-5226CC12FEF0}"/>
    <dgm:cxn modelId="{574B001A-D87A-425D-8FAA-051CBD0FCB8C}" srcId="{49550F5D-4F5E-4F91-B8D4-F1AB52C82ABA}" destId="{7B8B5C09-14FB-4DC1-AFE3-5C95BF51D71B}" srcOrd="2" destOrd="0" parTransId="{74D14A23-C246-41DF-B096-CFE6C9ECB6CA}" sibTransId="{1C8774FE-174C-49AE-A1AD-1E893A55AD05}"/>
    <dgm:cxn modelId="{8EFBFFEB-7040-4A2F-8896-EA4995562BA5}" type="presOf" srcId="{49550F5D-4F5E-4F91-B8D4-F1AB52C82ABA}" destId="{6D6EA6DC-1C66-4A31-9F12-87AD1A756850}" srcOrd="0" destOrd="0" presId="urn:microsoft.com/office/officeart/2005/8/layout/vList3"/>
    <dgm:cxn modelId="{1EDCC305-D253-4B45-8036-8CD63A77AFEC}" type="presOf" srcId="{7B8B5C09-14FB-4DC1-AFE3-5C95BF51D71B}" destId="{F3047D39-6EB8-421E-81B2-CBEF5C7085F0}" srcOrd="0" destOrd="0" presId="urn:microsoft.com/office/officeart/2005/8/layout/vList3"/>
    <dgm:cxn modelId="{AFA2449C-7133-4C0D-9731-7DDEBC186F49}" srcId="{49550F5D-4F5E-4F91-B8D4-F1AB52C82ABA}" destId="{043DED31-37CF-49A2-B5AD-CFB6D1593CD2}" srcOrd="0" destOrd="0" parTransId="{06009323-3206-403B-8652-A524B488D6AA}" sibTransId="{31D50A1F-EB5C-41B5-8086-63599ED3AE61}"/>
    <dgm:cxn modelId="{92685DE1-A7D0-44FE-A5E4-E58752706E08}" type="presParOf" srcId="{6D6EA6DC-1C66-4A31-9F12-87AD1A756850}" destId="{B03FB99C-D899-40BE-B19E-5E37C68D8569}" srcOrd="0" destOrd="0" presId="urn:microsoft.com/office/officeart/2005/8/layout/vList3"/>
    <dgm:cxn modelId="{C9C7BED9-3F2F-49B3-8BC6-3997C7E1F8F1}" type="presParOf" srcId="{B03FB99C-D899-40BE-B19E-5E37C68D8569}" destId="{F783DE8A-4BE1-4F4D-BB17-307D51598D39}" srcOrd="0" destOrd="0" presId="urn:microsoft.com/office/officeart/2005/8/layout/vList3"/>
    <dgm:cxn modelId="{EF442B55-1F85-4681-ADED-7137160C697C}" type="presParOf" srcId="{B03FB99C-D899-40BE-B19E-5E37C68D8569}" destId="{1B95D9CA-1E3B-4C3E-9222-E1FB3B6A63F7}" srcOrd="1" destOrd="0" presId="urn:microsoft.com/office/officeart/2005/8/layout/vList3"/>
    <dgm:cxn modelId="{96AF0035-E1BE-4830-98E2-F6B247D5C0BD}" type="presParOf" srcId="{6D6EA6DC-1C66-4A31-9F12-87AD1A756850}" destId="{A2F236B2-93E8-4F1E-99CE-EE509221B887}" srcOrd="1" destOrd="0" presId="urn:microsoft.com/office/officeart/2005/8/layout/vList3"/>
    <dgm:cxn modelId="{697AB8BE-0159-4480-940E-1CF0EB19E4AD}" type="presParOf" srcId="{6D6EA6DC-1C66-4A31-9F12-87AD1A756850}" destId="{8C8DAECA-3B9D-4CC3-8C1B-FB9BAF29E85E}" srcOrd="2" destOrd="0" presId="urn:microsoft.com/office/officeart/2005/8/layout/vList3"/>
    <dgm:cxn modelId="{0B1F0E50-C311-4657-8370-55A48F5EE992}" type="presParOf" srcId="{8C8DAECA-3B9D-4CC3-8C1B-FB9BAF29E85E}" destId="{EEB3663E-B7AF-4D94-A280-19BE7F6CF773}" srcOrd="0" destOrd="0" presId="urn:microsoft.com/office/officeart/2005/8/layout/vList3"/>
    <dgm:cxn modelId="{45B427A8-0590-4BDF-BBD0-009AECD52BB9}" type="presParOf" srcId="{8C8DAECA-3B9D-4CC3-8C1B-FB9BAF29E85E}" destId="{639FBAEC-ECBC-4CFD-86C5-D624122B841A}" srcOrd="1" destOrd="0" presId="urn:microsoft.com/office/officeart/2005/8/layout/vList3"/>
    <dgm:cxn modelId="{F16D7855-05D7-4897-BC66-FFE2C9197C1A}" type="presParOf" srcId="{6D6EA6DC-1C66-4A31-9F12-87AD1A756850}" destId="{07CF7D37-3377-4951-83A3-FD17FDC467C8}" srcOrd="3" destOrd="0" presId="urn:microsoft.com/office/officeart/2005/8/layout/vList3"/>
    <dgm:cxn modelId="{2366E846-D488-4D47-BDF5-17F1AE19B4B2}" type="presParOf" srcId="{6D6EA6DC-1C66-4A31-9F12-87AD1A756850}" destId="{AA91250A-1DD8-4859-8BA1-F2CADAA09699}" srcOrd="4" destOrd="0" presId="urn:microsoft.com/office/officeart/2005/8/layout/vList3"/>
    <dgm:cxn modelId="{37BD86E4-DEFD-4801-9D95-53A99212D8A8}" type="presParOf" srcId="{AA91250A-1DD8-4859-8BA1-F2CADAA09699}" destId="{B0FAD31A-05E7-47EF-B56A-EBB63F663F9B}" srcOrd="0" destOrd="0" presId="urn:microsoft.com/office/officeart/2005/8/layout/vList3"/>
    <dgm:cxn modelId="{31816F38-4953-4111-9CCB-C959E7F839AE}" type="presParOf" srcId="{AA91250A-1DD8-4859-8BA1-F2CADAA09699}" destId="{F3047D39-6EB8-421E-81B2-CBEF5C7085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11AD3-F987-4620-B45B-168006F9A88E}">
      <dsp:nvSpPr>
        <dsp:cNvPr id="0" name=""/>
        <dsp:cNvSpPr/>
      </dsp:nvSpPr>
      <dsp:spPr>
        <a:xfrm>
          <a:off x="-6671" y="934183"/>
          <a:ext cx="12882945" cy="7359253"/>
        </a:xfrm>
        <a:prstGeom prst="swooshArrow">
          <a:avLst>
            <a:gd name="adj1" fmla="val 25000"/>
            <a:gd name="adj2" fmla="val 25000"/>
          </a:avLst>
        </a:prstGeom>
        <a:solidFill>
          <a:srgbClr val="9F9F9F">
            <a:alpha val="64000"/>
          </a:srgbClr>
        </a:solidFill>
        <a:ln>
          <a:solidFill>
            <a:srgbClr val="9F9F9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27CC3-F784-4BEC-B2A3-7199B355AC2F}">
      <dsp:nvSpPr>
        <dsp:cNvPr id="0" name=""/>
        <dsp:cNvSpPr/>
      </dsp:nvSpPr>
      <dsp:spPr>
        <a:xfrm>
          <a:off x="896480" y="6758545"/>
          <a:ext cx="299110" cy="299110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24F4B-599D-475E-AD99-8E5A4D147890}">
      <dsp:nvSpPr>
        <dsp:cNvPr id="0" name=""/>
        <dsp:cNvSpPr/>
      </dsp:nvSpPr>
      <dsp:spPr>
        <a:xfrm>
          <a:off x="401163" y="7180310"/>
          <a:ext cx="3419268" cy="1333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92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25 lutego 2019 r.</a:t>
          </a:r>
          <a: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Przyjęcie przez SWM trybu, zasad i harmonogramu prac nad aktualizacją SRWM 2011-2020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163" y="7180310"/>
        <a:ext cx="3419268" cy="1333213"/>
      </dsp:txXfrm>
    </dsp:sp>
    <dsp:sp modelId="{454611A7-4B16-42AE-BAF5-A92068DAE916}">
      <dsp:nvSpPr>
        <dsp:cNvPr id="0" name=""/>
        <dsp:cNvSpPr/>
      </dsp:nvSpPr>
      <dsp:spPr>
        <a:xfrm>
          <a:off x="2237916" y="5424969"/>
          <a:ext cx="468172" cy="468172"/>
        </a:xfrm>
        <a:prstGeom prst="ellipse">
          <a:avLst/>
        </a:prstGeom>
        <a:solidFill>
          <a:srgbClr val="CC006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6EA77-B6C0-4881-9993-DA470AC008CC}">
      <dsp:nvSpPr>
        <dsp:cNvPr id="0" name=""/>
        <dsp:cNvSpPr/>
      </dsp:nvSpPr>
      <dsp:spPr>
        <a:xfrm>
          <a:off x="0" y="3962351"/>
          <a:ext cx="2906690" cy="112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075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rgbClr val="CC006A"/>
              </a:solidFill>
              <a:latin typeface="Arial" panose="020B0604020202020204" pitchFamily="34" charset="0"/>
              <a:cs typeface="Arial" panose="020B0604020202020204" pitchFamily="34" charset="0"/>
            </a:rPr>
            <a:t>29 sierpnia 2019 r.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Przyjęcie przez ZWM projektu Strategii Rozwoju Województwa „Małopolska 2030”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962351"/>
        <a:ext cx="2906690" cy="1127536"/>
      </dsp:txXfrm>
    </dsp:sp>
    <dsp:sp modelId="{ED4FE4D5-6286-44AE-903F-8924358A5727}">
      <dsp:nvSpPr>
        <dsp:cNvPr id="0" name=""/>
        <dsp:cNvSpPr/>
      </dsp:nvSpPr>
      <dsp:spPr>
        <a:xfrm>
          <a:off x="3644367" y="4401894"/>
          <a:ext cx="624230" cy="624230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4F095-4489-4F45-BFBE-EDFB7197FE7B}">
      <dsp:nvSpPr>
        <dsp:cNvPr id="0" name=""/>
        <dsp:cNvSpPr/>
      </dsp:nvSpPr>
      <dsp:spPr>
        <a:xfrm>
          <a:off x="3672312" y="5300982"/>
          <a:ext cx="2713456" cy="1412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767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25 września 2019 r.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Ogłoszenie rozpoczęcia konsultacji społecznych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72312" y="5300982"/>
        <a:ext cx="2713456" cy="1412999"/>
      </dsp:txXfrm>
    </dsp:sp>
    <dsp:sp modelId="{3BA99897-EE4B-4575-B2FF-A618CD046B99}">
      <dsp:nvSpPr>
        <dsp:cNvPr id="0" name=""/>
        <dsp:cNvSpPr/>
      </dsp:nvSpPr>
      <dsp:spPr>
        <a:xfrm>
          <a:off x="5198961" y="3640256"/>
          <a:ext cx="806297" cy="806297"/>
        </a:xfrm>
        <a:prstGeom prst="ellipse">
          <a:avLst/>
        </a:prstGeom>
        <a:solidFill>
          <a:srgbClr val="FF7D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3127C-1642-4A29-A331-24801659C4D0}">
      <dsp:nvSpPr>
        <dsp:cNvPr id="0" name=""/>
        <dsp:cNvSpPr/>
      </dsp:nvSpPr>
      <dsp:spPr>
        <a:xfrm>
          <a:off x="2827984" y="1719361"/>
          <a:ext cx="3021665" cy="173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7240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rgbClr val="FF7D23"/>
              </a:solidFill>
              <a:latin typeface="Arial" panose="020B0604020202020204" pitchFamily="34" charset="0"/>
              <a:cs typeface="Arial" panose="020B0604020202020204" pitchFamily="34" charset="0"/>
            </a:rPr>
            <a:t>Październik </a:t>
          </a:r>
          <a:br>
            <a:rPr lang="pl-PL" sz="2000" b="1" kern="1200" dirty="0" smtClean="0">
              <a:solidFill>
                <a:srgbClr val="FF7D2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2000" b="1" kern="1200" dirty="0" smtClean="0">
              <a:solidFill>
                <a:srgbClr val="FF7D23"/>
              </a:solidFill>
              <a:latin typeface="Arial" panose="020B0604020202020204" pitchFamily="34" charset="0"/>
              <a:cs typeface="Arial" panose="020B0604020202020204" pitchFamily="34" charset="0"/>
            </a:rPr>
            <a:t>- Listopad 2019 r.</a:t>
          </a:r>
          <a: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Prezentacja projektu SRWM 2030 na posiedzeniach gremiów doradczych samorządu województwa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27984" y="1719361"/>
        <a:ext cx="3021665" cy="1739702"/>
      </dsp:txXfrm>
    </dsp:sp>
    <dsp:sp modelId="{099EF14B-983E-438E-9683-366ABD847D1B}">
      <dsp:nvSpPr>
        <dsp:cNvPr id="0" name=""/>
        <dsp:cNvSpPr/>
      </dsp:nvSpPr>
      <dsp:spPr>
        <a:xfrm>
          <a:off x="6810617" y="2928251"/>
          <a:ext cx="1027379" cy="1027379"/>
        </a:xfrm>
        <a:prstGeom prst="ellipse">
          <a:avLst/>
        </a:prstGeom>
        <a:solidFill>
          <a:srgbClr val="00A9D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F1FD1-0EB0-4D63-90BA-CF7DA9801666}">
      <dsp:nvSpPr>
        <dsp:cNvPr id="0" name=""/>
        <dsp:cNvSpPr/>
      </dsp:nvSpPr>
      <dsp:spPr>
        <a:xfrm>
          <a:off x="6767840" y="4237128"/>
          <a:ext cx="3115195" cy="2401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387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000" b="1" kern="12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Grudzień 2019 r.</a:t>
          </a:r>
          <a:br>
            <a:rPr lang="pl-PL" sz="2000" b="1" kern="12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2000" b="1" kern="12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- Luty 2020 r.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II edycja debaty regionalnej</a:t>
          </a:r>
          <a:r>
            <a:rPr lang="pl-PL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pl-PL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(konsultacje społeczne projektu Strategii w różnych częściach województwa)</a:t>
          </a:r>
          <a:endParaRPr lang="pl-PL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67840" y="4237128"/>
        <a:ext cx="3115195" cy="2401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5D9CA-1E3B-4C3E-9222-E1FB3B6A63F7}">
      <dsp:nvSpPr>
        <dsp:cNvPr id="0" name=""/>
        <dsp:cNvSpPr/>
      </dsp:nvSpPr>
      <dsp:spPr>
        <a:xfrm rot="10800000">
          <a:off x="1092188" y="146185"/>
          <a:ext cx="4268776" cy="1032104"/>
        </a:xfrm>
        <a:prstGeom prst="homePlate">
          <a:avLst/>
        </a:prstGeom>
        <a:noFill/>
        <a:ln w="25400" cap="flat" cmpd="sng" algn="ctr">
          <a:solidFill>
            <a:srgbClr val="CC006A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513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Choroby układu oddechowego</a:t>
          </a:r>
          <a:endParaRPr lang="pl-PL" sz="2800" b="1" kern="1200" dirty="0"/>
        </a:p>
      </dsp:txBody>
      <dsp:txXfrm rot="10800000">
        <a:off x="1350214" y="146185"/>
        <a:ext cx="4010750" cy="1032104"/>
      </dsp:txXfrm>
    </dsp:sp>
    <dsp:sp modelId="{F783DE8A-4BE1-4F4D-BB17-307D51598D39}">
      <dsp:nvSpPr>
        <dsp:cNvPr id="0" name=""/>
        <dsp:cNvSpPr/>
      </dsp:nvSpPr>
      <dsp:spPr>
        <a:xfrm>
          <a:off x="81787" y="113344"/>
          <a:ext cx="1998764" cy="1032104"/>
        </a:xfrm>
        <a:prstGeom prst="upArrow">
          <a:avLst/>
        </a:prstGeom>
        <a:solidFill>
          <a:srgbClr val="CC006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FBAEC-ECBC-4CFD-86C5-D624122B841A}">
      <dsp:nvSpPr>
        <dsp:cNvPr id="0" name=""/>
        <dsp:cNvSpPr/>
      </dsp:nvSpPr>
      <dsp:spPr>
        <a:xfrm rot="10800000">
          <a:off x="964152" y="1323412"/>
          <a:ext cx="4409462" cy="1032104"/>
        </a:xfrm>
        <a:prstGeom prst="homePlate">
          <a:avLst/>
        </a:prstGeom>
        <a:noFill/>
        <a:ln w="25400" cap="flat" cmpd="sng" algn="ctr">
          <a:solidFill>
            <a:srgbClr val="CC006A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513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Choroby nowotworowe</a:t>
          </a:r>
          <a:endParaRPr lang="pl-PL" sz="2800" b="1" kern="1200" dirty="0"/>
        </a:p>
      </dsp:txBody>
      <dsp:txXfrm rot="10800000">
        <a:off x="1222178" y="1323412"/>
        <a:ext cx="4151436" cy="1032104"/>
      </dsp:txXfrm>
    </dsp:sp>
    <dsp:sp modelId="{EEB3663E-B7AF-4D94-A280-19BE7F6CF773}">
      <dsp:nvSpPr>
        <dsp:cNvPr id="0" name=""/>
        <dsp:cNvSpPr/>
      </dsp:nvSpPr>
      <dsp:spPr>
        <a:xfrm>
          <a:off x="108771" y="1302037"/>
          <a:ext cx="1922006" cy="1032104"/>
        </a:xfrm>
        <a:prstGeom prst="upArrow">
          <a:avLst/>
        </a:prstGeom>
        <a:solidFill>
          <a:srgbClr val="CC006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47D39-6EB8-421E-81B2-CBEF5C7085F0}">
      <dsp:nvSpPr>
        <dsp:cNvPr id="0" name=""/>
        <dsp:cNvSpPr/>
      </dsp:nvSpPr>
      <dsp:spPr>
        <a:xfrm rot="10800000">
          <a:off x="963924" y="2513333"/>
          <a:ext cx="4407682" cy="1032104"/>
        </a:xfrm>
        <a:prstGeom prst="homePlate">
          <a:avLst/>
        </a:prstGeom>
        <a:noFill/>
        <a:ln w="25400" cap="flat" cmpd="sng" algn="ctr">
          <a:solidFill>
            <a:srgbClr val="68B13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5513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Choroby układu krążenia</a:t>
          </a:r>
          <a:endParaRPr lang="pl-PL" sz="2800" b="1" kern="1200" dirty="0"/>
        </a:p>
      </dsp:txBody>
      <dsp:txXfrm rot="10800000">
        <a:off x="1221950" y="2513333"/>
        <a:ext cx="4149656" cy="1032104"/>
      </dsp:txXfrm>
    </dsp:sp>
    <dsp:sp modelId="{B0FAD31A-05E7-47EF-B56A-EBB63F663F9B}">
      <dsp:nvSpPr>
        <dsp:cNvPr id="0" name=""/>
        <dsp:cNvSpPr/>
      </dsp:nvSpPr>
      <dsp:spPr>
        <a:xfrm>
          <a:off x="115747" y="2532283"/>
          <a:ext cx="1913181" cy="1032104"/>
        </a:xfrm>
        <a:prstGeom prst="downArrow">
          <a:avLst/>
        </a:prstGeom>
        <a:solidFill>
          <a:srgbClr val="68B1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0.01435</cdr:x>
      <cdr:y>0.09268</cdr:y>
    </cdr:from>
    <cdr:to>
      <cdr:x>0.07656</cdr:x>
      <cdr:y>0.17339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85726" y="295275"/>
          <a:ext cx="3714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0.09885</cdr:x>
      <cdr:y>0</cdr:y>
    </cdr:from>
    <cdr:to>
      <cdr:x>0.16964</cdr:x>
      <cdr:y>0.10002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916392" y="0"/>
          <a:ext cx="656267" cy="300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400" dirty="0"/>
            <a:t>[%]</a:t>
          </a:r>
          <a:endParaRPr lang="pl-PL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5"/>
          </a:xfrm>
          <a:prstGeom prst="rect">
            <a:avLst/>
          </a:prstGeom>
        </p:spPr>
        <p:txBody>
          <a:bodyPr vert="horz" lIns="91423" tIns="45710" rIns="91423" bIns="45710" rtlCol="0"/>
          <a:lstStyle>
            <a:lvl1pPr algn="l">
              <a:defRPr sz="1200"/>
            </a:lvl1pPr>
          </a:lstStyle>
          <a:p>
            <a:r>
              <a:rPr lang="pl-PL" smtClean="0"/>
              <a:t>Departament Zrównoważonego Rozwoju (UMWM)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135"/>
          </a:xfrm>
          <a:prstGeom prst="rect">
            <a:avLst/>
          </a:prstGeom>
        </p:spPr>
        <p:txBody>
          <a:bodyPr vert="horz" lIns="91423" tIns="45710" rIns="91423" bIns="45710" rtlCol="0"/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23" tIns="45710" rIns="91423" bIns="4571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23" tIns="45710" rIns="91423" bIns="45710" rtlCol="0" anchor="b"/>
          <a:lstStyle>
            <a:lvl1pPr algn="r">
              <a:defRPr sz="1200"/>
            </a:lvl1pPr>
          </a:lstStyle>
          <a:p>
            <a:fld id="{E5EEF87B-CCFF-4FF1-8E41-4CD61BDF3A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7167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 lIns="91423" tIns="45710" rIns="91423" bIns="45710"/>
          <a:lstStyle/>
          <a:p>
            <a:pPr lvl="0"/>
            <a:endParaRPr dirty="0"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06359" y="4715909"/>
            <a:ext cx="4984962" cy="4467701"/>
          </a:xfrm>
          <a:prstGeom prst="rect">
            <a:avLst/>
          </a:prstGeom>
        </p:spPr>
        <p:txBody>
          <a:bodyPr lIns="91423" tIns="45710" rIns="91423" bIns="45710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4777918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27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7601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6272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339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347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1334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5120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6219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742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555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endParaRPr lang="pl-PL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9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5633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883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endParaRPr lang="pl-PL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06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endParaRPr lang="pl-PL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98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8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7624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547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463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2920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9174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63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5145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endParaRPr lang="pl-PL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7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endParaRPr lang="pl-PL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10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23620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9535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614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5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3230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0047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991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5642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562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4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t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5498" y="684991"/>
            <a:ext cx="615605" cy="226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144000" y="635000"/>
            <a:ext cx="3051487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7"/>
          <p:cNvSpPr>
            <a:spLocks noGrp="1"/>
          </p:cNvSpPr>
          <p:nvPr>
            <p:ph type="title"/>
          </p:nvPr>
        </p:nvSpPr>
        <p:spPr>
          <a:xfrm>
            <a:off x="1815939" y="1727200"/>
            <a:ext cx="10379548" cy="2413000"/>
          </a:xfrm>
          <a:prstGeom prst="rect">
            <a:avLst/>
          </a:prstGeom>
        </p:spPr>
        <p:txBody>
          <a:bodyPr/>
          <a:lstStyle>
            <a:lvl1pPr>
              <a:defRPr sz="7000" b="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pl-PL" sz="7000" b="1" dirty="0" smtClean="0">
                <a:solidFill>
                  <a:srgbClr val="414241"/>
                </a:solidFill>
              </a:rPr>
              <a:t>Kliknij, aby edytować styl</a:t>
            </a:r>
            <a:endParaRPr sz="7000" b="1" dirty="0">
              <a:solidFill>
                <a:srgbClr val="41424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/>
            <a:r>
              <a:rPr lang="pl-PL" smtClean="0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045501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13266" indent="-313266"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459305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 marL="939800" indent="-469900">
              <a:spcBef>
                <a:spcPts val="2400"/>
              </a:spcBef>
              <a:defRPr sz="3600"/>
            </a:lvl2pPr>
            <a:lvl3pPr marL="1409700" indent="-469900">
              <a:spcBef>
                <a:spcPts val="2400"/>
              </a:spcBef>
              <a:defRPr sz="3600"/>
            </a:lvl3pPr>
            <a:lvl4pPr marL="1879600" indent="-469900">
              <a:spcBef>
                <a:spcPts val="2400"/>
              </a:spcBef>
              <a:defRPr sz="3600"/>
            </a:lvl4pPr>
            <a:lvl5pPr marL="2349500" indent="-469900">
              <a:spcBef>
                <a:spcPts val="2400"/>
              </a:spcBef>
              <a:defRPr sz="3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5634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29959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6350"/>
            <a:ext cx="12998450" cy="99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5236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t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5498" y="684991"/>
            <a:ext cx="615605" cy="226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144000" y="635000"/>
            <a:ext cx="3051487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7"/>
          <p:cNvSpPr>
            <a:spLocks noGrp="1"/>
          </p:cNvSpPr>
          <p:nvPr>
            <p:ph type="title"/>
          </p:nvPr>
        </p:nvSpPr>
        <p:spPr>
          <a:xfrm>
            <a:off x="1815939" y="1727200"/>
            <a:ext cx="10379548" cy="2413000"/>
          </a:xfrm>
          <a:prstGeom prst="rect">
            <a:avLst/>
          </a:prstGeom>
        </p:spPr>
        <p:txBody>
          <a:bodyPr/>
          <a:lstStyle>
            <a:lvl1pPr>
              <a:defRPr sz="7000" b="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pl-PL" sz="7000" b="1" dirty="0" smtClean="0">
                <a:solidFill>
                  <a:srgbClr val="414241"/>
                </a:solidFill>
              </a:rPr>
              <a:t>Kliknij, aby edytować styl</a:t>
            </a:r>
            <a:endParaRPr sz="7000" b="1" dirty="0">
              <a:solidFill>
                <a:srgbClr val="414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87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t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5498" y="684991"/>
            <a:ext cx="615605" cy="226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144000" y="635000"/>
            <a:ext cx="3051487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736725" y="1354138"/>
            <a:ext cx="10458450" cy="2198687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1736725" y="3773488"/>
            <a:ext cx="10458450" cy="589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9887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tif"/>
          <p:cNvPicPr/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5498" y="684991"/>
            <a:ext cx="615605" cy="22623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77988" y="878744"/>
            <a:ext cx="10517187" cy="1874837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1677988" y="2753581"/>
            <a:ext cx="10517187" cy="48228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pic>
        <p:nvPicPr>
          <p:cNvPr id="6" name="pasted-image.tif"/>
          <p:cNvPicPr/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8000" y="8572500"/>
            <a:ext cx="3051487" cy="419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9819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/>
          <p:cNvSpPr>
            <a:spLocks/>
          </p:cNvSpPr>
          <p:nvPr/>
        </p:nvSpPr>
        <p:spPr bwMode="auto">
          <a:xfrm rot="16200000">
            <a:off x="7173119" y="5347494"/>
            <a:ext cx="1643062" cy="0"/>
          </a:xfrm>
          <a:custGeom>
            <a:avLst/>
            <a:gdLst>
              <a:gd name="T0" fmla="*/ 821380 w 21600"/>
              <a:gd name="T1" fmla="*/ 1 h 1"/>
              <a:gd name="T2" fmla="*/ 821380 w 21600"/>
              <a:gd name="T3" fmla="*/ 1 h 1"/>
              <a:gd name="T4" fmla="*/ 821380 w 21600"/>
              <a:gd name="T5" fmla="*/ 1 h 1"/>
              <a:gd name="T6" fmla="*/ 821380 w 21600"/>
              <a:gd name="T7" fmla="*/ 1 h 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1"/>
              <a:gd name="T14" fmla="*/ 21600 w 2160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444444">
                <a:alpha val="30196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l-PL" kern="1200"/>
          </a:p>
        </p:txBody>
      </p:sp>
      <p:pic>
        <p:nvPicPr>
          <p:cNvPr id="5" name="pasted-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84213"/>
            <a:ext cx="6159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pasted-imag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35000"/>
            <a:ext cx="30511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</a:lvl1pPr>
            <a:lvl2pPr marL="0" indent="228600">
              <a:lnSpc>
                <a:spcPct val="90000"/>
              </a:lnSpc>
              <a:spcBef>
                <a:spcPts val="0"/>
              </a:spcBef>
              <a:buSzTx/>
              <a:buNone/>
            </a:lvl2pPr>
            <a:lvl3pPr marL="0" indent="457200">
              <a:lnSpc>
                <a:spcPct val="90000"/>
              </a:lnSpc>
              <a:spcBef>
                <a:spcPts val="0"/>
              </a:spcBef>
              <a:buSzTx/>
              <a:buNone/>
            </a:lvl3pPr>
            <a:lvl4pPr marL="0" indent="685800">
              <a:lnSpc>
                <a:spcPct val="90000"/>
              </a:lnSpc>
              <a:spcBef>
                <a:spcPts val="0"/>
              </a:spcBef>
              <a:buSzTx/>
              <a:buNone/>
            </a:lvl4pPr>
            <a:lvl5pPr marL="0" indent="914400">
              <a:lnSpc>
                <a:spcPct val="90000"/>
              </a:lnSpc>
              <a:spcBef>
                <a:spcPts val="0"/>
              </a:spcBef>
              <a:buSzTx/>
              <a:buNone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8773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odtytuł k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"/>
          <p:cNvSpPr>
            <a:spLocks/>
          </p:cNvSpPr>
          <p:nvPr/>
        </p:nvSpPr>
        <p:spPr bwMode="auto">
          <a:xfrm rot="16200000">
            <a:off x="7173119" y="5347494"/>
            <a:ext cx="1643062" cy="0"/>
          </a:xfrm>
          <a:custGeom>
            <a:avLst/>
            <a:gdLst>
              <a:gd name="T0" fmla="*/ 821380 w 21600"/>
              <a:gd name="T1" fmla="*/ 1 h 1"/>
              <a:gd name="T2" fmla="*/ 821380 w 21600"/>
              <a:gd name="T3" fmla="*/ 1 h 1"/>
              <a:gd name="T4" fmla="*/ 821380 w 21600"/>
              <a:gd name="T5" fmla="*/ 1 h 1"/>
              <a:gd name="T6" fmla="*/ 821380 w 21600"/>
              <a:gd name="T7" fmla="*/ 1 h 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1"/>
              <a:gd name="T14" fmla="*/ 21600 w 2160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444444">
                <a:alpha val="30196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l-PL" kern="1200"/>
          </a:p>
        </p:txBody>
      </p:sp>
      <p:pic>
        <p:nvPicPr>
          <p:cNvPr id="5" name="pasted-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84213"/>
            <a:ext cx="6159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pasted-imag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72500"/>
            <a:ext cx="30511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</a:lvl1pPr>
            <a:lvl2pPr marL="0" indent="228600">
              <a:lnSpc>
                <a:spcPct val="90000"/>
              </a:lnSpc>
              <a:spcBef>
                <a:spcPts val="0"/>
              </a:spcBef>
              <a:buSzTx/>
              <a:buNone/>
            </a:lvl2pPr>
            <a:lvl3pPr marL="0" indent="457200">
              <a:lnSpc>
                <a:spcPct val="90000"/>
              </a:lnSpc>
              <a:spcBef>
                <a:spcPts val="0"/>
              </a:spcBef>
              <a:buSzTx/>
              <a:buNone/>
            </a:lvl3pPr>
            <a:lvl4pPr marL="0" indent="685800">
              <a:lnSpc>
                <a:spcPct val="90000"/>
              </a:lnSpc>
              <a:spcBef>
                <a:spcPts val="0"/>
              </a:spcBef>
              <a:buSzTx/>
              <a:buNone/>
            </a:lvl4pPr>
            <a:lvl5pPr marL="0" indent="914400">
              <a:lnSpc>
                <a:spcPct val="90000"/>
              </a:lnSpc>
              <a:spcBef>
                <a:spcPts val="0"/>
              </a:spcBef>
              <a:buSzTx/>
              <a:buNone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993202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"/>
          <p:cNvSpPr>
            <a:spLocks/>
          </p:cNvSpPr>
          <p:nvPr/>
        </p:nvSpPr>
        <p:spPr bwMode="auto">
          <a:xfrm rot="16200000">
            <a:off x="7173119" y="7874794"/>
            <a:ext cx="1643062" cy="0"/>
          </a:xfrm>
          <a:custGeom>
            <a:avLst/>
            <a:gdLst>
              <a:gd name="T0" fmla="*/ 821380 w 21600"/>
              <a:gd name="T1" fmla="*/ 1 h 1"/>
              <a:gd name="T2" fmla="*/ 821380 w 21600"/>
              <a:gd name="T3" fmla="*/ 1 h 1"/>
              <a:gd name="T4" fmla="*/ 821380 w 21600"/>
              <a:gd name="T5" fmla="*/ 1 h 1"/>
              <a:gd name="T6" fmla="*/ 821380 w 21600"/>
              <a:gd name="T7" fmla="*/ 1 h 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1"/>
              <a:gd name="T14" fmla="*/ 21600 w 2160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444444">
                <a:alpha val="30196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l-PL" kern="1200"/>
          </a:p>
        </p:txBody>
      </p:sp>
      <p:sp>
        <p:nvSpPr>
          <p:cNvPr id="5" name="Shape 19"/>
          <p:cNvSpPr>
            <a:spLocks/>
          </p:cNvSpPr>
          <p:nvPr/>
        </p:nvSpPr>
        <p:spPr bwMode="auto">
          <a:xfrm rot="16200000">
            <a:off x="7173119" y="7773194"/>
            <a:ext cx="1643062" cy="0"/>
          </a:xfrm>
          <a:custGeom>
            <a:avLst/>
            <a:gdLst>
              <a:gd name="T0" fmla="*/ 821380 w 21600"/>
              <a:gd name="T1" fmla="*/ 1 h 1"/>
              <a:gd name="T2" fmla="*/ 821380 w 21600"/>
              <a:gd name="T3" fmla="*/ 1 h 1"/>
              <a:gd name="T4" fmla="*/ 821380 w 21600"/>
              <a:gd name="T5" fmla="*/ 1 h 1"/>
              <a:gd name="T6" fmla="*/ 821380 w 21600"/>
              <a:gd name="T7" fmla="*/ 1 h 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1"/>
              <a:gd name="T14" fmla="*/ 21600 w 2160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444444">
                <a:alpha val="30196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l-PL" kern="1200"/>
          </a:p>
        </p:txBody>
      </p:sp>
      <p:pic>
        <p:nvPicPr>
          <p:cNvPr id="6" name="pasted-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981075"/>
            <a:ext cx="534987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508000" y="6578600"/>
            <a:ext cx="7200900" cy="2413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280400" y="65786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</a:lvl1pPr>
            <a:lvl2pPr marL="0" indent="228600">
              <a:lnSpc>
                <a:spcPct val="90000"/>
              </a:lnSpc>
              <a:spcBef>
                <a:spcPts val="0"/>
              </a:spcBef>
              <a:buSzTx/>
              <a:buNone/>
            </a:lvl2pPr>
            <a:lvl3pPr marL="0" indent="457200">
              <a:lnSpc>
                <a:spcPct val="90000"/>
              </a:lnSpc>
              <a:spcBef>
                <a:spcPts val="0"/>
              </a:spcBef>
              <a:buSzTx/>
              <a:buNone/>
            </a:lvl3pPr>
            <a:lvl4pPr marL="0" indent="685800">
              <a:lnSpc>
                <a:spcPct val="90000"/>
              </a:lnSpc>
              <a:spcBef>
                <a:spcPts val="0"/>
              </a:spcBef>
              <a:buSzTx/>
              <a:buNone/>
            </a:lvl4pPr>
            <a:lvl5pPr marL="0" indent="914400">
              <a:lnSpc>
                <a:spcPct val="90000"/>
              </a:lnSpc>
              <a:spcBef>
                <a:spcPts val="0"/>
              </a:spcBef>
              <a:buSzTx/>
              <a:buNone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362787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na śro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6350"/>
            <a:ext cx="12998450" cy="99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hape 27"/>
          <p:cNvSpPr>
            <a:spLocks/>
          </p:cNvSpPr>
          <p:nvPr/>
        </p:nvSpPr>
        <p:spPr bwMode="auto">
          <a:xfrm rot="16200000">
            <a:off x="7173119" y="5347494"/>
            <a:ext cx="1643062" cy="0"/>
          </a:xfrm>
          <a:custGeom>
            <a:avLst/>
            <a:gdLst>
              <a:gd name="T0" fmla="*/ 821380 w 21600"/>
              <a:gd name="T1" fmla="*/ 1 h 1"/>
              <a:gd name="T2" fmla="*/ 821380 w 21600"/>
              <a:gd name="T3" fmla="*/ 1 h 1"/>
              <a:gd name="T4" fmla="*/ 821380 w 21600"/>
              <a:gd name="T5" fmla="*/ 1 h 1"/>
              <a:gd name="T6" fmla="*/ 821380 w 21600"/>
              <a:gd name="T7" fmla="*/ 1 h 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1"/>
              <a:gd name="T14" fmla="*/ 21600 w 2160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l-PL" kern="1200"/>
          </a:p>
        </p:txBody>
      </p:sp>
      <p:pic>
        <p:nvPicPr>
          <p:cNvPr id="6" name="pasted-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72500"/>
            <a:ext cx="29416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508000" y="4127500"/>
            <a:ext cx="7200206" cy="24130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1pPr>
            <a:lvl2pPr marL="0" indent="22860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2pPr>
            <a:lvl3pPr marL="0" indent="45720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3pPr>
            <a:lvl4pPr marL="0" indent="68580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4pPr>
            <a:lvl5pPr marL="0" indent="91440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667807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na środku k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lo PP yellow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 bwMode="auto">
          <a:xfrm>
            <a:off x="0" y="0"/>
            <a:ext cx="12992100" cy="997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hape 33"/>
          <p:cNvSpPr>
            <a:spLocks/>
          </p:cNvSpPr>
          <p:nvPr/>
        </p:nvSpPr>
        <p:spPr bwMode="auto">
          <a:xfrm rot="16200000">
            <a:off x="7173119" y="5347494"/>
            <a:ext cx="1643062" cy="0"/>
          </a:xfrm>
          <a:custGeom>
            <a:avLst/>
            <a:gdLst>
              <a:gd name="T0" fmla="*/ 821380 w 21600"/>
              <a:gd name="T1" fmla="*/ 1 h 1"/>
              <a:gd name="T2" fmla="*/ 821380 w 21600"/>
              <a:gd name="T3" fmla="*/ 1 h 1"/>
              <a:gd name="T4" fmla="*/ 821380 w 21600"/>
              <a:gd name="T5" fmla="*/ 1 h 1"/>
              <a:gd name="T6" fmla="*/ 821380 w 21600"/>
              <a:gd name="T7" fmla="*/ 1 h 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1"/>
              <a:gd name="T14" fmla="*/ 21600 w 2160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l-PL" kern="1200"/>
          </a:p>
        </p:txBody>
      </p:sp>
      <p:pic>
        <p:nvPicPr>
          <p:cNvPr id="6" name="pasted-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72500"/>
            <a:ext cx="29464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508000" y="4127500"/>
            <a:ext cx="7200206" cy="24130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lvl1pPr>
            <a:lvl2pPr marL="0" indent="22860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lvl2pPr>
            <a:lvl3pPr marL="0" indent="45720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lvl3pPr>
            <a:lvl4pPr marL="0" indent="68580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lvl4pPr>
            <a:lvl5pPr marL="0" indent="91440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102307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138" y="5395913"/>
            <a:ext cx="6159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90000"/>
              </a:lnSpc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90000"/>
              </a:lnSpc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90000"/>
              </a:lnSpc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90000"/>
              </a:lnSpc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54682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</p:sldLayoutIdLst>
  <p:transition spd="med"/>
  <p:timing>
    <p:tnLst>
      <p:par>
        <p:cTn id="1" dur="indefinite" restart="never" nodeType="tmRoot"/>
      </p:par>
    </p:tnLst>
  </p:timing>
  <p:hf sldNum="0" hdr="0" ftr="0" dt="0"/>
  <p:txStyles>
    <p:titleStyle>
      <a:lvl1pPr defTabSz="584200" eaLnBrk="1" hangingPunct="1">
        <a:lnSpc>
          <a:spcPct val="90000"/>
        </a:lnSpc>
        <a:spcBef>
          <a:spcPts val="1600"/>
        </a:spcBef>
        <a:defRPr sz="5400" b="0" i="0">
          <a:solidFill>
            <a:srgbClr val="41424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ller"/>
        </a:defRPr>
      </a:lvl1pPr>
      <a:lvl2pPr indent="2286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2pPr>
      <a:lvl3pPr indent="4572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3pPr>
      <a:lvl4pPr indent="6858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4pPr>
      <a:lvl5pPr indent="9144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5pPr>
      <a:lvl6pPr indent="11430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6pPr>
      <a:lvl7pPr indent="13716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7pPr>
      <a:lvl8pPr indent="16002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8pPr>
      <a:lvl9pPr indent="18288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9pPr>
    </p:titleStyle>
    <p:bodyStyle>
      <a:lvl1pPr marL="0" indent="0" defTabSz="584200" eaLnBrk="1" hangingPunct="1">
        <a:spcBef>
          <a:spcPts val="2200"/>
        </a:spcBef>
        <a:buSzPct val="75000"/>
        <a:buNone/>
        <a:defRPr sz="7000">
          <a:solidFill>
            <a:srgbClr val="41414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Roboto Regular"/>
        </a:defRPr>
      </a:lvl1pPr>
      <a:lvl2pPr marL="7831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2pPr>
      <a:lvl3pPr marL="12530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3pPr>
      <a:lvl4pPr marL="17229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4pPr>
      <a:lvl5pPr marL="21928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5pPr>
      <a:lvl6pPr marL="26627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6pPr>
      <a:lvl7pPr marL="31326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7pPr>
      <a:lvl8pPr marL="36025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8pPr>
      <a:lvl9pPr marL="40724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9pPr>
    </p:bodyStyle>
    <p:otherStyle>
      <a:lvl1pPr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title"/>
          </p:nvPr>
        </p:nvSpPr>
        <p:spPr bwMode="auto">
          <a:xfrm>
            <a:off x="508000" y="800100"/>
            <a:ext cx="1198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>
                <a:sym typeface="Aller"/>
              </a:rPr>
              <a:t>Tekst tytułowy</a:t>
            </a:r>
          </a:p>
        </p:txBody>
      </p:sp>
      <p:sp>
        <p:nvSpPr>
          <p:cNvPr id="1027" name="Shape 3"/>
          <p:cNvSpPr>
            <a:spLocks noGrp="1"/>
          </p:cNvSpPr>
          <p:nvPr>
            <p:ph type="body" idx="1"/>
          </p:nvPr>
        </p:nvSpPr>
        <p:spPr bwMode="auto">
          <a:xfrm>
            <a:off x="508000" y="2628900"/>
            <a:ext cx="11988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>
                <a:sym typeface="Roboto Regular"/>
              </a:rPr>
              <a:t>Treść - poziom 1</a:t>
            </a:r>
          </a:p>
          <a:p>
            <a:pPr lvl="1"/>
            <a:r>
              <a:rPr lang="pl-PL" smtClean="0">
                <a:sym typeface="Roboto Regular"/>
              </a:rPr>
              <a:t>Treść - poziom 2</a:t>
            </a:r>
          </a:p>
          <a:p>
            <a:pPr lvl="2"/>
            <a:r>
              <a:rPr lang="pl-PL" smtClean="0">
                <a:sym typeface="Roboto Regular"/>
              </a:rPr>
              <a:t>Treść - poziom 3</a:t>
            </a:r>
          </a:p>
          <a:p>
            <a:pPr lvl="3"/>
            <a:r>
              <a:rPr lang="pl-PL" smtClean="0">
                <a:sym typeface="Roboto Regular"/>
              </a:rPr>
              <a:t>Treść - poziom 4</a:t>
            </a:r>
          </a:p>
          <a:p>
            <a:pPr lvl="4"/>
            <a:r>
              <a:rPr lang="pl-PL" smtClean="0">
                <a:sym typeface="Roboto Regular"/>
              </a:rPr>
              <a:t>Treść - poziom 5</a:t>
            </a:r>
          </a:p>
        </p:txBody>
      </p:sp>
      <p:pic>
        <p:nvPicPr>
          <p:cNvPr id="1028" name="pasted-image.t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438" y="684213"/>
            <a:ext cx="6159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90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7" r:id="rId11"/>
    <p:sldLayoutId id="2147483678" r:id="rId12"/>
  </p:sldLayoutIdLst>
  <p:transition spd="med"/>
  <p:timing>
    <p:tnLst>
      <p:par>
        <p:cTn id="1" dur="indefinite" restart="never" nodeType="tmRoot"/>
      </p:par>
    </p:tnLst>
  </p:timing>
  <p:hf sldNum="0" hdr="0" ftr="0" dt="0"/>
  <p:txStyles>
    <p:titleStyle>
      <a:lvl1pPr algn="ctr" defTabSz="584200" rtl="0" eaLnBrk="1" fontAlgn="base" hangingPunct="1">
        <a:lnSpc>
          <a:spcPct val="90000"/>
        </a:lnSpc>
        <a:spcBef>
          <a:spcPts val="1600"/>
        </a:spcBef>
        <a:spcAft>
          <a:spcPct val="0"/>
        </a:spcAft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1pPr>
      <a:lvl2pPr algn="ctr" defTabSz="584200" rtl="0" eaLnBrk="1" fontAlgn="base" hangingPunct="1">
        <a:lnSpc>
          <a:spcPct val="90000"/>
        </a:lnSpc>
        <a:spcBef>
          <a:spcPts val="1600"/>
        </a:spcBef>
        <a:spcAft>
          <a:spcPct val="0"/>
        </a:spcAft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2pPr>
      <a:lvl3pPr algn="ctr" defTabSz="584200" rtl="0" eaLnBrk="1" fontAlgn="base" hangingPunct="1">
        <a:lnSpc>
          <a:spcPct val="90000"/>
        </a:lnSpc>
        <a:spcBef>
          <a:spcPts val="1600"/>
        </a:spcBef>
        <a:spcAft>
          <a:spcPct val="0"/>
        </a:spcAft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3pPr>
      <a:lvl4pPr algn="ctr" defTabSz="584200" rtl="0" eaLnBrk="1" fontAlgn="base" hangingPunct="1">
        <a:lnSpc>
          <a:spcPct val="90000"/>
        </a:lnSpc>
        <a:spcBef>
          <a:spcPts val="1600"/>
        </a:spcBef>
        <a:spcAft>
          <a:spcPct val="0"/>
        </a:spcAft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4pPr>
      <a:lvl5pPr algn="ctr" defTabSz="584200" rtl="0" eaLnBrk="1" fontAlgn="base" hangingPunct="1">
        <a:lnSpc>
          <a:spcPct val="90000"/>
        </a:lnSpc>
        <a:spcBef>
          <a:spcPts val="1600"/>
        </a:spcBef>
        <a:spcAft>
          <a:spcPct val="0"/>
        </a:spcAft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5pPr>
      <a:lvl6pPr indent="11430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6pPr>
      <a:lvl7pPr indent="13716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7pPr>
      <a:lvl8pPr indent="16002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8pPr>
      <a:lvl9pPr indent="18288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9pPr>
    </p:titleStyle>
    <p:bodyStyle>
      <a:lvl1pPr marL="469900" indent="-469900" algn="l" defTabSz="584200" rtl="0" eaLnBrk="1" fontAlgn="base" hangingPunct="1">
        <a:spcBef>
          <a:spcPts val="2200"/>
        </a:spcBef>
        <a:spcAft>
          <a:spcPct val="0"/>
        </a:spcAft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1pPr>
      <a:lvl2pPr marL="782638" indent="-312738" algn="l" defTabSz="584200" rtl="0" eaLnBrk="1" fontAlgn="base" hangingPunct="1">
        <a:spcBef>
          <a:spcPts val="2200"/>
        </a:spcBef>
        <a:spcAft>
          <a:spcPct val="0"/>
        </a:spcAft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2pPr>
      <a:lvl3pPr marL="1252538" indent="-312738" algn="l" defTabSz="584200" rtl="0" eaLnBrk="1" fontAlgn="base" hangingPunct="1">
        <a:spcBef>
          <a:spcPts val="2200"/>
        </a:spcBef>
        <a:spcAft>
          <a:spcPct val="0"/>
        </a:spcAft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3pPr>
      <a:lvl4pPr marL="1722438" indent="-312738" algn="l" defTabSz="584200" rtl="0" eaLnBrk="1" fontAlgn="base" hangingPunct="1">
        <a:spcBef>
          <a:spcPts val="2200"/>
        </a:spcBef>
        <a:spcAft>
          <a:spcPct val="0"/>
        </a:spcAft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4pPr>
      <a:lvl5pPr marL="2192338" indent="-312738" algn="l" defTabSz="584200" rtl="0" eaLnBrk="1" fontAlgn="base" hangingPunct="1">
        <a:spcBef>
          <a:spcPts val="2200"/>
        </a:spcBef>
        <a:spcAft>
          <a:spcPct val="0"/>
        </a:spcAft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5pPr>
      <a:lvl6pPr marL="26627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6pPr>
      <a:lvl7pPr marL="31326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7pPr>
      <a:lvl8pPr marL="36025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8pPr>
      <a:lvl9pPr marL="40724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9pPr>
    </p:bodyStyle>
    <p:otherStyle>
      <a:lvl1pPr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cid:image002.png@01D550FE.72C954D0" TargetMode="External"/><Relationship Id="rId3" Type="http://schemas.openxmlformats.org/officeDocument/2006/relationships/image" Target="../media/image2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11" Type="http://schemas.openxmlformats.org/officeDocument/2006/relationships/image" Target="NULL"/><Relationship Id="rId15" Type="http://schemas.openxmlformats.org/officeDocument/2006/relationships/image" Target="../media/image30.png"/><Relationship Id="rId1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55" Type="http://schemas.openxmlformats.org/officeDocument/2006/relationships/diagramLayout" Target="../diagrams/layout2.xml"/><Relationship Id="rId59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54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53" Type="http://schemas.openxmlformats.org/officeDocument/2006/relationships/image" Target="NULL"/><Relationship Id="rId58" Type="http://schemas.microsoft.com/office/2007/relationships/diagramDrawing" Target="../diagrams/drawing2.xml"/><Relationship Id="rId57" Type="http://schemas.openxmlformats.org/officeDocument/2006/relationships/diagramColors" Target="../diagrams/colors2.xml"/><Relationship Id="rId61" Type="http://schemas.openxmlformats.org/officeDocument/2006/relationships/image" Target="../media/image34.jpeg"/><Relationship Id="rId60" Type="http://schemas.openxmlformats.org/officeDocument/2006/relationships/image" Target="../media/image33.png"/><Relationship Id="rId56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1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70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69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55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6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98" Type="http://schemas.openxmlformats.org/officeDocument/2006/relationships/image" Target="../media/image38.png"/><Relationship Id="rId3" Type="http://schemas.openxmlformats.org/officeDocument/2006/relationships/image" Target="../media/image37.png"/><Relationship Id="rId9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7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9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95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99" Type="http://schemas.openxmlformats.org/officeDocument/2006/relationships/image" Target="../media/image198.svg"/><Relationship Id="rId100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33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5.jpeg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.png"/><Relationship Id="rId3" Type="http://schemas.openxmlformats.org/officeDocument/2006/relationships/image" Target="../media/image56.pn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6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15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15" Type="http://schemas.microsoft.com/office/2007/relationships/hdphoto" Target="../media/hdphoto1.wdp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64.png"/><Relationship Id="rId27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89" Type="http://schemas.openxmlformats.org/officeDocument/2006/relationships/image" Target="../media/image508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90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09" Type="http://schemas.openxmlformats.org/officeDocument/2006/relationships/image" Target="../media/image528.svg"/><Relationship Id="rId142" Type="http://schemas.openxmlformats.org/officeDocument/2006/relationships/image" Target="../media/image16.png"/><Relationship Id="rId3" Type="http://schemas.openxmlformats.org/officeDocument/2006/relationships/image" Target="../media/image69.png"/><Relationship Id="rId112" Type="http://schemas.openxmlformats.org/officeDocument/2006/relationships/image" Target="../media/image71.png"/><Relationship Id="rId141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11" Type="http://schemas.openxmlformats.org/officeDocument/2006/relationships/image" Target="../media/image530.svg"/><Relationship Id="rId140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110" Type="http://schemas.openxmlformats.org/officeDocument/2006/relationships/image" Target="../media/image70.png"/><Relationship Id="rId123" Type="http://schemas.openxmlformats.org/officeDocument/2006/relationships/image" Target="../media/image542.svg"/><Relationship Id="rId144" Type="http://schemas.openxmlformats.org/officeDocument/2006/relationships/image" Target="../media/image73.png"/><Relationship Id="rId115" Type="http://schemas.openxmlformats.org/officeDocument/2006/relationships/image" Target="../media/image534.svg"/><Relationship Id="rId143" Type="http://schemas.openxmlformats.org/officeDocument/2006/relationships/image" Target="../media/image15.png"/><Relationship Id="rId139" Type="http://schemas.openxmlformats.org/officeDocument/2006/relationships/image" Target="../media/image55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6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75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1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0159" y="2252544"/>
            <a:ext cx="11582400" cy="2536042"/>
          </a:xfrm>
        </p:spPr>
        <p:txBody>
          <a:bodyPr/>
          <a:lstStyle/>
          <a:p>
            <a:pPr algn="ctr"/>
            <a:r>
              <a:rPr lang="pl-PL" sz="5400" b="1" dirty="0" smtClean="0"/>
              <a:t>Projekt </a:t>
            </a:r>
            <a:br>
              <a:rPr lang="pl-PL" sz="5400" b="1" dirty="0" smtClean="0"/>
            </a:br>
            <a:r>
              <a:rPr lang="pl-PL" sz="5400" b="1" dirty="0" smtClean="0"/>
              <a:t>Strategii Rozwoju Województwa </a:t>
            </a:r>
            <a:br>
              <a:rPr lang="pl-PL" sz="5400" b="1" dirty="0" smtClean="0"/>
            </a:br>
            <a:r>
              <a:rPr lang="pl-PL" sz="5400" b="1" dirty="0" smtClean="0">
                <a:solidFill>
                  <a:srgbClr val="C00000"/>
                </a:solidFill>
              </a:rPr>
              <a:t>„Małopolska 2030”</a:t>
            </a:r>
            <a:endParaRPr lang="pl-PL" sz="54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tekstu 2"/>
          <p:cNvSpPr txBox="1">
            <a:spLocks/>
          </p:cNvSpPr>
          <p:nvPr/>
        </p:nvSpPr>
        <p:spPr>
          <a:xfrm>
            <a:off x="3213460" y="7868060"/>
            <a:ext cx="7715799" cy="1660731"/>
          </a:xfrm>
          <a:prstGeom prst="rect">
            <a:avLst/>
          </a:prstGeom>
        </p:spPr>
        <p:txBody>
          <a:bodyPr/>
          <a:lstStyle>
            <a:lvl1pPr marL="0" indent="0" defTabSz="584200" eaLnBrk="1" hangingPunct="1">
              <a:spcBef>
                <a:spcPts val="2200"/>
              </a:spcBef>
              <a:buSzPct val="75000"/>
              <a:buNone/>
              <a:defRPr sz="7000">
                <a:solidFill>
                  <a:srgbClr val="4141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oboto Regular"/>
              </a:defRPr>
            </a:lvl1pPr>
            <a:lvl2pPr marL="7831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marL="12530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marL="17229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marL="21928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  <a:lvl6pPr marL="26627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6pPr>
            <a:lvl7pPr marL="31326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7pPr>
            <a:lvl8pPr marL="36025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8pPr>
            <a:lvl9pPr marL="40724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9pPr>
          </a:lstStyle>
          <a:p>
            <a:r>
              <a:rPr lang="pl-PL" sz="2400" b="1" dirty="0" smtClean="0"/>
              <a:t>Joanna Urbanowicz</a:t>
            </a:r>
          </a:p>
          <a:p>
            <a:pPr>
              <a:spcBef>
                <a:spcPts val="1200"/>
              </a:spcBef>
            </a:pPr>
            <a:r>
              <a:rPr lang="pl-PL" sz="2400" dirty="0" smtClean="0"/>
              <a:t>Dyrektor Departamentu </a:t>
            </a:r>
            <a:br>
              <a:rPr lang="pl-PL" sz="2400" dirty="0" smtClean="0"/>
            </a:br>
            <a:r>
              <a:rPr lang="pl-PL" sz="2400" dirty="0" smtClean="0"/>
              <a:t>Zrównoważonego Rozwoju</a:t>
            </a:r>
            <a:br>
              <a:rPr lang="pl-PL" sz="2400" dirty="0" smtClean="0"/>
            </a:br>
            <a:r>
              <a:rPr lang="pl-PL" sz="2400" dirty="0" smtClean="0"/>
              <a:t>UMWM</a:t>
            </a:r>
            <a:endParaRPr lang="pl-PL" sz="2400" dirty="0"/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1486560" y="4845716"/>
            <a:ext cx="11169598" cy="2218710"/>
          </a:xfrm>
          <a:prstGeom prst="rect">
            <a:avLst/>
          </a:prstGeom>
        </p:spPr>
        <p:txBody>
          <a:bodyPr/>
          <a:lstStyle>
            <a:lvl1pPr marL="0" indent="0" defTabSz="584200" eaLnBrk="1" hangingPunct="1">
              <a:spcBef>
                <a:spcPts val="2200"/>
              </a:spcBef>
              <a:buSzPct val="75000"/>
              <a:buNone/>
              <a:defRPr sz="7000">
                <a:solidFill>
                  <a:srgbClr val="4141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oboto Regular"/>
              </a:defRPr>
            </a:lvl1pPr>
            <a:lvl2pPr marL="7831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marL="12530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marL="17229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marL="21928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  <a:lvl6pPr marL="26627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6pPr>
            <a:lvl7pPr marL="31326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7pPr>
            <a:lvl8pPr marL="36025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8pPr>
            <a:lvl9pPr marL="40724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9pPr>
          </a:lstStyle>
          <a:p>
            <a:pPr>
              <a:spcBef>
                <a:spcPts val="600"/>
              </a:spcBef>
            </a:pPr>
            <a:r>
              <a:rPr lang="pl-PL" sz="2800" b="1" dirty="0"/>
              <a:t>Materiał na posiedzenie </a:t>
            </a:r>
            <a:br>
              <a:rPr lang="pl-PL" sz="2800" b="1" dirty="0"/>
            </a:br>
            <a:r>
              <a:rPr lang="pl-PL" sz="2800" b="1" dirty="0"/>
              <a:t>Komisji Wspólnej Samorządów </a:t>
            </a:r>
            <a:r>
              <a:rPr lang="pl-PL" sz="2800" b="1" dirty="0" smtClean="0"/>
              <a:t>Terytorialnych</a:t>
            </a:r>
            <a:br>
              <a:rPr lang="pl-PL" sz="2800" b="1" dirty="0" smtClean="0"/>
            </a:br>
            <a:r>
              <a:rPr lang="pl-PL" sz="2800" b="1" dirty="0" smtClean="0"/>
              <a:t>i </a:t>
            </a:r>
            <a:r>
              <a:rPr lang="pl-PL" sz="2800" b="1" dirty="0"/>
              <a:t>Gospodarczych Małopolski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073529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179193" y="2992327"/>
            <a:ext cx="2017025" cy="514959"/>
          </a:xfrm>
        </p:spPr>
        <p:txBody>
          <a:bodyPr/>
          <a:lstStyle/>
          <a:p>
            <a:r>
              <a:rPr lang="pl-PL" sz="1000" dirty="0" smtClean="0"/>
              <a:t> Małopolanie</a:t>
            </a:r>
            <a:endParaRPr lang="pl-PL" sz="1000" dirty="0"/>
          </a:p>
        </p:txBody>
      </p:sp>
      <p:pic>
        <p:nvPicPr>
          <p:cNvPr id="4" name="Obraz 3" title="Schemat obszaru Małopolanie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6"/>
          <a:stretch/>
        </p:blipFill>
        <p:spPr>
          <a:xfrm>
            <a:off x="992775" y="2992327"/>
            <a:ext cx="12123033" cy="4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93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łopolanie"/>
          <p:cNvSpPr txBox="1">
            <a:spLocks/>
          </p:cNvSpPr>
          <p:nvPr/>
        </p:nvSpPr>
        <p:spPr bwMode="auto">
          <a:xfrm>
            <a:off x="1454600" y="342680"/>
            <a:ext cx="4560887" cy="914400"/>
          </a:xfrm>
          <a:prstGeom prst="rect">
            <a:avLst/>
          </a:prstGeom>
          <a:solidFill>
            <a:srgbClr val="FAC81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469900" indent="-469900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marL="7826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marL="12525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marL="17224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marL="21923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  <a:lvl6pPr marL="26627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6pPr>
            <a:lvl7pPr marL="31326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7pPr>
            <a:lvl8pPr marL="36025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8pPr>
            <a:lvl9pPr marL="40724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Małopolskie rodziny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ktogram, Rodzina" descr="Rodzina z dwojgiem dzieci" title="Piktogram">
            <a:extLst>
              <a:ext uri="{FF2B5EF4-FFF2-40B4-BE49-F238E27FC236}">
                <a16:creationId xmlns:a16="http://schemas.microsoft.com/office/drawing/2014/main" xmlns="" id="{203EB9C8-1DEB-4E5C-ADA7-78D4102B1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11477" y="342680"/>
            <a:ext cx="914400" cy="914400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-57798" y="3167203"/>
            <a:ext cx="1681570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eaLnBrk="0" hangingPunct="0"/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Odsetek dzieci do lat trzech objętych opieką żłobkową </a:t>
            </a:r>
            <a:b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2018 r. </a:t>
            </a:r>
            <a:r>
              <a:rPr lang="pl-PL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►</a:t>
            </a:r>
            <a:endParaRPr lang="pl-PL" sz="2000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a 15" descr="Odsetek dzieci do lat trzech objętych opieką żłobkową w 2018 roku" title="Mapa"/>
          <p:cNvGrpSpPr/>
          <p:nvPr/>
        </p:nvGrpSpPr>
        <p:grpSpPr>
          <a:xfrm>
            <a:off x="1341959" y="1257080"/>
            <a:ext cx="4465858" cy="3987377"/>
            <a:chOff x="1143000" y="2397157"/>
            <a:chExt cx="5778500" cy="5252403"/>
          </a:xfrm>
        </p:grpSpPr>
        <p:pic>
          <p:nvPicPr>
            <p:cNvPr id="15" name="Obraz 14" descr="cid:image002.png@01D550FE.72C954D0"/>
            <p:cNvPicPr/>
            <p:nvPr/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397157"/>
              <a:ext cx="5778500" cy="5252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Prostokąt 1"/>
            <p:cNvSpPr/>
            <p:nvPr/>
          </p:nvSpPr>
          <p:spPr>
            <a:xfrm>
              <a:off x="4465320" y="2590800"/>
              <a:ext cx="1082040" cy="487680"/>
            </a:xfrm>
            <a:prstGeom prst="rect">
              <a:avLst/>
            </a:prstGeom>
            <a:solidFill>
              <a:srgbClr val="FAF7F0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l-PL"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endParaRPr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0" y="7009928"/>
            <a:ext cx="1565975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eaLnBrk="0" hangingPunct="0"/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Miejsca</a:t>
            </a:r>
            <a:b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placówkach </a:t>
            </a: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wsparcia </a:t>
            </a: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dziennego</a:t>
            </a:r>
            <a:b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 tys. </a:t>
            </a: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osób </a:t>
            </a:r>
            <a:b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od 7 do 18 </a:t>
            </a: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lat </a:t>
            </a: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2018 r</a:t>
            </a:r>
            <a:r>
              <a:rPr lang="pl-PL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18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►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9526476"/>
            <a:ext cx="415411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Źródło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: opracowanie własne na podstawie danych </a:t>
            </a:r>
            <a:r>
              <a:rPr lang="pl-PL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GUS, ROPS</a:t>
            </a:r>
            <a:endParaRPr lang="pl-P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500+" descr="Logo programu 500+" title="Logo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7"/>
          <a:stretch/>
        </p:blipFill>
        <p:spPr>
          <a:xfrm>
            <a:off x="6058983" y="3715605"/>
            <a:ext cx="2406748" cy="1505864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5967021" y="4822309"/>
            <a:ext cx="2740164" cy="2749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eaLnBrk="0" hangingPunct="0"/>
            <a:r>
              <a:rPr lang="pl-PL" sz="3200" b="1" dirty="0" smtClean="0">
                <a:solidFill>
                  <a:srgbClr val="009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253,9 tys.</a:t>
            </a:r>
            <a:r>
              <a:rPr lang="pl-PL" sz="2800" dirty="0" smtClean="0">
                <a:solidFill>
                  <a:srgbClr val="009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małopolskich </a:t>
            </a:r>
          </a:p>
          <a:p>
            <a:pPr rtl="0" eaLnBrk="0" hangingPunct="0"/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rodzin objętych programem </a:t>
            </a:r>
            <a:b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2018 </a:t>
            </a: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</a:p>
          <a:p>
            <a:pPr rtl="0" eaLnBrk="0" hangingPunct="0"/>
            <a:r>
              <a:rPr lang="pl-PL" sz="2000" b="1" dirty="0" smtClean="0">
                <a:solidFill>
                  <a:srgbClr val="009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pl-PL" sz="2000" b="1" dirty="0">
                <a:solidFill>
                  <a:srgbClr val="009F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pobierało świadczenia </a:t>
            </a:r>
            <a:endParaRPr lang="pl-P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0" hangingPunct="0"/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dziecko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a 20" title="Obramowanie tekstu"/>
          <p:cNvGrpSpPr/>
          <p:nvPr/>
        </p:nvGrpSpPr>
        <p:grpSpPr>
          <a:xfrm>
            <a:off x="8716898" y="1358016"/>
            <a:ext cx="4121102" cy="7535464"/>
            <a:chOff x="845235" y="4834989"/>
            <a:chExt cx="3903298" cy="1673198"/>
          </a:xfrm>
        </p:grpSpPr>
        <p:sp>
          <p:nvSpPr>
            <p:cNvPr id="22" name="Prostokąt zaokrąglony 21"/>
            <p:cNvSpPr/>
            <p:nvPr/>
          </p:nvSpPr>
          <p:spPr>
            <a:xfrm>
              <a:off x="845235" y="4834989"/>
              <a:ext cx="3903298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FAC81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Prostokąt 22"/>
            <p:cNvSpPr/>
            <p:nvPr/>
          </p:nvSpPr>
          <p:spPr>
            <a:xfrm>
              <a:off x="894242" y="4837224"/>
              <a:ext cx="3854291" cy="1621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300"/>
                </a:spcBef>
                <a:spcAft>
                  <a:spcPts val="600"/>
                </a:spcAft>
              </a:pPr>
              <a:r>
                <a:rPr lang="pl-PL" sz="2200" b="1" dirty="0">
                  <a:solidFill>
                    <a:srgbClr val="E1B2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Kluczowe kierunki działań:</a:t>
              </a:r>
            </a:p>
            <a:p>
              <a:pPr algn="l">
                <a:spcBef>
                  <a:spcPts val="300"/>
                </a:spcBef>
              </a:pPr>
              <a:r>
                <a:rPr lang="pl-PL" sz="2200" i="1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Poradnictwo rodzinne.</a:t>
              </a:r>
            </a:p>
            <a:p>
              <a:pPr algn="l">
                <a:spcBef>
                  <a:spcPts val="300"/>
                </a:spcBef>
              </a:pPr>
              <a:r>
                <a:rPr lang="pl-PL" sz="2200" dirty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Usługi wspierające: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placówki wsparcia dziennego;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opieka nad dziećmi do lat 3;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opieka nad osobami z niepełnosprawnościami;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placówki pobytu dziennego </a:t>
              </a:r>
              <a:b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opieki całodobowej dla seniorów;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opieka </a:t>
              </a:r>
              <a:r>
                <a:rPr lang="pl-PL" sz="2000" dirty="0" err="1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wytchnieniowa</a:t>
              </a: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wsparcie psychologiczne.</a:t>
              </a:r>
            </a:p>
            <a:p>
              <a:pPr algn="l">
                <a:spcBef>
                  <a:spcPts val="300"/>
                </a:spcBef>
              </a:pPr>
              <a:r>
                <a:rPr lang="pl-PL" sz="2200" dirty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Aktywizacja i wsparcie </a:t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osób starszych </a:t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z niepełnosprawnościami.</a:t>
              </a:r>
            </a:p>
            <a:p>
              <a:pPr algn="l">
                <a:spcBef>
                  <a:spcPts val="300"/>
                </a:spcBef>
              </a:pPr>
              <a:r>
                <a:rPr lang="pl-PL" sz="2200" dirty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Poprawa jakości usług społecznych: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Podnoszenie kwalifikacji;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Innowacje społeczne;</a:t>
              </a:r>
            </a:p>
            <a:p>
              <a:pPr marL="801688" indent="-342900" algn="l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Współpraca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l-PL" sz="22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391462"/>
            <a:ext cx="5915279" cy="404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7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łopolanie"/>
          <p:cNvSpPr txBox="1">
            <a:spLocks/>
          </p:cNvSpPr>
          <p:nvPr/>
        </p:nvSpPr>
        <p:spPr bwMode="auto">
          <a:xfrm>
            <a:off x="1482964" y="357450"/>
            <a:ext cx="4560887" cy="914400"/>
          </a:xfrm>
          <a:prstGeom prst="rect">
            <a:avLst/>
          </a:prstGeom>
          <a:solidFill>
            <a:srgbClr val="FAC81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469900" indent="-469900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marL="7826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marL="12525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marL="17224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marL="21923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  <a:lvl6pPr marL="26627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6pPr>
            <a:lvl7pPr marL="31326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7pPr>
            <a:lvl8pPr marL="36025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8pPr>
            <a:lvl9pPr marL="40724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Opieka zdrowotna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ktogram, zdrowie" descr="Serce z pulsem" title="Piktogram">
            <a:extLst>
              <a:ext uri="{FF2B5EF4-FFF2-40B4-BE49-F238E27FC236}">
                <a16:creationId xmlns:a16="http://schemas.microsoft.com/office/drawing/2014/main" xmlns="" id="{F6CBEBF5-EE58-4DCF-AF70-AEA90DC61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6043851" y="357450"/>
            <a:ext cx="914400" cy="914400"/>
          </a:xfrm>
          <a:prstGeom prst="rect">
            <a:avLst/>
          </a:prstGeom>
        </p:spPr>
      </p:pic>
      <p:sp>
        <p:nvSpPr>
          <p:cNvPr id="26" name="Prostokąt 25"/>
          <p:cNvSpPr/>
          <p:nvPr/>
        </p:nvSpPr>
        <p:spPr>
          <a:xfrm>
            <a:off x="1254201" y="1792189"/>
            <a:ext cx="71635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W 2015 </a:t>
            </a:r>
            <a:r>
              <a:rPr lang="pl-PL" sz="2700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pl-PL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załamanie</a:t>
            </a:r>
            <a:r>
              <a:rPr lang="pl-PL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700" dirty="0">
                <a:latin typeface="Arial" panose="020B0604020202020204" pitchFamily="34" charset="0"/>
                <a:cs typeface="Arial" panose="020B0604020202020204" pitchFamily="34" charset="0"/>
              </a:rPr>
              <a:t>trwającego od 2000 r</a:t>
            </a:r>
            <a:r>
              <a:rPr lang="pl-PL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pl-PL" sz="27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wzrostowego trendu długości życia </a:t>
            </a:r>
            <a:endParaRPr lang="pl-PL" sz="27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(w 2018 r. przewidywana długość życia: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79,1 lat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a 2" descr="Schemat ze strzałkami" title="Schemat"/>
          <p:cNvGrpSpPr/>
          <p:nvPr/>
        </p:nvGrpSpPr>
        <p:grpSpPr>
          <a:xfrm>
            <a:off x="107566" y="3789016"/>
            <a:ext cx="5694679" cy="3715404"/>
            <a:chOff x="1093896" y="2342303"/>
            <a:chExt cx="6396316" cy="3634527"/>
          </a:xfrm>
        </p:grpSpPr>
        <p:graphicFrame>
          <p:nvGraphicFramePr>
            <p:cNvPr id="5" name="Diagram 4"/>
            <p:cNvGraphicFramePr/>
            <p:nvPr>
              <p:extLst/>
            </p:nvPr>
          </p:nvGraphicFramePr>
          <p:xfrm>
            <a:off x="1093896" y="2342303"/>
            <a:ext cx="6396316" cy="36345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4" r:lo="rId55" r:qs="rId56" r:cs="rId57"/>
            </a:graphicData>
          </a:graphic>
        </p:graphicFrame>
        <p:sp>
          <p:nvSpPr>
            <p:cNvPr id="8" name="pole tekstowe 7"/>
            <p:cNvSpPr txBox="1"/>
            <p:nvPr/>
          </p:nvSpPr>
          <p:spPr>
            <a:xfrm>
              <a:off x="1698115" y="2737026"/>
              <a:ext cx="1162054" cy="513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l-PL" sz="23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34,8%</a:t>
              </a:r>
              <a:endParaRPr lang="pl-PL" sz="2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1790695" y="3923123"/>
              <a:ext cx="945707" cy="497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l-PL" sz="23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7,4%</a:t>
              </a: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1806290" y="4906702"/>
              <a:ext cx="945707" cy="497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l-PL" sz="23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0,2%</a:t>
              </a:r>
            </a:p>
          </p:txBody>
        </p:sp>
      </p:grpSp>
      <p:sp>
        <p:nvSpPr>
          <p:cNvPr id="27" name="pole tekstowe 26"/>
          <p:cNvSpPr txBox="1"/>
          <p:nvPr/>
        </p:nvSpPr>
        <p:spPr>
          <a:xfrm>
            <a:off x="5834685" y="4509740"/>
            <a:ext cx="21300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eaLnBrk="0" hangingPunct="0"/>
            <a:r>
              <a:rPr lang="pl-PL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◄ Zmiany przyczyn zgonów </a:t>
            </a:r>
            <a:br>
              <a:rPr lang="pl-PL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Małopolsce w latach 2008-2017</a:t>
            </a:r>
            <a:endParaRPr lang="pl-P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091446" y="8052665"/>
            <a:ext cx="12466928" cy="1282882"/>
            <a:chOff x="1091446" y="7812235"/>
            <a:chExt cx="12466928" cy="1282882"/>
          </a:xfrm>
        </p:grpSpPr>
        <p:sp>
          <p:nvSpPr>
            <p:cNvPr id="16" name="pole tekstowe 15"/>
            <p:cNvSpPr txBox="1"/>
            <p:nvPr/>
          </p:nvSpPr>
          <p:spPr>
            <a:xfrm>
              <a:off x="2470862" y="7812235"/>
              <a:ext cx="778970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eaLnBrk="0" hangingPunct="0"/>
              <a:r>
                <a:rPr lang="pl-PL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 2017 r. na 10 tys. ludności przypadało:</a:t>
              </a:r>
              <a:endParaRPr lang="pl-P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Obraz 12" descr="Lekarz" title="Piktogram"/>
            <p:cNvPicPr>
              <a:picLocks noChangeAspect="1"/>
            </p:cNvPicPr>
            <p:nvPr/>
          </p:nvPicPr>
          <p:blipFill>
            <a:blip r:embed="rId59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46" y="8403488"/>
              <a:ext cx="768084" cy="649759"/>
            </a:xfrm>
            <a:prstGeom prst="rect">
              <a:avLst/>
            </a:prstGeom>
          </p:spPr>
        </p:pic>
        <p:sp>
          <p:nvSpPr>
            <p:cNvPr id="17" name="pole tekstowe 16"/>
            <p:cNvSpPr txBox="1"/>
            <p:nvPr/>
          </p:nvSpPr>
          <p:spPr>
            <a:xfrm>
              <a:off x="1945875" y="8438527"/>
              <a:ext cx="347609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 rtl="0" latinLnBrk="1" hangingPunct="0"/>
              <a:r>
                <a:rPr lang="pl-PL" sz="3600" b="1" dirty="0" smtClean="0">
                  <a:solidFill>
                    <a:srgbClr val="CC00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r>
                <a:rPr lang="pl-PL" sz="3600" dirty="0" smtClean="0">
                  <a:solidFill>
                    <a:srgbClr val="C00000"/>
                  </a:solidFill>
                </a:rPr>
                <a:t> </a:t>
              </a:r>
              <a:r>
                <a:rPr lang="pl-PL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lekarzy</a:t>
              </a:r>
              <a:endParaRPr lang="pl-P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Obraz 11" descr="Pielęgniarka" title="Piktogram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3" y="8365646"/>
              <a:ext cx="2167667" cy="712580"/>
            </a:xfrm>
            <a:prstGeom prst="rect">
              <a:avLst/>
            </a:prstGeom>
          </p:spPr>
        </p:pic>
        <p:sp>
          <p:nvSpPr>
            <p:cNvPr id="18" name="pole tekstowe 17"/>
            <p:cNvSpPr txBox="1"/>
            <p:nvPr/>
          </p:nvSpPr>
          <p:spPr>
            <a:xfrm>
              <a:off x="5886834" y="8435496"/>
              <a:ext cx="260603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 rtl="0" latinLnBrk="1" hangingPunct="0"/>
              <a:r>
                <a:rPr lang="pl-PL" sz="3600" b="1" dirty="0" smtClean="0">
                  <a:solidFill>
                    <a:srgbClr val="CC00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  <a:r>
                <a:rPr lang="pl-PL" sz="3600" dirty="0" smtClean="0">
                  <a:solidFill>
                    <a:srgbClr val="C00000"/>
                  </a:solidFill>
                </a:rPr>
                <a:t> </a:t>
              </a:r>
              <a:r>
                <a:rPr lang="pl-PL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pielęgniarki</a:t>
              </a:r>
              <a:endParaRPr lang="pl-P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Obraz 10" descr="Ząb" title="Piktogram"/>
            <p:cNvPicPr>
              <a:picLocks noChangeAspect="1"/>
            </p:cNvPicPr>
            <p:nvPr/>
          </p:nvPicPr>
          <p:blipFill>
            <a:blip r:embed="rId6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556" y="8411387"/>
              <a:ext cx="929719" cy="655061"/>
            </a:xfrm>
            <a:prstGeom prst="rect">
              <a:avLst/>
            </a:prstGeom>
          </p:spPr>
        </p:pic>
        <p:sp>
          <p:nvSpPr>
            <p:cNvPr id="19" name="pole tekstowe 18"/>
            <p:cNvSpPr txBox="1"/>
            <p:nvPr/>
          </p:nvSpPr>
          <p:spPr>
            <a:xfrm>
              <a:off x="10082275" y="8417603"/>
              <a:ext cx="347609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 rtl="0" latinLnBrk="1" hangingPunct="0"/>
              <a:r>
                <a:rPr lang="pl-PL" sz="3600" b="1" dirty="0" smtClean="0">
                  <a:solidFill>
                    <a:srgbClr val="CC00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pl-PL" sz="3600" dirty="0" smtClean="0">
                  <a:solidFill>
                    <a:srgbClr val="C00000"/>
                  </a:solidFill>
                </a:rPr>
                <a:t> </a:t>
              </a:r>
              <a:r>
                <a:rPr lang="pl-PL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dentystów</a:t>
              </a:r>
              <a:endParaRPr lang="pl-P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a 22" title="Obramowanie tekstu"/>
          <p:cNvGrpSpPr/>
          <p:nvPr/>
        </p:nvGrpSpPr>
        <p:grpSpPr>
          <a:xfrm>
            <a:off x="8635025" y="1772468"/>
            <a:ext cx="4171719" cy="5713230"/>
            <a:chOff x="845235" y="4834989"/>
            <a:chExt cx="4042063" cy="1701044"/>
          </a:xfrm>
        </p:grpSpPr>
        <p:sp>
          <p:nvSpPr>
            <p:cNvPr id="24" name="Prostokąt zaokrąglony 23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FAC81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Prostokąt 24"/>
            <p:cNvSpPr/>
            <p:nvPr/>
          </p:nvSpPr>
          <p:spPr>
            <a:xfrm>
              <a:off x="894241" y="4914076"/>
              <a:ext cx="3993057" cy="1621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600"/>
                </a:spcBef>
              </a:pPr>
              <a:r>
                <a:rPr lang="pl-PL" sz="2200" b="1" dirty="0">
                  <a:solidFill>
                    <a:srgbClr val="E1B2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Kluczowe kierunki działań: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i="1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Edukacja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prozdrowotna, promocja zdrowego stylu życia.</a:t>
              </a:r>
              <a:endParaRPr lang="pl-PL" sz="22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i="1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Profilaktyka i diagnostyka -w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czesne wykrywanie problemów zdrowotnych, szczególnie </a:t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zakresie:</a:t>
              </a:r>
            </a:p>
            <a:p>
              <a:pPr marL="627063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Chorób zawodowych;</a:t>
              </a:r>
            </a:p>
            <a:p>
              <a:pPr marL="627063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Zdrowia psychicznego.</a:t>
              </a:r>
              <a:endParaRPr lang="pl-PL" sz="20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Opieka medyczna dla osób starszych.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Kadry medyczne.</a:t>
              </a:r>
              <a:endParaRPr lang="pl-PL" sz="2200" dirty="0" smtClean="0">
                <a:solidFill>
                  <a:srgbClr val="E1B205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283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łopolanie"/>
          <p:cNvSpPr txBox="1">
            <a:spLocks/>
          </p:cNvSpPr>
          <p:nvPr/>
        </p:nvSpPr>
        <p:spPr bwMode="auto">
          <a:xfrm>
            <a:off x="1386423" y="359544"/>
            <a:ext cx="4560887" cy="914400"/>
          </a:xfrm>
          <a:prstGeom prst="rect">
            <a:avLst/>
          </a:prstGeom>
          <a:solidFill>
            <a:srgbClr val="FAC81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469900" indent="-469900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marL="7826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marL="12525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marL="17224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marL="2192338" indent="-312738" algn="l" defTabSz="584200" rtl="0" eaLnBrk="1" fontAlgn="base" hangingPunct="1">
              <a:spcBef>
                <a:spcPts val="2200"/>
              </a:spcBef>
              <a:spcAft>
                <a:spcPct val="0"/>
              </a:spcAft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  <a:lvl6pPr marL="26627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6pPr>
            <a:lvl7pPr marL="31326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7pPr>
            <a:lvl8pPr marL="36025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8pPr>
            <a:lvl9pPr marL="40724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Edukacja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ktogram, nauczanie" descr="Profesor" title="Piktogram">
            <a:extLst>
              <a:ext uri="{FF2B5EF4-FFF2-40B4-BE49-F238E27FC236}">
                <a16:creationId xmlns:a16="http://schemas.microsoft.com/office/drawing/2014/main" xmlns="" id="{DCE4A50B-0912-4938-B73A-A079BB404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9"/>
              </a:ext>
            </a:extLst>
          </a:blip>
          <a:stretch>
            <a:fillRect/>
          </a:stretch>
        </p:blipFill>
        <p:spPr>
          <a:xfrm>
            <a:off x="5947310" y="367399"/>
            <a:ext cx="914400" cy="91440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386423" y="1631174"/>
            <a:ext cx="7041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Wzrasta udział </a:t>
            </a:r>
            <a:r>
              <a:rPr lang="pl-PL" dirty="0"/>
              <a:t>ludności z wykształceniem wyższym </a:t>
            </a:r>
            <a:r>
              <a:rPr lang="pl-PL" dirty="0" smtClean="0"/>
              <a:t>– z </a:t>
            </a:r>
            <a:r>
              <a:rPr lang="pl-PL" dirty="0"/>
              <a:t>15,5</a:t>
            </a:r>
            <a:r>
              <a:rPr lang="pl-PL" dirty="0" smtClean="0"/>
              <a:t>% w 2008 </a:t>
            </a:r>
            <a:r>
              <a:rPr lang="pl-PL" dirty="0"/>
              <a:t>r. </a:t>
            </a:r>
            <a:r>
              <a:rPr lang="pl-PL" dirty="0" smtClean="0"/>
              <a:t>do </a:t>
            </a:r>
            <a:r>
              <a:rPr lang="pl-PL" b="1" dirty="0" smtClean="0">
                <a:solidFill>
                  <a:srgbClr val="48AA42"/>
                </a:solidFill>
              </a:rPr>
              <a:t>26,2%</a:t>
            </a:r>
            <a:r>
              <a:rPr lang="pl-PL" dirty="0" smtClean="0"/>
              <a:t> w </a:t>
            </a:r>
            <a:r>
              <a:rPr lang="pl-PL" dirty="0"/>
              <a:t>2018 r. 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341085" y="2804053"/>
            <a:ext cx="7131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Od </a:t>
            </a:r>
            <a:r>
              <a:rPr lang="pl-PL" dirty="0"/>
              <a:t>2010 r. </a:t>
            </a:r>
            <a:r>
              <a:rPr lang="pl-PL" b="1" dirty="0" smtClean="0">
                <a:solidFill>
                  <a:srgbClr val="CC006A"/>
                </a:solidFill>
              </a:rPr>
              <a:t>spada liczba studentów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dirty="0" smtClean="0"/>
              <a:t>(trend ogólnopolski).</a:t>
            </a:r>
            <a:endParaRPr lang="pl-PL" sz="2000" dirty="0"/>
          </a:p>
        </p:txBody>
      </p:sp>
      <p:sp>
        <p:nvSpPr>
          <p:cNvPr id="7" name="Prostokąt 6"/>
          <p:cNvSpPr/>
          <p:nvPr/>
        </p:nvSpPr>
        <p:spPr>
          <a:xfrm>
            <a:off x="52660" y="4327999"/>
            <a:ext cx="175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Studenci szkół wyższych </a:t>
            </a: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regionie</a:t>
            </a:r>
            <a:r>
              <a:rPr lang="pl-PL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000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Wykres 11" descr="Studenci szkół wyższych w regionie w latach od 2008 do 2018" title="Wykres"/>
          <p:cNvGraphicFramePr/>
          <p:nvPr>
            <p:extLst>
              <p:ext uri="{D42A27DB-BD31-4B8C-83A1-F6EECF244321}">
                <p14:modId xmlns:p14="http://schemas.microsoft.com/office/powerpoint/2010/main" val="1068917132"/>
              </p:ext>
            </p:extLst>
          </p:nvPr>
        </p:nvGraphicFramePr>
        <p:xfrm>
          <a:off x="729065" y="3474332"/>
          <a:ext cx="8305800" cy="356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0"/>
          </a:graphicData>
        </a:graphic>
      </p:graphicFrame>
      <p:sp>
        <p:nvSpPr>
          <p:cNvPr id="2" name="Prostokąt 1"/>
          <p:cNvSpPr/>
          <p:nvPr/>
        </p:nvSpPr>
        <p:spPr>
          <a:xfrm>
            <a:off x="-37649" y="7382947"/>
            <a:ext cx="23026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Odsetek osób </a:t>
            </a: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wieku 25-64 </a:t>
            </a: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lat dokształcających </a:t>
            </a:r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się </a:t>
            </a: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okresie </a:t>
            </a: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 tygodni </a:t>
            </a:r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przed badaniem</a:t>
            </a:r>
            <a:r>
              <a:rPr lang="pl-PL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l-PL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►</a:t>
            </a:r>
            <a:endParaRPr lang="pl-PL" sz="2000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Wykres 4" descr="Odsetek osób w wieku 25-64 lat dokształcających się (w okresie 4 tygodni przed badaniem) w latach 2008-2017" title="Wykre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62402"/>
              </p:ext>
            </p:extLst>
          </p:nvPr>
        </p:nvGraphicFramePr>
        <p:xfrm>
          <a:off x="2242087" y="7327726"/>
          <a:ext cx="10258887" cy="2425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1"/>
          </a:graphicData>
        </a:graphic>
      </p:graphicFrame>
      <p:sp>
        <p:nvSpPr>
          <p:cNvPr id="3" name="Prostokąt 2"/>
          <p:cNvSpPr/>
          <p:nvPr/>
        </p:nvSpPr>
        <p:spPr>
          <a:xfrm>
            <a:off x="9395238" y="7169693"/>
            <a:ext cx="17091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solidFill>
                  <a:srgbClr val="48AA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Średnia UE: </a:t>
            </a:r>
          </a:p>
          <a:p>
            <a:r>
              <a:rPr lang="pl-PL" sz="2000" b="1" dirty="0" smtClean="0">
                <a:solidFill>
                  <a:srgbClr val="48AA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10,9% </a:t>
            </a:r>
            <a:endParaRPr lang="pl-PL" dirty="0">
              <a:solidFill>
                <a:srgbClr val="48AA42"/>
              </a:solidFill>
            </a:endParaRPr>
          </a:p>
        </p:txBody>
      </p:sp>
      <p:grpSp>
        <p:nvGrpSpPr>
          <p:cNvPr id="8" name="Grupa 7" title="Obramowanie tekstu"/>
          <p:cNvGrpSpPr/>
          <p:nvPr/>
        </p:nvGrpSpPr>
        <p:grpSpPr>
          <a:xfrm>
            <a:off x="8705589" y="1486308"/>
            <a:ext cx="4194971" cy="5393681"/>
            <a:chOff x="845235" y="4834989"/>
            <a:chExt cx="3946774" cy="1714020"/>
          </a:xfrm>
        </p:grpSpPr>
        <p:sp>
          <p:nvSpPr>
            <p:cNvPr id="9" name="Prostokąt zaokrąglony 8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FAC81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894241" y="4927052"/>
              <a:ext cx="3897768" cy="1621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600"/>
                </a:spcBef>
              </a:pPr>
              <a:r>
                <a:rPr lang="pl-PL" sz="2200" b="1" dirty="0" smtClean="0">
                  <a:solidFill>
                    <a:srgbClr val="E1B2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Kluczowe </a:t>
              </a:r>
              <a:r>
                <a:rPr lang="pl-PL" sz="2200" b="1" dirty="0">
                  <a:solidFill>
                    <a:srgbClr val="E1B2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kierunki działań: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Kształtowanie kompetencji uniwersalnych.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Doradztwo edukacyjno-zawodowe</a:t>
              </a:r>
              <a:endParaRPr lang="pl-PL" sz="22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Kształcenie zawodowe dopasowane do rynku pracy – system dualny, centra kompetencji zawodowych, prestiż zawodu.</a:t>
              </a:r>
              <a:endParaRPr lang="pl-PL" sz="2200" dirty="0" smtClean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Kształcenie ustawiczne.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Szkolnictwo wyższe</a:t>
              </a:r>
              <a:endParaRPr lang="pl-PL" sz="22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672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łopolanie"/>
          <p:cNvSpPr>
            <a:spLocks noGrp="1"/>
          </p:cNvSpPr>
          <p:nvPr>
            <p:ph type="body" sz="quarter" idx="4294967295"/>
          </p:nvPr>
        </p:nvSpPr>
        <p:spPr>
          <a:xfrm>
            <a:off x="1442383" y="286340"/>
            <a:ext cx="4560887" cy="914400"/>
          </a:xfrm>
          <a:prstGeom prst="rect">
            <a:avLst/>
          </a:prstGeom>
          <a:solidFill>
            <a:srgbClr val="FAC81A"/>
          </a:solidFill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Kultura</a:t>
            </a:r>
            <a:endParaRPr lang="pl-PL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a 16" title="Obramowanie tekstu"/>
          <p:cNvGrpSpPr/>
          <p:nvPr/>
        </p:nvGrpSpPr>
        <p:grpSpPr>
          <a:xfrm>
            <a:off x="8822205" y="1530353"/>
            <a:ext cx="3864301" cy="4043729"/>
            <a:chOff x="845235" y="4834989"/>
            <a:chExt cx="3903299" cy="1673198"/>
          </a:xfrm>
        </p:grpSpPr>
        <p:sp>
          <p:nvSpPr>
            <p:cNvPr id="18" name="Prostokąt zaokrąglony 17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FAC81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Prostokąt 18"/>
            <p:cNvSpPr/>
            <p:nvPr/>
          </p:nvSpPr>
          <p:spPr>
            <a:xfrm>
              <a:off x="946555" y="4834989"/>
              <a:ext cx="3801978" cy="1559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1800"/>
                </a:spcBef>
                <a:spcAft>
                  <a:spcPts val="600"/>
                </a:spcAft>
              </a:pPr>
              <a:r>
                <a:rPr lang="pl-PL" sz="2200" b="1" dirty="0">
                  <a:solidFill>
                    <a:srgbClr val="E1B2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Kluczowe kierunki działań: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ziedzictwo kulturowe.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Zmiana jakości usług </a:t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dostosowanie oferty.</a:t>
              </a:r>
              <a:endParaRPr lang="pl-PL" sz="22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Wzmocnienie edukacji kulturalnej.</a:t>
              </a:r>
              <a:endParaRPr lang="pl-PL" sz="22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Zachowanie i budowa tożsamości mieszkańców.</a:t>
              </a:r>
            </a:p>
          </p:txBody>
        </p:sp>
      </p:grpSp>
      <p:pic>
        <p:nvPicPr>
          <p:cNvPr id="10" name="Grafika 57" descr="Dramat">
            <a:extLst>
              <a:ext uri="{FF2B5EF4-FFF2-40B4-BE49-F238E27FC236}">
                <a16:creationId xmlns:a16="http://schemas.microsoft.com/office/drawing/2014/main" xmlns="" xmlns:lc="http://schemas.openxmlformats.org/drawingml/2006/lockedCanvas" id="{2F9A938B-C553-4FD2-8594-58F8D8C4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xmlns:lc="http://schemas.openxmlformats.org/drawingml/2006/lockedCanvas" r:embed="rId55"/>
              </a:ext>
            </a:extLst>
          </a:blip>
          <a:stretch>
            <a:fillRect/>
          </a:stretch>
        </p:blipFill>
        <p:spPr>
          <a:xfrm>
            <a:off x="6003270" y="286340"/>
            <a:ext cx="914400" cy="91440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442383" y="1600962"/>
            <a:ext cx="7156253" cy="2641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 rtl="0" latinLnBrk="1" hangingPunc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Najwięcej </a:t>
            </a:r>
            <a:r>
              <a:rPr lang="pl-PL" sz="2000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kraju (6 spośród 15) miejsc wpisanych na listę </a:t>
            </a: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 8 obiektów uznanych za pomniki historii</a:t>
            </a: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l" rtl="0" latinLnBrk="1" hangingPunc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Jeden </a:t>
            </a:r>
            <a:r>
              <a:rPr lang="pl-PL" sz="2000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najwyższych wskaźników w kraju, określających </a:t>
            </a: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liczbę </a:t>
            </a:r>
            <a:r>
              <a:rPr lang="pl-PL" sz="2000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funkcjonujących </a:t>
            </a:r>
            <a:r>
              <a:rPr lang="pl-PL" sz="2000" b="1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ośrodków </a:t>
            </a:r>
            <a:r>
              <a:rPr lang="pl-PL" sz="2000" b="1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kultury</a:t>
            </a: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l" rtl="0" latinLnBrk="1" hangingPunc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Małopolskie </a:t>
            </a:r>
            <a:r>
              <a:rPr lang="pl-PL" sz="2000" b="1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muzea</a:t>
            </a:r>
            <a:r>
              <a:rPr lang="pl-PL" sz="2000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stanowią 14,3% wszystkich placówek </a:t>
            </a: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pl-PL" sz="2000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kraju, a muzealia 23,6% krajowych zbiorów.</a:t>
            </a:r>
          </a:p>
          <a:p>
            <a:pPr marL="342900" indent="-342900" algn="l" rtl="0" latinLnBrk="1" hangingPunc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Stały, </a:t>
            </a:r>
            <a:r>
              <a:rPr lang="pl-PL" sz="2000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rokroczny </a:t>
            </a:r>
            <a:r>
              <a:rPr lang="pl-PL" sz="2000" b="1" dirty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wzrost liczby </a:t>
            </a:r>
            <a:r>
              <a:rPr lang="pl-PL" sz="2000" b="1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zwiedzających </a:t>
            </a:r>
            <a:r>
              <a:rPr lang="pl-PL" sz="2000" dirty="0" smtClean="0">
                <a:solidFill>
                  <a:srgbClr val="1B3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muzea.</a:t>
            </a:r>
          </a:p>
        </p:txBody>
      </p:sp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2002533"/>
              </p:ext>
            </p:extLst>
          </p:nvPr>
        </p:nvGraphicFramePr>
        <p:xfrm>
          <a:off x="250521" y="4500249"/>
          <a:ext cx="7778663" cy="5253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6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7982562" y="6119790"/>
            <a:ext cx="4703943" cy="3411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 rtl="0" latinLnBrk="1" hangingPunc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Aktywne</a:t>
            </a:r>
            <a:r>
              <a:rPr lang="pl-P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organizacje z sektora </a:t>
            </a:r>
            <a: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non-profit </a:t>
            </a:r>
            <a:r>
              <a:rPr lang="pl-PL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zaangażowane </a:t>
            </a:r>
            <a:r>
              <a:rPr lang="pl-PL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działalność </a:t>
            </a:r>
            <a:r>
              <a:rPr lang="pl-PL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kulturalną </a:t>
            </a:r>
            <a:r>
              <a:rPr lang="pl-PL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(ok. 1,3 tys</a:t>
            </a:r>
            <a:r>
              <a:rPr lang="pl-PL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</a:p>
          <a:p>
            <a:pPr algn="l" rtl="0" latinLnBrk="1" hangingPunct="0">
              <a:spcAft>
                <a:spcPts val="600"/>
              </a:spcAft>
            </a:pPr>
            <a:endParaRPr lang="pl-PL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rtl="0" latinLnBrk="1" hangingPunc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Aktywna kooperacja instytucji kultury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podmiotami sektora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przemysłów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kreatywnych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(ponad 28 tys.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podmiotów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gospodarczych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branży kreatywnej,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zatrudniających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77,6 tys. osób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l-PL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80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łopolanie"/>
          <p:cNvSpPr>
            <a:spLocks noGrp="1"/>
          </p:cNvSpPr>
          <p:nvPr>
            <p:ph type="body" sz="quarter" idx="4294967295"/>
          </p:nvPr>
        </p:nvSpPr>
        <p:spPr>
          <a:xfrm>
            <a:off x="1437472" y="336767"/>
            <a:ext cx="4560887" cy="914400"/>
          </a:xfrm>
          <a:prstGeom prst="rect">
            <a:avLst/>
          </a:prstGeom>
          <a:solidFill>
            <a:srgbClr val="FAC81A"/>
          </a:solidFill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Rynek pracy</a:t>
            </a:r>
            <a:endParaRPr lang="pl-PL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ktogram, teczka aktówka" descr="Aktówka" title="Piktogram">
            <a:extLst>
              <a:ext uri="{FF2B5EF4-FFF2-40B4-BE49-F238E27FC236}">
                <a16:creationId xmlns:a16="http://schemas.microsoft.com/office/drawing/2014/main" xmlns="" id="{45061F8D-26D8-42DE-A955-70CF8FCC5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7"/>
              </a:ext>
            </a:extLst>
          </a:blip>
          <a:stretch>
            <a:fillRect/>
          </a:stretch>
        </p:blipFill>
        <p:spPr>
          <a:xfrm>
            <a:off x="6082434" y="344010"/>
            <a:ext cx="914400" cy="9144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263159" y="1896276"/>
            <a:ext cx="6389891" cy="217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2800" b="1" kern="1200" dirty="0">
                <a:latin typeface="Arial" panose="020B0604020202020204" pitchFamily="34" charset="0"/>
                <a:cs typeface="Arial" panose="020B0604020202020204" pitchFamily="34" charset="0"/>
              </a:rPr>
              <a:t>Stopa bezrobocia </a:t>
            </a:r>
            <a:r>
              <a:rPr lang="pl-PL" sz="2800" b="1" kern="1200" dirty="0" smtClean="0">
                <a:solidFill>
                  <a:srgbClr val="48A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spada</a:t>
            </a: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2800" b="1" kern="1200" dirty="0" smtClean="0">
                <a:solidFill>
                  <a:srgbClr val="CC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ale:</a:t>
            </a:r>
          </a:p>
          <a:p>
            <a:pPr algn="l" defTabSz="8001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b="1" kern="1200" dirty="0">
                <a:solidFill>
                  <a:srgbClr val="CC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wzrasta</a:t>
            </a:r>
            <a:r>
              <a:rPr lang="pl-PL" kern="1200" dirty="0">
                <a:latin typeface="Arial" panose="020B0604020202020204" pitchFamily="34" charset="0"/>
                <a:cs typeface="Arial" panose="020B0604020202020204" pitchFamily="34" charset="0"/>
              </a:rPr>
              <a:t> odsetek </a:t>
            </a:r>
            <a:r>
              <a:rPr lang="pl-PL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długotrwale </a:t>
            </a:r>
            <a:r>
              <a:rPr lang="pl-PL" b="1" kern="1200" dirty="0">
                <a:latin typeface="Arial" panose="020B0604020202020204" pitchFamily="34" charset="0"/>
                <a:cs typeface="Arial" panose="020B0604020202020204" pitchFamily="34" charset="0"/>
              </a:rPr>
              <a:t>bezrobotnych</a:t>
            </a:r>
          </a:p>
          <a:p>
            <a:pPr algn="l" defTabSz="8001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b="1" kern="1200" dirty="0">
                <a:solidFill>
                  <a:srgbClr val="CC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wzrasta</a:t>
            </a:r>
            <a:r>
              <a:rPr lang="pl-PL" kern="1200" dirty="0">
                <a:latin typeface="Arial" panose="020B0604020202020204" pitchFamily="34" charset="0"/>
                <a:cs typeface="Arial" panose="020B0604020202020204" pitchFamily="34" charset="0"/>
              </a:rPr>
              <a:t> liczba osób </a:t>
            </a:r>
            <a:r>
              <a:rPr lang="pl-PL" b="1" kern="1200" dirty="0">
                <a:latin typeface="Arial" panose="020B0604020202020204" pitchFamily="34" charset="0"/>
                <a:cs typeface="Arial" panose="020B0604020202020204" pitchFamily="34" charset="0"/>
              </a:rPr>
              <a:t>biernych zawodowo</a:t>
            </a:r>
          </a:p>
          <a:p>
            <a:pPr algn="l" defTabSz="8001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b="1" kern="1200" dirty="0">
                <a:solidFill>
                  <a:srgbClr val="CC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rośnie</a:t>
            </a:r>
            <a:r>
              <a:rPr lang="pl-PL" kern="1200" dirty="0">
                <a:latin typeface="Arial" panose="020B0604020202020204" pitchFamily="34" charset="0"/>
                <a:cs typeface="Arial" panose="020B0604020202020204" pitchFamily="34" charset="0"/>
              </a:rPr>
              <a:t> liczba </a:t>
            </a:r>
            <a:r>
              <a:rPr lang="pl-PL" b="1" kern="1200" dirty="0">
                <a:latin typeface="Arial" panose="020B0604020202020204" pitchFamily="34" charset="0"/>
                <a:cs typeface="Arial" panose="020B0604020202020204" pitchFamily="34" charset="0"/>
              </a:rPr>
              <a:t>zawodów </a:t>
            </a:r>
            <a:r>
              <a:rPr lang="pl-PL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deficytowych</a:t>
            </a:r>
            <a:endParaRPr lang="pl-PL" b="1" kern="1200" dirty="0">
              <a:solidFill>
                <a:srgbClr val="48A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033676" y="8073052"/>
            <a:ext cx="347252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eaLnBrk="0" hangingPunct="0"/>
            <a:r>
              <a:rPr lang="pl-PL" sz="2000" b="1" dirty="0" smtClean="0">
                <a:solidFill>
                  <a:srgbClr val="CBA968">
                    <a:lumMod val="5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◄ </a:t>
            </a:r>
            <a:r>
              <a:rPr lang="pl-PL" sz="2000" b="1" dirty="0" smtClean="0">
                <a:solidFill>
                  <a:srgbClr val="CBA96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Pracujący na 1 tys. ludności w 2017 r.  </a:t>
            </a:r>
            <a:br>
              <a:rPr lang="pl-PL" sz="2000" b="1" dirty="0" smtClean="0">
                <a:solidFill>
                  <a:srgbClr val="CBA96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CBA968">
                    <a:lumMod val="5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◄ </a:t>
            </a:r>
            <a:r>
              <a:rPr lang="pl-PL" sz="2000" b="1" dirty="0" smtClean="0">
                <a:solidFill>
                  <a:srgbClr val="CBA96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Stopa bezrobocia </a:t>
            </a:r>
            <a:br>
              <a:rPr lang="pl-PL" sz="2000" b="1" dirty="0" smtClean="0">
                <a:solidFill>
                  <a:srgbClr val="CBA96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CBA96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2018 r. </a:t>
            </a:r>
            <a:endParaRPr lang="pl-PL" sz="2000" b="1" dirty="0">
              <a:solidFill>
                <a:srgbClr val="CBA968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 descr="Pracujący na 1 tys. ludności" title="Mapa"/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437472" y="4250618"/>
            <a:ext cx="6041266" cy="5630907"/>
          </a:xfrm>
          <a:prstGeom prst="rect">
            <a:avLst/>
          </a:prstGeom>
        </p:spPr>
      </p:pic>
      <p:grpSp>
        <p:nvGrpSpPr>
          <p:cNvPr id="17" name="Grupa 16" title="Obramowanie tekstu"/>
          <p:cNvGrpSpPr/>
          <p:nvPr/>
        </p:nvGrpSpPr>
        <p:grpSpPr>
          <a:xfrm>
            <a:off x="8287753" y="1509475"/>
            <a:ext cx="4376645" cy="6043720"/>
            <a:chOff x="845235" y="4834989"/>
            <a:chExt cx="3903299" cy="1688891"/>
          </a:xfrm>
        </p:grpSpPr>
        <p:sp>
          <p:nvSpPr>
            <p:cNvPr id="18" name="Prostokąt zaokrąglony 17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FAC81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Prostokąt 18"/>
            <p:cNvSpPr/>
            <p:nvPr/>
          </p:nvSpPr>
          <p:spPr>
            <a:xfrm>
              <a:off x="894241" y="4901923"/>
              <a:ext cx="3854293" cy="1621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E1B2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Kluczowe </a:t>
              </a:r>
              <a:r>
                <a:rPr lang="pl-PL" sz="2200" b="1" dirty="0">
                  <a:solidFill>
                    <a:srgbClr val="E1B2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kierunki działań: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Dobra jakość zatrudnienia: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pl-PL" sz="2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143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aktywizacja osób biernych zawodowo;</a:t>
              </a:r>
            </a:p>
            <a:p>
              <a:pPr marL="7143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podnoszenie kompetencji;</a:t>
              </a:r>
            </a:p>
            <a:p>
              <a:pPr marL="7143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zatrudnianie cudzoziemców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 Działania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adresowane do przedsiębiorców:</a:t>
              </a:r>
            </a:p>
            <a:p>
              <a:pPr marL="7143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elastyczne formy pracy;</a:t>
              </a:r>
            </a:p>
            <a:p>
              <a:pPr marL="7143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zarządzanie wiekiem;</a:t>
              </a:r>
            </a:p>
            <a:p>
              <a:pPr marL="7143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szkolenia.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Ekonomia społeczna.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FAC8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Indywidualizacja form wsparcia.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65912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hemat gaficznu przedstawiający układ kierunków działań w obszarze &quot;Gospodarka&quot;" title="Schema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7" y="3022999"/>
            <a:ext cx="11928803" cy="423618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15939" y="1117600"/>
            <a:ext cx="10379548" cy="2413000"/>
          </a:xfrm>
        </p:spPr>
        <p:txBody>
          <a:bodyPr/>
          <a:lstStyle/>
          <a:p>
            <a:pPr algn="r"/>
            <a:r>
              <a:rPr lang="pl-PL" sz="1600" dirty="0" smtClean="0">
                <a:solidFill>
                  <a:srgbClr val="F8F5EE"/>
                </a:solidFill>
              </a:rPr>
              <a:t>Gospodarka - kierunki</a:t>
            </a:r>
            <a:endParaRPr lang="pl-PL" sz="1600" dirty="0">
              <a:solidFill>
                <a:srgbClr val="F8F5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02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385738" y="1886714"/>
            <a:ext cx="6330967" cy="2381568"/>
          </a:xfrm>
          <a:prstGeom prst="rect">
            <a:avLst/>
          </a:prstGeom>
          <a:noFill/>
          <a:ln w="38100" cap="flat">
            <a:solidFill>
              <a:srgbClr val="00206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" name="Gospodarka"/>
          <p:cNvSpPr>
            <a:spLocks noGrp="1"/>
          </p:cNvSpPr>
          <p:nvPr>
            <p:ph type="body" sz="quarter" idx="4294967295"/>
          </p:nvPr>
        </p:nvSpPr>
        <p:spPr>
          <a:xfrm>
            <a:off x="1385738" y="253786"/>
            <a:ext cx="6330968" cy="940796"/>
          </a:xfrm>
          <a:prstGeom prst="rect">
            <a:avLst/>
          </a:prstGeom>
          <a:solidFill>
            <a:srgbClr val="009FD5"/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pl-PL" sz="2800" b="1" dirty="0" smtClean="0">
                <a:solidFill>
                  <a:schemeClr val="bg1"/>
                </a:solidFill>
              </a:rPr>
              <a:t>Innowacyjność</a:t>
            </a:r>
          </a:p>
        </p:txBody>
      </p:sp>
      <p:pic>
        <p:nvPicPr>
          <p:cNvPr id="13" name="Grafika 79" descr="Żarówka i zębatka">
            <a:extLst>
              <a:ext uri="{FF2B5EF4-FFF2-40B4-BE49-F238E27FC236}">
                <a16:creationId xmlns="" xmlns:a16="http://schemas.microsoft.com/office/drawing/2014/main" id="{7B452D92-5F7C-4572-88FA-C572055AF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7716706" y="297783"/>
            <a:ext cx="1013142" cy="910857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473708" y="4596092"/>
            <a:ext cx="4309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eaLnBrk="0" hangingPunct="0"/>
            <a:r>
              <a:rPr lang="pl-PL" sz="2000" b="1" dirty="0" smtClean="0">
                <a:solidFill>
                  <a:srgbClr val="00A9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Innowacje w 2018 roku:</a:t>
            </a:r>
            <a:endParaRPr lang="pl-PL" sz="2000" b="1" dirty="0">
              <a:solidFill>
                <a:srgbClr val="00A9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73300" y="5117605"/>
            <a:ext cx="2452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rtl="0" eaLnBrk="0" hangingPunct="0">
              <a:buFont typeface="Arial" panose="020B0604020202020204" pitchFamily="34" charset="0"/>
              <a:buChar char="•"/>
            </a:pPr>
            <a:r>
              <a:rPr lang="pl-PL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produktowe: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714474" y="5530440"/>
            <a:ext cx="24026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eaLnBrk="0" hangingPunct="0"/>
            <a:r>
              <a:rPr lang="pl-PL" sz="1800" b="1" dirty="0" smtClean="0">
                <a:solidFill>
                  <a:srgbClr val="00A9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tylko 17</a:t>
            </a:r>
            <a:r>
              <a:rPr lang="pl-PL" sz="1800" b="1" dirty="0">
                <a:solidFill>
                  <a:srgbClr val="00A9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endParaRPr lang="pl-PL" sz="1800" b="1" dirty="0" smtClean="0">
              <a:solidFill>
                <a:srgbClr val="00A9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 eaLnBrk="0" hangingPunct="0"/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 </a:t>
            </a: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małych firm w Małopolsce </a:t>
            </a:r>
            <a:endPara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 eaLnBrk="0" hangingPunct="0"/>
            <a:r>
              <a:rPr lang="pl-PL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(12. miejsce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Polsce)</a:t>
            </a:r>
            <a:endParaRPr lang="pl-PL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116401" y="5139346"/>
            <a:ext cx="2452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rtl="0" eaLnBrk="0" hangingPunct="0">
              <a:buFont typeface="Arial" panose="020B0604020202020204" pitchFamily="34" charset="0"/>
              <a:buChar char="•"/>
            </a:pPr>
            <a:r>
              <a:rPr lang="pl-PL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procesowe: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4283350" y="5486937"/>
            <a:ext cx="2662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eaLnBrk="0" hangingPunct="0"/>
            <a:r>
              <a:rPr lang="pl-PL" sz="1800" b="1" dirty="0" smtClean="0">
                <a:solidFill>
                  <a:srgbClr val="00A9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tylko 9% </a:t>
            </a:r>
          </a:p>
          <a:p>
            <a:pPr lvl="0" rtl="0" eaLnBrk="0" hangingPunct="0"/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 </a:t>
            </a: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małych firm </a:t>
            </a:r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Małopolsce </a:t>
            </a:r>
            <a:endParaRPr lang="pl-PL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 eaLnBrk="0" hangingPunct="0"/>
            <a:r>
              <a:rPr lang="pl-PL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(13. miejsce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Polsce)</a:t>
            </a:r>
            <a:endParaRPr lang="pl-PL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a 22" title="Obramowanie tekstu"/>
          <p:cNvGrpSpPr/>
          <p:nvPr/>
        </p:nvGrpSpPr>
        <p:grpSpPr>
          <a:xfrm>
            <a:off x="8108406" y="1417031"/>
            <a:ext cx="4716124" cy="5114398"/>
            <a:chOff x="845234" y="4706359"/>
            <a:chExt cx="3922274" cy="1801828"/>
          </a:xfrm>
        </p:grpSpPr>
        <p:sp>
          <p:nvSpPr>
            <p:cNvPr id="24" name="Prostokąt zaokrąglony 23"/>
            <p:cNvSpPr/>
            <p:nvPr/>
          </p:nvSpPr>
          <p:spPr>
            <a:xfrm>
              <a:off x="845234" y="4706359"/>
              <a:ext cx="3903299" cy="180182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A9D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Prostokąt 24"/>
            <p:cNvSpPr/>
            <p:nvPr/>
          </p:nvSpPr>
          <p:spPr>
            <a:xfrm>
              <a:off x="991109" y="4745831"/>
              <a:ext cx="3776399" cy="1634772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00A9DE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</a:t>
              </a: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:</a:t>
              </a:r>
              <a:endParaRPr lang="pl-PL" sz="2200" dirty="0" smtClean="0">
                <a:solidFill>
                  <a:srgbClr val="00A9DE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Kształtowanie postaw proinnowacyjnych </a:t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przedsiębiorczych.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Wsparcie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działalności innowacyjnej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przedsiębiorstw.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Regionalne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specjalizacje jako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strategiczne kierunki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rozwoju regionu.  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Komercjalizacja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wyników badań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naukowych.</a:t>
              </a:r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2166328" y="2064876"/>
            <a:ext cx="422782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pl-PL" sz="24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Nakłady na B+R:</a:t>
            </a: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pl-PL" sz="2400" b="0" i="0" u="none" strike="noStrike" cap="none" spc="0" normalizeH="0" baseline="0" dirty="0" smtClean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Nakłady </a:t>
            </a:r>
            <a:b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przedsiębiorstw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   na B+R: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828257" y="1950023"/>
            <a:ext cx="171200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dirty="0" smtClean="0">
                <a:solidFill>
                  <a:srgbClr val="C00000"/>
                </a:solidFill>
              </a:rPr>
              <a:t>GERD</a:t>
            </a:r>
            <a:r>
              <a:rPr lang="pl-PL" dirty="0">
                <a:solidFill>
                  <a:srgbClr val="C00000"/>
                </a:solidFill>
              </a:rPr>
              <a:t>: </a:t>
            </a:r>
            <a:endParaRPr lang="pl-PL" dirty="0" smtClean="0">
              <a:solidFill>
                <a:srgbClr val="C00000"/>
              </a:solidFill>
            </a:endParaRPr>
          </a:p>
          <a:p>
            <a:pPr rtl="0" latinLnBrk="1" hangingPunct="0"/>
            <a:r>
              <a:rPr lang="pl-PL" b="1" dirty="0" smtClean="0">
                <a:solidFill>
                  <a:srgbClr val="C00000"/>
                </a:solidFill>
              </a:rPr>
              <a:t>1,85</a:t>
            </a:r>
            <a:r>
              <a:rPr lang="pl-PL" b="1" dirty="0">
                <a:solidFill>
                  <a:srgbClr val="C00000"/>
                </a:solidFill>
              </a:rPr>
              <a:t>% </a:t>
            </a:r>
            <a:r>
              <a:rPr lang="pl-PL" b="1" dirty="0" smtClean="0">
                <a:solidFill>
                  <a:srgbClr val="C00000"/>
                </a:solidFill>
              </a:rPr>
              <a:t>PKB</a:t>
            </a:r>
            <a:endParaRPr lang="pl-PL" b="1" dirty="0">
              <a:solidFill>
                <a:srgbClr val="C00000"/>
              </a:solidFill>
            </a:endParaRPr>
          </a:p>
          <a:p>
            <a:pPr rtl="0" latinLnBrk="1" hangingPunct="0"/>
            <a:endParaRPr lang="pl-PL" dirty="0">
              <a:solidFill>
                <a:srgbClr val="C00000"/>
              </a:solidFill>
            </a:endParaRPr>
          </a:p>
          <a:p>
            <a:pPr rtl="0" latinLnBrk="1" hangingPunct="0"/>
            <a:r>
              <a:rPr lang="pl-PL" dirty="0" smtClean="0">
                <a:solidFill>
                  <a:srgbClr val="C00000"/>
                </a:solidFill>
              </a:rPr>
              <a:t>BERD</a:t>
            </a:r>
            <a:r>
              <a:rPr lang="pl-PL" dirty="0">
                <a:solidFill>
                  <a:srgbClr val="C00000"/>
                </a:solidFill>
              </a:rPr>
              <a:t>: </a:t>
            </a:r>
            <a:endParaRPr lang="pl-PL" dirty="0" smtClean="0">
              <a:solidFill>
                <a:srgbClr val="C00000"/>
              </a:solidFill>
            </a:endParaRPr>
          </a:p>
          <a:p>
            <a:pPr rtl="0" latinLnBrk="1" hangingPunct="0"/>
            <a:r>
              <a:rPr lang="pl-PL" b="1" dirty="0" smtClean="0">
                <a:solidFill>
                  <a:srgbClr val="C00000"/>
                </a:solidFill>
              </a:rPr>
              <a:t>1,17</a:t>
            </a:r>
            <a:r>
              <a:rPr lang="pl-PL" b="1" dirty="0">
                <a:solidFill>
                  <a:srgbClr val="C00000"/>
                </a:solidFill>
              </a:rPr>
              <a:t>% </a:t>
            </a:r>
            <a:r>
              <a:rPr lang="pl-PL" b="1" dirty="0" smtClean="0">
                <a:solidFill>
                  <a:srgbClr val="C00000"/>
                </a:solidFill>
              </a:rPr>
              <a:t>PKB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10" name="Strzałka w dół 9"/>
          <p:cNvSpPr/>
          <p:nvPr/>
        </p:nvSpPr>
        <p:spPr>
          <a:xfrm>
            <a:off x="1484518" y="2162781"/>
            <a:ext cx="580222" cy="1463413"/>
          </a:xfrm>
          <a:prstGeom prst="down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66556" y="7750084"/>
            <a:ext cx="7569331" cy="179536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2200" dirty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Małopolska należy do grupy umiarkowanych innowatorów </a:t>
            </a:r>
            <a:endParaRPr lang="pl-PL" sz="2200" dirty="0" smtClean="0"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latin typeface="Arial" panose="020B0604020202020204" pitchFamily="34" charset="0"/>
              <a:ea typeface="Palatino"/>
              <a:cs typeface="Arial" panose="020B0604020202020204" pitchFamily="34" charset="0"/>
            </a:endParaRPr>
          </a:p>
          <a:p>
            <a:pPr rtl="0" latinLnBrk="1" hangingPunct="0"/>
            <a:r>
              <a:rPr lang="pl-PL" sz="2200" dirty="0" smtClean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w </a:t>
            </a:r>
            <a:r>
              <a:rPr lang="pl-PL" sz="2200" dirty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UE: zajmuje 155 miejsce w Regionalnej Tablicy Wyników Innowacji 2019 (awans ze 178 miejsca w RIS 2017) – po </a:t>
            </a:r>
            <a:endParaRPr lang="pl-PL" sz="2200" dirty="0" smtClean="0"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latin typeface="Arial" panose="020B0604020202020204" pitchFamily="34" charset="0"/>
              <a:ea typeface="Palatino"/>
              <a:cs typeface="Arial" panose="020B0604020202020204" pitchFamily="34" charset="0"/>
            </a:endParaRPr>
          </a:p>
          <a:p>
            <a:pPr rtl="0" latinLnBrk="1" hangingPunct="0"/>
            <a:r>
              <a:rPr lang="pl-PL" sz="2200" dirty="0" smtClean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regionie </a:t>
            </a:r>
            <a:r>
              <a:rPr lang="pl-PL" sz="2200" dirty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„Warszawski stołeczny</a:t>
            </a:r>
            <a:r>
              <a:rPr lang="pl-PL" sz="2200" dirty="0" smtClean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” znajdującym się </a:t>
            </a:r>
            <a:r>
              <a:rPr lang="pl-PL" sz="2200" dirty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na </a:t>
            </a:r>
            <a:endParaRPr lang="pl-PL" sz="2200" dirty="0" smtClean="0"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latin typeface="Arial" panose="020B0604020202020204" pitchFamily="34" charset="0"/>
              <a:ea typeface="Palatino"/>
              <a:cs typeface="Arial" panose="020B0604020202020204" pitchFamily="34" charset="0"/>
            </a:endParaRPr>
          </a:p>
          <a:p>
            <a:pPr rtl="0" latinLnBrk="1" hangingPunct="0"/>
            <a:r>
              <a:rPr lang="pl-PL" sz="2200" dirty="0" smtClean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138 </a:t>
            </a:r>
            <a:r>
              <a:rPr lang="pl-PL" sz="2200" dirty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Arial" panose="020B0604020202020204" pitchFamily="34" charset="0"/>
                <a:ea typeface="Palatino"/>
                <a:cs typeface="Arial" panose="020B0604020202020204" pitchFamily="34" charset="0"/>
              </a:rPr>
              <a:t>miejscu.</a:t>
            </a:r>
            <a:endParaRPr kumimoji="0" lang="pl-PL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Arial" panose="020B0604020202020204" pitchFamily="34" charset="0"/>
              <a:ea typeface="Palatino"/>
              <a:cs typeface="Arial" panose="020B0604020202020204" pitchFamily="34" charset="0"/>
              <a:sym typeface="Palatino"/>
            </a:endParaRPr>
          </a:p>
        </p:txBody>
      </p:sp>
      <p:sp>
        <p:nvSpPr>
          <p:cNvPr id="22" name="Strzałka w dół 21"/>
          <p:cNvSpPr/>
          <p:nvPr/>
        </p:nvSpPr>
        <p:spPr>
          <a:xfrm>
            <a:off x="58254" y="4798733"/>
            <a:ext cx="580222" cy="1463413"/>
          </a:xfrm>
          <a:prstGeom prst="down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8729848" y="6844372"/>
            <a:ext cx="3251198" cy="2472472"/>
          </a:xfrm>
          <a:prstGeom prst="rect">
            <a:avLst/>
          </a:prstGeom>
          <a:noFill/>
          <a:ln w="38100" cap="flat">
            <a:solidFill>
              <a:srgbClr val="1B352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 2017 r. pod względem nakładów na działalność innowacyjną Małopolska znalazła się na 4 miejscu (3,6 mld zł) zwiększając </a:t>
            </a:r>
            <a:endParaRPr lang="pl-PL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latinLnBrk="1" hangingPunct="0"/>
            <a:r>
              <a:rPr lang="pl-P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blisko 2,5 razy wobec 2008 r. </a:t>
            </a:r>
            <a:endParaRPr kumimoji="0" lang="pl-PL" sz="22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21" name="Strzałka w górę 20"/>
          <p:cNvSpPr/>
          <p:nvPr/>
        </p:nvSpPr>
        <p:spPr>
          <a:xfrm>
            <a:off x="12148302" y="6844372"/>
            <a:ext cx="453410" cy="1396324"/>
          </a:xfrm>
          <a:prstGeom prst="upArrow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7" name="Strzałka w górę 26"/>
          <p:cNvSpPr/>
          <p:nvPr/>
        </p:nvSpPr>
        <p:spPr>
          <a:xfrm>
            <a:off x="93890" y="7750084"/>
            <a:ext cx="479410" cy="1396324"/>
          </a:xfrm>
          <a:prstGeom prst="upArrow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66932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spodarka"/>
          <p:cNvSpPr>
            <a:spLocks noGrp="1"/>
          </p:cNvSpPr>
          <p:nvPr>
            <p:ph type="body" sz="quarter" idx="4294967295"/>
          </p:nvPr>
        </p:nvSpPr>
        <p:spPr>
          <a:xfrm>
            <a:off x="1225169" y="361308"/>
            <a:ext cx="6523567" cy="842978"/>
          </a:xfrm>
          <a:prstGeom prst="rect">
            <a:avLst/>
          </a:prstGeom>
          <a:solidFill>
            <a:srgbClr val="009FD5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2800" b="1" dirty="0">
                <a:solidFill>
                  <a:schemeClr val="bg1"/>
                </a:solidFill>
              </a:rPr>
              <a:t>K</a:t>
            </a:r>
            <a:r>
              <a:rPr lang="pl-PL" sz="2800" b="1" dirty="0" smtClean="0">
                <a:solidFill>
                  <a:schemeClr val="bg1"/>
                </a:solidFill>
              </a:rPr>
              <a:t>onkurencyjność</a:t>
            </a:r>
          </a:p>
        </p:txBody>
      </p:sp>
      <p:pic>
        <p:nvPicPr>
          <p:cNvPr id="17" name="Grafika 95" descr="Pracownik biurowy" title="Piktogram">
            <a:extLst>
              <a:ext uri="{FF2B5EF4-FFF2-40B4-BE49-F238E27FC236}">
                <a16:creationId xmlns="" xmlns:a16="http://schemas.microsoft.com/office/drawing/2014/main" id="{9F599331-EF28-44DF-8586-7FF6A686D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8075525" y="397648"/>
            <a:ext cx="703369" cy="70336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486953" y="1768715"/>
            <a:ext cx="1844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eaLnBrk="0" hangingPunct="0"/>
            <a:r>
              <a:rPr lang="pl-PL" sz="2000" b="1" dirty="0" smtClean="0">
                <a:solidFill>
                  <a:srgbClr val="00A9D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◄ </a:t>
            </a:r>
            <a:r>
              <a:rPr lang="pl-PL" sz="2000" b="1" dirty="0" smtClean="0">
                <a:solidFill>
                  <a:srgbClr val="00A9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Liczba podmiotów REGON na 1000 mieszkańców w 2018 r.</a:t>
            </a:r>
            <a:endParaRPr lang="pl-PL" sz="2000" b="1" dirty="0">
              <a:solidFill>
                <a:srgbClr val="00A9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 descr="Podmioty na 1000 mieszkańców w 2018 roku" title="Mapa"/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233599" y="3213761"/>
            <a:ext cx="6098067" cy="523104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783758" y="8511929"/>
            <a:ext cx="1423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 latinLnBrk="1" hangingPunct="0"/>
            <a:r>
              <a:rPr lang="pl-PL" sz="1200" i="1" dirty="0">
                <a:latin typeface="Arial" panose="020B0604020202020204" pitchFamily="34" charset="0"/>
                <a:cs typeface="Arial" panose="020B0604020202020204" pitchFamily="34" charset="0"/>
              </a:rPr>
              <a:t>Źródło: </a:t>
            </a:r>
            <a:r>
              <a:rPr lang="pl-P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GUS</a:t>
            </a:r>
            <a:r>
              <a:rPr lang="pl-PL" sz="1200" i="1" dirty="0">
                <a:latin typeface="Arial" panose="020B0604020202020204" pitchFamily="34" charset="0"/>
                <a:cs typeface="Arial" panose="020B0604020202020204" pitchFamily="34" charset="0"/>
              </a:rPr>
              <a:t>, BDL</a:t>
            </a:r>
          </a:p>
        </p:txBody>
      </p:sp>
      <p:grpSp>
        <p:nvGrpSpPr>
          <p:cNvPr id="23" name="Grupa 22" title="Obramowanie tekstu"/>
          <p:cNvGrpSpPr/>
          <p:nvPr/>
        </p:nvGrpSpPr>
        <p:grpSpPr>
          <a:xfrm>
            <a:off x="6923314" y="1318029"/>
            <a:ext cx="5689600" cy="4181342"/>
            <a:chOff x="845234" y="4706359"/>
            <a:chExt cx="3903299" cy="1801828"/>
          </a:xfrm>
        </p:grpSpPr>
        <p:sp>
          <p:nvSpPr>
            <p:cNvPr id="24" name="Prostokąt zaokrąglony 23"/>
            <p:cNvSpPr/>
            <p:nvPr/>
          </p:nvSpPr>
          <p:spPr>
            <a:xfrm>
              <a:off x="845234" y="4706359"/>
              <a:ext cx="3903299" cy="180182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A9D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Prostokąt 24"/>
            <p:cNvSpPr/>
            <p:nvPr/>
          </p:nvSpPr>
          <p:spPr>
            <a:xfrm>
              <a:off x="867422" y="4738541"/>
              <a:ext cx="3881111" cy="165419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00A9DE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</a:t>
              </a: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:</a:t>
              </a:r>
              <a:endParaRPr lang="pl-PL" sz="2200" dirty="0" smtClean="0">
                <a:solidFill>
                  <a:srgbClr val="00A9DE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Podnoszenie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poziomu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konkurencyjności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małopolskiej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gospodarki (m.in.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wsparcie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start-</a:t>
              </a:r>
              <a:r>
                <a:rPr lang="pl-PL" sz="2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upów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rozwój klastrów)  </a:t>
              </a:r>
              <a:endParaRPr lang="pl-P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Ekspansja międzynarodowa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małopolskich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MŚP.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Większy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poziom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inwestycji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regionie (m.in.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pozyskiwanie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scalanie terenów inwestycyjnych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poprawa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poziomu obsługi inwestorów przez sektor publiczny.</a:t>
              </a:r>
              <a:endParaRPr lang="pl-PL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Prostokąt 1"/>
          <p:cNvSpPr/>
          <p:nvPr/>
        </p:nvSpPr>
        <p:spPr>
          <a:xfrm>
            <a:off x="6189184" y="7958237"/>
            <a:ext cx="6815616" cy="179536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 krakowskich centrach usług </a:t>
            </a:r>
            <a:r>
              <a:rPr lang="pl-P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dla biznesu </a:t>
            </a:r>
          </a:p>
          <a:p>
            <a:pPr rtl="0" latinLnBrk="1" hangingPunct="0"/>
            <a:r>
              <a:rPr lang="pl-P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pracuje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ok 70 tys. z prawie 240 </a:t>
            </a:r>
            <a:r>
              <a:rPr lang="pl-P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tys.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osób pracujących w sektorze przedsiębiorstw, co przekłada się na 23% udziału miasta w strukturze zatrudnienia branży </a:t>
            </a:r>
            <a:endParaRPr lang="pl-PL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latinLnBrk="1" hangingPunct="0"/>
            <a:r>
              <a:rPr lang="pl-P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kraju. </a:t>
            </a: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532824" y="5710576"/>
            <a:ext cx="5892800" cy="2133918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Ponad  91%  nakładów  inwestycyjnych  </a:t>
            </a:r>
            <a:endParaRPr lang="pl-PL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latinLnBrk="1" hangingPunct="0"/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poniesionych 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  inwestorów  z  kapitałem zagranicznym w województwie w latach 1989–2016 koncentruje się w 8 powiatach (Kraków, krakowski, Tarnów, wielicki, brzeski, </a:t>
            </a:r>
            <a:endParaRPr lang="pl-PL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latinLnBrk="1" hangingPunct="0"/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chrzanowski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oświęcimski, Nowy Sącz)</a:t>
            </a:r>
            <a:endParaRPr kumimoji="0" lang="pl-PL" sz="22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38666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spodarka"/>
          <p:cNvSpPr>
            <a:spLocks noGrp="1"/>
          </p:cNvSpPr>
          <p:nvPr>
            <p:ph type="body" sz="quarter" idx="4294967295"/>
          </p:nvPr>
        </p:nvSpPr>
        <p:spPr>
          <a:xfrm>
            <a:off x="1443152" y="332907"/>
            <a:ext cx="4560887" cy="914400"/>
          </a:xfrm>
          <a:prstGeom prst="rect">
            <a:avLst/>
          </a:prstGeom>
          <a:solidFill>
            <a:srgbClr val="009FD5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2800" b="1" dirty="0" smtClean="0">
                <a:solidFill>
                  <a:schemeClr val="bg1"/>
                </a:solidFill>
              </a:rPr>
              <a:t>Cyfryzacja</a:t>
            </a:r>
          </a:p>
          <a:p>
            <a:pPr>
              <a:spcBef>
                <a:spcPts val="0"/>
              </a:spcBef>
            </a:pPr>
            <a:endParaRPr lang="pl-PL" sz="1400" dirty="0" smtClean="0"/>
          </a:p>
          <a:p>
            <a:endParaRPr lang="pl-PL" sz="2800" dirty="0"/>
          </a:p>
        </p:txBody>
      </p:sp>
      <p:grpSp>
        <p:nvGrpSpPr>
          <p:cNvPr id="11" name="Grupa 10" title="Obramowanie tekstu"/>
          <p:cNvGrpSpPr/>
          <p:nvPr/>
        </p:nvGrpSpPr>
        <p:grpSpPr>
          <a:xfrm>
            <a:off x="8863792" y="1639461"/>
            <a:ext cx="3985377" cy="5114332"/>
            <a:chOff x="845235" y="4834989"/>
            <a:chExt cx="4042063" cy="1673198"/>
          </a:xfrm>
        </p:grpSpPr>
        <p:sp>
          <p:nvSpPr>
            <p:cNvPr id="12" name="Prostokąt zaokrąglony 11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A9D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894241" y="4837224"/>
              <a:ext cx="3993057" cy="162195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00A9DE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działań:</a:t>
              </a:r>
              <a:endParaRPr lang="pl-PL" sz="2200" dirty="0" smtClean="0">
                <a:solidFill>
                  <a:srgbClr val="00A9DE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Rozwiązania IT  </a:t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przedsiębiorstwach.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Cyfrowe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rozwiązania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administracji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publicznej.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E-usługi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ochronie zdrowia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opiece nad osobami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zależnymi.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E-usługi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obszarze nauki, edukacji, kultury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turystyki.</a:t>
              </a:r>
            </a:p>
            <a:p>
              <a:pPr algn="l">
                <a:spcBef>
                  <a:spcPts val="1200"/>
                </a:spcBef>
              </a:pPr>
              <a:endParaRPr lang="pl-PL" dirty="0" smtClean="0">
                <a:solidFill>
                  <a:srgbClr val="E1B205"/>
                </a:solidFill>
                <a:latin typeface="Palatino"/>
                <a:ea typeface="Palatino"/>
                <a:cs typeface="Palatino"/>
              </a:endParaRPr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127321" y="7972194"/>
            <a:ext cx="587671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pl-PL" sz="1200" i="1" dirty="0" smtClean="0"/>
              <a:t>Źródło: </a:t>
            </a:r>
            <a:r>
              <a:rPr lang="pl-PL" sz="1200" i="1" dirty="0"/>
              <a:t>opracowanie własne na podstawie </a:t>
            </a:r>
            <a:r>
              <a:rPr lang="pl-PL" sz="1200" i="1" dirty="0" smtClean="0"/>
              <a:t>raportów GUS</a:t>
            </a:r>
            <a:endParaRPr lang="pl-PL" sz="1200" i="1" dirty="0"/>
          </a:p>
        </p:txBody>
      </p:sp>
      <p:sp>
        <p:nvSpPr>
          <p:cNvPr id="20" name="Prostokąt 19"/>
          <p:cNvSpPr/>
          <p:nvPr/>
        </p:nvSpPr>
        <p:spPr>
          <a:xfrm>
            <a:off x="2174927" y="1728428"/>
            <a:ext cx="63023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/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Przedsiębiorcy w 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Małopolsce w niewielkim </a:t>
            </a:r>
          </a:p>
          <a:p>
            <a:pPr algn="l" rtl="0" latinLnBrk="1" hangingPunct="0"/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stopniu wykorzystują Internet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zarówno </a:t>
            </a:r>
            <a:endParaRPr lang="pl-PL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latinLnBrk="1" hangingPunct="0"/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przypadku 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kupna towarów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usług (35,1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%), </a:t>
            </a:r>
          </a:p>
          <a:p>
            <a:pPr algn="l" rtl="0" latinLnBrk="1" hangingPunct="0"/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ich 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sprzedawania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15,6% w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r.)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521422" y="4390993"/>
            <a:ext cx="761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l-PL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 korzystania z usług e-administracji przez przedsiębiorstwa</a:t>
            </a:r>
            <a:endParaRPr lang="pl-PL" sz="1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trzałka w dół 21"/>
          <p:cNvSpPr/>
          <p:nvPr/>
        </p:nvSpPr>
        <p:spPr>
          <a:xfrm>
            <a:off x="8674788" y="7972194"/>
            <a:ext cx="573507" cy="978408"/>
          </a:xfrm>
          <a:prstGeom prst="down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9070708" y="7094118"/>
            <a:ext cx="37301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ciągu ostatniej dekady 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Małopolsce 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nieznacznie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wzrósł procent firm posiadających własną stronę internetową.</a:t>
            </a:r>
            <a:endParaRPr lang="pl-P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trzałka w dół 24"/>
          <p:cNvSpPr/>
          <p:nvPr/>
        </p:nvSpPr>
        <p:spPr>
          <a:xfrm>
            <a:off x="1443152" y="2024054"/>
            <a:ext cx="573507" cy="978408"/>
          </a:xfrm>
          <a:prstGeom prst="down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5" name="Grafika 99" descr="Obliczenia w chmurze">
            <a:extLst>
              <a:ext uri="{FF2B5EF4-FFF2-40B4-BE49-F238E27FC236}">
                <a16:creationId xmlns:a16="http://schemas.microsoft.com/office/drawing/2014/main" xmlns="" id="{9C102566-FF2B-47F3-B47B-62A12E18E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9"/>
              </a:ext>
            </a:extLst>
          </a:blip>
          <a:stretch>
            <a:fillRect/>
          </a:stretch>
        </p:blipFill>
        <p:spPr>
          <a:xfrm>
            <a:off x="6153434" y="332907"/>
            <a:ext cx="914400" cy="9144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0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198" y="4882049"/>
            <a:ext cx="8924510" cy="304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11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44452" y="741363"/>
            <a:ext cx="10379548" cy="2413000"/>
          </a:xfrm>
        </p:spPr>
        <p:txBody>
          <a:bodyPr/>
          <a:lstStyle/>
          <a:p>
            <a:r>
              <a:rPr lang="pl-PL" sz="4800" b="1" dirty="0" smtClean="0"/>
              <a:t>Przesłanki aktualizacji </a:t>
            </a:r>
            <a:br>
              <a:rPr lang="pl-PL" sz="4800" b="1" dirty="0" smtClean="0"/>
            </a:br>
            <a:r>
              <a:rPr lang="pl-PL" sz="4800" b="1" dirty="0" smtClean="0"/>
              <a:t>SRWM 2011-2020</a:t>
            </a:r>
            <a:endParaRPr lang="pl-PL" sz="4800" b="1" dirty="0"/>
          </a:p>
        </p:txBody>
      </p:sp>
      <p:sp>
        <p:nvSpPr>
          <p:cNvPr id="20" name="Prostokąt 19"/>
          <p:cNvSpPr/>
          <p:nvPr/>
        </p:nvSpPr>
        <p:spPr>
          <a:xfrm>
            <a:off x="1295606" y="2438229"/>
            <a:ext cx="113168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Podjęcie </a:t>
            </a:r>
            <a:r>
              <a:rPr lang="pl-P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decyzji o przeprowadzeniu aktualizacji </a:t>
            </a:r>
            <a:r>
              <a:rPr lang="pl-PL" sz="2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Strategii Rozwoju Województwa Małopolskiego na lata 2011-2020</a:t>
            </a:r>
            <a:r>
              <a:rPr lang="pl-P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wiąże się </a:t>
            </a:r>
            <a:r>
              <a:rPr lang="pl-P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m.in</a:t>
            </a:r>
            <a:r>
              <a:rPr lang="pl-P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pl-PL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</a:t>
            </a:r>
            <a:r>
              <a:rPr lang="pl-PL" sz="2200" b="1" dirty="0">
                <a:solidFill>
                  <a:srgbClr val="CC006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koniecznością wydłużenia jej horyzontu czasowego do roku 2030</a:t>
            </a:r>
            <a:r>
              <a:rPr lang="pl-P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tj. do roku wyznaczającego okres obowiązywania średniookresowej strategii rozwoju kraju. 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398420" y="4435312"/>
            <a:ext cx="3566524" cy="930751"/>
          </a:xfrm>
          <a:prstGeom prst="roundRect">
            <a:avLst/>
          </a:prstGeom>
          <a:solidFill>
            <a:srgbClr val="002060"/>
          </a:solidFill>
          <a:ln w="381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UWARUNKOWANIA </a:t>
            </a:r>
            <a:b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KRAJOWE</a:t>
            </a:r>
            <a:endParaRPr kumimoji="0" lang="pl-PL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14" name="pole tekstowe 13"/>
          <p:cNvSpPr txBox="1">
            <a:spLocks noChangeAspect="1"/>
          </p:cNvSpPr>
          <p:nvPr/>
        </p:nvSpPr>
        <p:spPr>
          <a:xfrm>
            <a:off x="355033" y="5372834"/>
            <a:ext cx="3609912" cy="3149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18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nowy krajowy model </a:t>
            </a:r>
            <a:br>
              <a:rPr kumimoji="0" lang="pl-PL" sz="18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18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odpowiedzialnego rozwoju</a:t>
            </a:r>
            <a:r>
              <a:rPr kumimoji="0" lang="pl-PL" sz="180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;</a:t>
            </a: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przyjęcie nowej </a:t>
            </a:r>
            <a:b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średniookresowej strategii </a:t>
            </a:r>
            <a:b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rozwoju kraju: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Strategia </a:t>
            </a:r>
            <a:b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rzecz Odpowiedzialnego </a:t>
            </a:r>
            <a:b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Rozwoju do roku 2020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(z perspektywą do 2030 r.)</a:t>
            </a:r>
            <a:r>
              <a:rPr kumimoji="0" lang="pl-PL" sz="18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</a:p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przyjęcie nowej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Krajowej</a:t>
            </a:r>
            <a:b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l-PL" sz="18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Strategii</a:t>
            </a:r>
            <a:r>
              <a:rPr kumimoji="0" lang="pl-PL" sz="1800" b="1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Rozwoju </a:t>
            </a:r>
            <a:br>
              <a:rPr kumimoji="0" lang="pl-PL" sz="1800" b="1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1800" b="1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Regionalnego 2030.</a:t>
            </a: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4096778" y="4435312"/>
            <a:ext cx="3513239" cy="930751"/>
          </a:xfrm>
          <a:prstGeom prst="roundRect">
            <a:avLst/>
          </a:prstGeom>
          <a:solidFill>
            <a:srgbClr val="002060"/>
          </a:solidFill>
          <a:ln w="381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UWARUNKOWANIA </a:t>
            </a:r>
            <a:b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EUROPEJSKIE</a:t>
            </a:r>
            <a:endParaRPr kumimoji="0" lang="pl-PL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18" name="pole tekstowe 17"/>
          <p:cNvSpPr txBox="1">
            <a:spLocks noChangeAspect="1"/>
          </p:cNvSpPr>
          <p:nvPr/>
        </p:nvSpPr>
        <p:spPr>
          <a:xfrm>
            <a:off x="4140164" y="5372834"/>
            <a:ext cx="3469854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342900" marR="0" indent="-3429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18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dobiegający końc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okres </a:t>
            </a:r>
            <a:b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finansowania Unii </a:t>
            </a:r>
            <a:b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Europejskiej na lata </a:t>
            </a:r>
            <a:b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2014-2020 oraz </a:t>
            </a:r>
            <a:b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przygotowania do nowej</a:t>
            </a:r>
            <a:b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perspektywy finansowej </a:t>
            </a:r>
            <a:b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lata 2021-2027.</a:t>
            </a: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741851" y="4435312"/>
            <a:ext cx="4870564" cy="930751"/>
          </a:xfrm>
          <a:prstGeom prst="roundRect">
            <a:avLst/>
          </a:prstGeom>
          <a:solidFill>
            <a:srgbClr val="002060"/>
          </a:solidFill>
          <a:ln w="381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GŁÓWNE</a:t>
            </a:r>
            <a: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CZYNNIKI</a:t>
            </a:r>
            <a:b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ZEWNĘTRZNE/WYZWANIA</a:t>
            </a:r>
            <a:endParaRPr kumimoji="0" lang="pl-PL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19" name="pole tekstowe 18"/>
          <p:cNvSpPr txBox="1">
            <a:spLocks noChangeAspect="1"/>
          </p:cNvSpPr>
          <p:nvPr/>
        </p:nvSpPr>
        <p:spPr>
          <a:xfrm>
            <a:off x="7785238" y="5372834"/>
            <a:ext cx="4767392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zmiany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demograficzne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oraz ich konsekwencje dla sfery społecznej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gospodarczej - starzenie się społeczeństwa;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coraz bardziej odczuwalne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deficyty siły roboczej na rynku pracy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, przy jednoczesnym wzroście liczby osób biernych zawodowo;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konsekwencje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zmian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klimatycznych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miana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postaw ekologicznych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mieszkańców;</a:t>
            </a:r>
            <a:endParaRPr lang="pl-PL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dynamicznie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postępujące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procesy automatyzacji i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cyfryzacji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ozwój </a:t>
            </a:r>
            <a:r>
              <a:rPr lang="pl-PL" sz="1800" b="1" smtClean="0">
                <a:latin typeface="Arial" panose="020B0604020202020204" pitchFamily="34" charset="0"/>
                <a:cs typeface="Arial" panose="020B0604020202020204" pitchFamily="34" charset="0"/>
              </a:rPr>
              <a:t>przemysłu </a:t>
            </a:r>
            <a:r>
              <a:rPr lang="pl-PL" sz="1800" b="1" smtClean="0">
                <a:latin typeface="Arial" panose="020B0604020202020204" pitchFamily="34" charset="0"/>
                <a:cs typeface="Arial" panose="020B0604020202020204" pitchFamily="34" charset="0"/>
              </a:rPr>
              <a:t>4.0.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05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spodarka"/>
          <p:cNvSpPr>
            <a:spLocks noGrp="1"/>
          </p:cNvSpPr>
          <p:nvPr>
            <p:ph type="body" sz="quarter" idx="4294967295"/>
          </p:nvPr>
        </p:nvSpPr>
        <p:spPr>
          <a:xfrm>
            <a:off x="1340356" y="347277"/>
            <a:ext cx="4560887" cy="914400"/>
          </a:xfrm>
          <a:prstGeom prst="rect">
            <a:avLst/>
          </a:prstGeom>
          <a:solidFill>
            <a:srgbClr val="009FD5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2800" b="1" dirty="0" smtClean="0">
                <a:solidFill>
                  <a:schemeClr val="bg1"/>
                </a:solidFill>
              </a:rPr>
              <a:t>Turystyka</a:t>
            </a:r>
          </a:p>
          <a:p>
            <a:pPr>
              <a:spcBef>
                <a:spcPts val="0"/>
              </a:spcBef>
            </a:pPr>
            <a:endParaRPr lang="pl-PL" sz="1400" dirty="0" smtClean="0"/>
          </a:p>
          <a:p>
            <a:endParaRPr lang="pl-PL" sz="2800" dirty="0"/>
          </a:p>
        </p:txBody>
      </p:sp>
      <p:pic>
        <p:nvPicPr>
          <p:cNvPr id="11" name="Shape 504" descr="Znacznik z aparatem" title="Piktogram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009FD5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5901243" y="424417"/>
            <a:ext cx="916286" cy="8372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ole tekstowe 13"/>
          <p:cNvSpPr txBox="1"/>
          <p:nvPr/>
        </p:nvSpPr>
        <p:spPr>
          <a:xfrm>
            <a:off x="1353711" y="1645891"/>
            <a:ext cx="726202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 rtl="0" eaLnBrk="0" hangingPunct="0"/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2018 r. województwo odwiedziło </a:t>
            </a:r>
            <a:r>
              <a:rPr lang="pl-PL" sz="2200" b="1" dirty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16,8 mln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osób, </a:t>
            </a:r>
            <a:b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czego </a:t>
            </a:r>
            <a:r>
              <a:rPr lang="pl-PL" sz="2200" b="1" dirty="0" smtClean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 mln</a:t>
            </a:r>
            <a:r>
              <a:rPr lang="pl-PL" sz="2200" b="1" dirty="0" smtClean="0">
                <a:solidFill>
                  <a:srgbClr val="334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odwiedzający Kraków. Od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wielu lat liczba turystów wybierających małopolskie destynacje stale wzrasta.</a:t>
            </a:r>
            <a:endParaRPr lang="pl-PL" sz="2200" b="1" dirty="0">
              <a:solidFill>
                <a:schemeClr val="tx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984723" y="3029063"/>
            <a:ext cx="3567746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eaLnBrk="0" hangingPunct="0"/>
            <a:r>
              <a:rPr lang="pl-PL" sz="22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200" b="1" i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Analizie </a:t>
            </a:r>
            <a:r>
              <a:rPr lang="pl-PL" sz="2200" b="1" i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walorów </a:t>
            </a:r>
            <a:r>
              <a:rPr lang="pl-PL" sz="2200" b="1" i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turystycznych powiatów…” (GUS) województwo </a:t>
            </a: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małopolskie </a:t>
            </a:r>
            <a:r>
              <a:rPr lang="pl-PL" sz="22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zostało ocenione jako </a:t>
            </a: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 smtClean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najbardziej </a:t>
            </a:r>
            <a:r>
              <a:rPr lang="pl-PL" sz="2200" b="1" dirty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atrakcyjne </a:t>
            </a:r>
            <a:r>
              <a:rPr lang="pl-PL" sz="2200" b="1" dirty="0" smtClean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turystycznie województwo w </a:t>
            </a:r>
            <a:r>
              <a:rPr lang="pl-PL" sz="2200" b="1" dirty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kraju</a:t>
            </a:r>
            <a:r>
              <a:rPr lang="pl-PL" sz="22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l-PL" sz="22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aż </a:t>
            </a: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JST </a:t>
            </a:r>
            <a:r>
              <a:rPr lang="pl-PL" sz="22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Małopolski znalazło się </a:t>
            </a: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pierwszej piętnastce najbardziej atrakcyjnych </a:t>
            </a: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powiatów w </a:t>
            </a:r>
            <a:r>
              <a:rPr lang="pl-PL" sz="22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Polsce. 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439691" y="8084366"/>
            <a:ext cx="709895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 rtl="0" eaLnBrk="0" hangingPunct="0"/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Szacunkowe wpływy Małopolski z turystyki w 2018 roku 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wyniosły </a:t>
            </a:r>
            <a:r>
              <a:rPr lang="pl-PL" sz="2000" b="1" dirty="0" smtClean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14,3 mld zł. 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Kwota ta była o 6,54% wyższa od tej z roku poprzedniego.</a:t>
            </a:r>
            <a:endParaRPr lang="pl-P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 descr="Wskaźnik atrakcyjności turystycznej " title="Mapa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44" y="3308078"/>
            <a:ext cx="5461348" cy="5620804"/>
          </a:xfrm>
          <a:prstGeom prst="rect">
            <a:avLst/>
          </a:prstGeom>
        </p:spPr>
      </p:pic>
      <p:grpSp>
        <p:nvGrpSpPr>
          <p:cNvPr id="10" name="Grupa 9" title="Obramowanie tekstu"/>
          <p:cNvGrpSpPr/>
          <p:nvPr/>
        </p:nvGrpSpPr>
        <p:grpSpPr>
          <a:xfrm>
            <a:off x="8989170" y="2397386"/>
            <a:ext cx="3746500" cy="5141900"/>
            <a:chOff x="845235" y="4834989"/>
            <a:chExt cx="4066230" cy="1673198"/>
          </a:xfrm>
        </p:grpSpPr>
        <p:sp>
          <p:nvSpPr>
            <p:cNvPr id="12" name="Prostokąt zaokrąglony 11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A9D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918408" y="4901522"/>
              <a:ext cx="3993057" cy="125496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pl-PL" sz="2000" b="1" dirty="0" smtClean="0">
                  <a:solidFill>
                    <a:srgbClr val="00A9DE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działań:</a:t>
              </a:r>
              <a:endParaRPr lang="pl-PL" sz="2000" dirty="0" smtClean="0">
                <a:solidFill>
                  <a:srgbClr val="00A9DE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  <a:spcAft>
                  <a:spcPts val="1200"/>
                </a:spcAft>
              </a:pPr>
              <a:r>
                <a:rPr lang="pl-PL" sz="20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Turystyka miejska </a:t>
              </a:r>
              <a:b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kulturowa.</a:t>
              </a:r>
            </a:p>
            <a:p>
              <a:pPr algn="l">
                <a:spcBef>
                  <a:spcPts val="1200"/>
                </a:spcBef>
                <a:spcAft>
                  <a:spcPts val="1200"/>
                </a:spcAft>
              </a:pPr>
              <a:r>
                <a:rPr lang="pl-PL" sz="20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Sport i rekreacja.</a:t>
              </a:r>
            </a:p>
            <a:p>
              <a:pPr algn="l">
                <a:spcBef>
                  <a:spcPts val="1200"/>
                </a:spcBef>
                <a:spcAft>
                  <a:spcPts val="1200"/>
                </a:spcAft>
              </a:pPr>
              <a:r>
                <a:rPr lang="pl-PL" sz="20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Turystyka biznesowa.</a:t>
              </a:r>
            </a:p>
            <a:p>
              <a:pPr algn="l">
                <a:spcBef>
                  <a:spcPts val="1200"/>
                </a:spcBef>
                <a:spcAft>
                  <a:spcPts val="1200"/>
                </a:spcAft>
              </a:pPr>
              <a:r>
                <a:rPr lang="pl-PL" sz="20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Turystyka zdrowotna.</a:t>
              </a:r>
              <a:endParaRPr lang="pl-PL" sz="20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  <a:spcAft>
                  <a:spcPts val="1200"/>
                </a:spcAft>
              </a:pPr>
              <a:r>
                <a:rPr lang="pl-PL" sz="20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0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Zintegrowany system współpracy, promocji, informacji i zarządzania.</a:t>
              </a:r>
              <a:endParaRPr lang="pl-PL" sz="2000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201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spodarka"/>
          <p:cNvSpPr>
            <a:spLocks noGrp="1"/>
          </p:cNvSpPr>
          <p:nvPr>
            <p:ph type="body" sz="quarter" idx="4294967295"/>
          </p:nvPr>
        </p:nvSpPr>
        <p:spPr>
          <a:xfrm>
            <a:off x="1490056" y="248072"/>
            <a:ext cx="4560887" cy="914400"/>
          </a:xfrm>
          <a:prstGeom prst="rect">
            <a:avLst/>
          </a:prstGeom>
          <a:solidFill>
            <a:srgbClr val="009FD5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2800" b="1" dirty="0" smtClean="0">
                <a:solidFill>
                  <a:schemeClr val="bg1"/>
                </a:solidFill>
              </a:rPr>
              <a:t>Transport</a:t>
            </a:r>
          </a:p>
          <a:p>
            <a:pPr>
              <a:spcBef>
                <a:spcPts val="0"/>
              </a:spcBef>
            </a:pPr>
            <a:endParaRPr lang="pl-PL" sz="1400" dirty="0" smtClean="0"/>
          </a:p>
          <a:p>
            <a:endParaRPr lang="pl-PL" sz="2800" dirty="0"/>
          </a:p>
        </p:txBody>
      </p:sp>
      <p:pic>
        <p:nvPicPr>
          <p:cNvPr id="10" name="Grafika 13" descr="Pociąg" title="Piktogram">
            <a:extLst>
              <a:ext uri="{FF2B5EF4-FFF2-40B4-BE49-F238E27FC236}">
                <a16:creationId xmlns="" xmlns:a16="http://schemas.microsoft.com/office/drawing/2014/main" id="{4B9C9FD6-8625-4344-B6C9-483207BA5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27170" y="248072"/>
            <a:ext cx="914400" cy="914400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393201" y="9140963"/>
            <a:ext cx="675459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pl-PL" sz="1200" i="1" dirty="0" smtClean="0"/>
              <a:t>Źródło</a:t>
            </a:r>
            <a:r>
              <a:rPr lang="pl-PL" sz="1200" dirty="0" smtClean="0"/>
              <a:t>: </a:t>
            </a:r>
            <a:r>
              <a:rPr lang="pl-PL" sz="1200" i="1" dirty="0" smtClean="0"/>
              <a:t>„Analiza relacji funkcjonalno-przestrzennych między ośrodkami miejskimi i ich otoczeniem”. Komponent 3 Relacje przestrzenne i dostępność komunikacyjna. Województwa Małopolskie, </a:t>
            </a:r>
          </a:p>
          <a:p>
            <a:pPr algn="l" rtl="0" latinLnBrk="1" hangingPunct="0"/>
            <a:r>
              <a:rPr lang="pl-PL" sz="1200" i="1" dirty="0" smtClean="0"/>
              <a:t>Instytut Geografii i Gospodarki Przestrzennej UJ, Kraków, 2019.  </a:t>
            </a:r>
            <a:endParaRPr lang="pl-PL" sz="1200" i="1" dirty="0"/>
          </a:p>
        </p:txBody>
      </p:sp>
      <p:grpSp>
        <p:nvGrpSpPr>
          <p:cNvPr id="11" name="Grupa 10" title="Obramowanie tekstu"/>
          <p:cNvGrpSpPr/>
          <p:nvPr/>
        </p:nvGrpSpPr>
        <p:grpSpPr>
          <a:xfrm>
            <a:off x="7960234" y="1386984"/>
            <a:ext cx="4595751" cy="5461195"/>
            <a:chOff x="845235" y="4834989"/>
            <a:chExt cx="3903299" cy="1730448"/>
          </a:xfrm>
        </p:grpSpPr>
        <p:sp>
          <p:nvSpPr>
            <p:cNvPr id="12" name="Prostokąt zaokrąglony 11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A9D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894241" y="4908497"/>
              <a:ext cx="3854293" cy="165694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pl-PL" b="1" dirty="0" smtClean="0">
                  <a:solidFill>
                    <a:srgbClr val="00A9DE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działań:</a:t>
              </a:r>
              <a:endParaRPr lang="pl-PL" dirty="0" smtClean="0">
                <a:solidFill>
                  <a:srgbClr val="00A9DE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Wsparcie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rozwoju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transportu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zbiorowego.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Rozwój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transportu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transgranicznego.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Poprawa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stanu i jakości infrastruktury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drogowej.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Rozwój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transportu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lotniczego.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 modalny</a:t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integracja międzygałęziowa </a:t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transporcie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towarowym.</a:t>
              </a:r>
              <a:endParaRPr lang="pl-P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</a:pPr>
              <a:endParaRPr lang="pl-PL" dirty="0" smtClean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  <a:p>
              <a:pPr algn="l">
                <a:spcBef>
                  <a:spcPts val="1200"/>
                </a:spcBef>
              </a:pPr>
              <a:endParaRPr lang="pl-PL" dirty="0">
                <a:solidFill>
                  <a:srgbClr val="414141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  <a:p>
              <a:pPr algn="l">
                <a:spcBef>
                  <a:spcPts val="1200"/>
                </a:spcBef>
              </a:pPr>
              <a:endParaRPr lang="pl-PL" dirty="0" smtClean="0">
                <a:solidFill>
                  <a:srgbClr val="E1B205"/>
                </a:solidFill>
                <a:latin typeface="Palatino"/>
                <a:ea typeface="Palatino"/>
                <a:cs typeface="Palatino"/>
              </a:endParaRPr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8466748" y="6899488"/>
            <a:ext cx="4538052" cy="24724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ylko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nieco ponad połowa dróg 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krajowych i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wojewódzkich 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</a:t>
            </a:r>
            <a:b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dobrym stanie, co 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wiąże się </a:t>
            </a:r>
            <a:b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bardzo </a:t>
            </a: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dużym </a:t>
            </a:r>
            <a:r>
              <a:rPr lang="pl-PL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natężeniem </a:t>
            </a:r>
            <a:br>
              <a:rPr lang="pl-PL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ruchu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drogach krajowych </a:t>
            </a:r>
            <a:b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miejsce 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kraju) 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wojewódzkich 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miejsce</a:t>
            </a:r>
            <a:r>
              <a:rPr lang="pl-PL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kumimoji="0" lang="pl-PL" sz="22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5" name="Strzałka w dół 4"/>
          <p:cNvSpPr/>
          <p:nvPr/>
        </p:nvSpPr>
        <p:spPr>
          <a:xfrm>
            <a:off x="7673480" y="7606612"/>
            <a:ext cx="573507" cy="978408"/>
          </a:xfrm>
          <a:prstGeom prst="down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1" y="1162472"/>
            <a:ext cx="6754598" cy="800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8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spodarka"/>
          <p:cNvSpPr>
            <a:spLocks noGrp="1"/>
          </p:cNvSpPr>
          <p:nvPr>
            <p:ph type="body" sz="quarter" idx="4294967295"/>
          </p:nvPr>
        </p:nvSpPr>
        <p:spPr>
          <a:xfrm>
            <a:off x="1463900" y="273064"/>
            <a:ext cx="6327047" cy="939892"/>
          </a:xfrm>
          <a:prstGeom prst="rect">
            <a:avLst/>
          </a:prstGeom>
          <a:solidFill>
            <a:srgbClr val="009FD5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2800" b="1" dirty="0" smtClean="0">
                <a:solidFill>
                  <a:schemeClr val="bg1"/>
                </a:solidFill>
              </a:rPr>
              <a:t>Gospodarka o obiegu zamkniętym</a:t>
            </a:r>
            <a:endParaRPr lang="pl-PL" sz="1400" dirty="0" smtClean="0"/>
          </a:p>
          <a:p>
            <a:r>
              <a:rPr lang="pl-PL" sz="2800" dirty="0" smtClean="0"/>
              <a:t> </a:t>
            </a:r>
            <a:endParaRPr lang="pl-PL" sz="2800" dirty="0"/>
          </a:p>
        </p:txBody>
      </p:sp>
      <p:grpSp>
        <p:nvGrpSpPr>
          <p:cNvPr id="11" name="Grupa 10" title="Obramowanie tekstu"/>
          <p:cNvGrpSpPr/>
          <p:nvPr/>
        </p:nvGrpSpPr>
        <p:grpSpPr>
          <a:xfrm>
            <a:off x="8431481" y="1378353"/>
            <a:ext cx="4419580" cy="4534767"/>
            <a:chOff x="845235" y="4847476"/>
            <a:chExt cx="3903299" cy="1673198"/>
          </a:xfrm>
        </p:grpSpPr>
        <p:sp>
          <p:nvSpPr>
            <p:cNvPr id="12" name="Prostokąt zaokrąglony 11"/>
            <p:cNvSpPr/>
            <p:nvPr/>
          </p:nvSpPr>
          <p:spPr>
            <a:xfrm>
              <a:off x="845235" y="4847476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A9DE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894241" y="4886230"/>
              <a:ext cx="3672099" cy="148997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00A9DE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działań:</a:t>
              </a:r>
              <a:endParaRPr lang="pl-PL" sz="2200" dirty="0" smtClean="0">
                <a:solidFill>
                  <a:srgbClr val="00A9DE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Działania edukacyjne </a:t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upowszechniające GOZ.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Kadry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dla wdrażania zasad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GOZ.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Efektywne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wykorzystanie produktów, surowców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i odpadów.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A9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Rozwiązania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regulacyjne na rzecz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GOZ.</a:t>
              </a:r>
            </a:p>
          </p:txBody>
        </p:sp>
      </p:grpSp>
      <p:sp>
        <p:nvSpPr>
          <p:cNvPr id="4" name="Prostokąt 3"/>
          <p:cNvSpPr/>
          <p:nvPr/>
        </p:nvSpPr>
        <p:spPr>
          <a:xfrm>
            <a:off x="2096907" y="1709289"/>
            <a:ext cx="5818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Koncepcję GOZ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rozumie 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43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badanych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mieszkańców dużych miast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38%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pozostałych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mieszkańców Małopolski</a:t>
            </a:r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trzałka w dół 9"/>
          <p:cNvSpPr/>
          <p:nvPr/>
        </p:nvSpPr>
        <p:spPr>
          <a:xfrm>
            <a:off x="1463900" y="1864439"/>
            <a:ext cx="577519" cy="978408"/>
          </a:xfrm>
          <a:prstGeom prst="down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" name="Strzałka w górę 5"/>
          <p:cNvSpPr/>
          <p:nvPr/>
        </p:nvSpPr>
        <p:spPr>
          <a:xfrm>
            <a:off x="9625931" y="6511520"/>
            <a:ext cx="2030680" cy="708898"/>
          </a:xfrm>
          <a:prstGeom prst="upArrow">
            <a:avLst/>
          </a:prstGeom>
          <a:solidFill>
            <a:srgbClr val="008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54%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191499" y="7445275"/>
            <a:ext cx="465956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Małopolska w 2017 r. zajmowała pierwsze miejsce </a:t>
            </a:r>
            <a:r>
              <a:rPr lang="pl-P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</a:t>
            </a: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zakresie </a:t>
            </a:r>
            <a:r>
              <a:rPr lang="pl-PL" sz="2000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odzysku odpadów </a:t>
            </a: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(z wyłączeniem komunalnych) </a:t>
            </a:r>
            <a:endParaRPr lang="pl-PL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</a:t>
            </a: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liczbie odpadów wytworzonych </a:t>
            </a:r>
            <a:endParaRPr lang="pl-PL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</a:t>
            </a: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ciągu </a:t>
            </a:r>
            <a:r>
              <a:rPr lang="pl-P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roku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3301" y="3942994"/>
            <a:ext cx="8431481" cy="5392677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27321" y="9402442"/>
            <a:ext cx="587671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pl-PL" sz="1200" i="1" dirty="0" smtClean="0"/>
              <a:t>Źródło: </a:t>
            </a:r>
            <a:r>
              <a:rPr lang="pl-PL" sz="1200" i="1" dirty="0"/>
              <a:t>opracowanie własne na podstawie </a:t>
            </a:r>
            <a:r>
              <a:rPr lang="pl-PL" sz="1200" i="1" dirty="0" smtClean="0"/>
              <a:t>GUS</a:t>
            </a:r>
            <a:endParaRPr lang="pl-PL" sz="1200" i="1" dirty="0"/>
          </a:p>
        </p:txBody>
      </p:sp>
      <p:sp>
        <p:nvSpPr>
          <p:cNvPr id="16" name="Prostokąt 15"/>
          <p:cNvSpPr/>
          <p:nvPr/>
        </p:nvSpPr>
        <p:spPr>
          <a:xfrm>
            <a:off x="182550" y="3494330"/>
            <a:ext cx="5327099" cy="365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Nakłady na recykling i wykorzystanie odpadów (w mln zł)</a:t>
            </a:r>
            <a:endParaRPr lang="pl-PL" sz="18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fika 33" descr="Fabryka">
            <a:extLst>
              <a:ext uri="{FF2B5EF4-FFF2-40B4-BE49-F238E27FC236}">
                <a16:creationId xmlns:a16="http://schemas.microsoft.com/office/drawing/2014/main" xmlns="" id="{65B5D83B-9067-4C14-AA24-FFB060A02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7790947" y="2858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1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98682" y="1136650"/>
            <a:ext cx="10379548" cy="2413000"/>
          </a:xfrm>
        </p:spPr>
        <p:txBody>
          <a:bodyPr/>
          <a:lstStyle/>
          <a:p>
            <a:pPr algn="r"/>
            <a:r>
              <a:rPr lang="pl-PL" sz="1800" dirty="0" smtClean="0">
                <a:solidFill>
                  <a:srgbClr val="F8F5EE"/>
                </a:solidFill>
              </a:rPr>
              <a:t>Środowisko - kierunki</a:t>
            </a:r>
            <a:endParaRPr lang="pl-PL" sz="1800" dirty="0">
              <a:solidFill>
                <a:srgbClr val="F8F5EE"/>
              </a:solidFill>
            </a:endParaRPr>
          </a:p>
        </p:txBody>
      </p:sp>
      <p:pic>
        <p:nvPicPr>
          <p:cNvPr id="3" name="Obraz 2" descr="Schemat gaficznu przedstawiający układ kierunków działań w obszarze &quot;Środowisko&quot;" title="Schema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2" y="2905079"/>
            <a:ext cx="12000328" cy="42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5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Środowisko"/>
          <p:cNvSpPr>
            <a:spLocks noGrp="1"/>
          </p:cNvSpPr>
          <p:nvPr>
            <p:ph type="body" sz="quarter" idx="4294967295"/>
          </p:nvPr>
        </p:nvSpPr>
        <p:spPr>
          <a:xfrm>
            <a:off x="1473943" y="304009"/>
            <a:ext cx="5273075" cy="914400"/>
          </a:xfrm>
          <a:prstGeom prst="rect">
            <a:avLst/>
          </a:prstGeom>
          <a:solidFill>
            <a:srgbClr val="6CB333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2800" b="1" dirty="0" smtClean="0">
                <a:solidFill>
                  <a:schemeClr val="bg1"/>
                </a:solidFill>
              </a:rPr>
              <a:t>Jakość powietrza</a:t>
            </a:r>
            <a:endParaRPr lang="pl-PL" sz="1400" b="1" dirty="0" smtClean="0"/>
          </a:p>
          <a:p>
            <a:endParaRPr lang="pl-PL" sz="2800" dirty="0"/>
          </a:p>
        </p:txBody>
      </p:sp>
      <p:pic>
        <p:nvPicPr>
          <p:cNvPr id="17" name="Shape 234" descr="Liść" title="Pikto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4004" y="287261"/>
            <a:ext cx="970580" cy="9311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2"/>
          <p:cNvSpPr/>
          <p:nvPr/>
        </p:nvSpPr>
        <p:spPr>
          <a:xfrm>
            <a:off x="1692973" y="2093723"/>
            <a:ext cx="5180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008000"/>
                </a:solidFill>
                <a:latin typeface="Arial"/>
                <a:cs typeface="Arial"/>
                <a:sym typeface="Arial"/>
              </a:rPr>
              <a:t>Rozkład średniorocznego </a:t>
            </a:r>
            <a:r>
              <a:rPr lang="pl-PL" b="1" dirty="0" smtClean="0">
                <a:solidFill>
                  <a:srgbClr val="008000"/>
                </a:solidFill>
                <a:latin typeface="Arial"/>
                <a:cs typeface="Arial"/>
                <a:sym typeface="Arial"/>
              </a:rPr>
              <a:t/>
            </a:r>
            <a:br>
              <a:rPr lang="pl-PL" b="1" dirty="0" smtClean="0">
                <a:solidFill>
                  <a:srgbClr val="008000"/>
                </a:solidFill>
                <a:latin typeface="Arial"/>
                <a:cs typeface="Arial"/>
                <a:sym typeface="Arial"/>
              </a:rPr>
            </a:br>
            <a:r>
              <a:rPr lang="pl-PL" b="1" dirty="0" smtClean="0">
                <a:solidFill>
                  <a:srgbClr val="008000"/>
                </a:solidFill>
                <a:latin typeface="Arial"/>
                <a:cs typeface="Arial"/>
                <a:sym typeface="Arial"/>
              </a:rPr>
              <a:t>stężenia </a:t>
            </a:r>
            <a:r>
              <a:rPr lang="pl-PL" b="1" dirty="0">
                <a:solidFill>
                  <a:srgbClr val="008000"/>
                </a:solidFill>
                <a:latin typeface="Arial"/>
                <a:cs typeface="Arial"/>
                <a:sym typeface="Arial"/>
              </a:rPr>
              <a:t>PM 2,5 (2015 r.)</a:t>
            </a:r>
          </a:p>
        </p:txBody>
      </p:sp>
      <p:pic>
        <p:nvPicPr>
          <p:cNvPr id="5" name="Obraz 4" descr="Średnie roczne stężenie PM 2,5 - wariant bazowy" title="Mapa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8000"/>
          </a:blip>
          <a:srcRect t="7951" r="52186" b="10608"/>
          <a:stretch/>
        </p:blipFill>
        <p:spPr>
          <a:xfrm>
            <a:off x="613692" y="3314273"/>
            <a:ext cx="6184450" cy="6460227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9" name="Objaśnienie liniowe 1 8"/>
          <p:cNvSpPr/>
          <p:nvPr/>
        </p:nvSpPr>
        <p:spPr>
          <a:xfrm>
            <a:off x="6750339" y="3477453"/>
            <a:ext cx="2005262" cy="2503249"/>
          </a:xfrm>
          <a:prstGeom prst="borderCallout1">
            <a:avLst>
              <a:gd name="adj1" fmla="val 50509"/>
              <a:gd name="adj2" fmla="val 142"/>
              <a:gd name="adj3" fmla="val 68404"/>
              <a:gd name="adj4" fmla="val -187969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KRAKÓW</a:t>
            </a:r>
            <a:r>
              <a:rPr lang="pl-PL" sz="16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: </a:t>
            </a:r>
            <a:br>
              <a:rPr lang="pl-PL" sz="16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</a:br>
            <a:r>
              <a:rPr lang="pl-PL" sz="1800" b="1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Dynamika </a:t>
            </a:r>
            <a:r>
              <a:rPr lang="pl-PL" sz="1800" b="1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wartości średniorocznego stężenia PM </a:t>
            </a:r>
            <a:r>
              <a:rPr lang="pl-PL" sz="1800" b="1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2,5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000" b="1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defTabSz="914400" rtl="0"/>
            <a:r>
              <a:rPr lang="pl-PL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2011</a:t>
            </a:r>
            <a:r>
              <a:rPr lang="pl-PL" b="1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: 55 </a:t>
            </a:r>
            <a:r>
              <a:rPr lang="pl-PL" b="1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l-PL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2018</a:t>
            </a:r>
            <a:r>
              <a:rPr lang="pl-PL" b="1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: 39 </a:t>
            </a:r>
            <a:r>
              <a:rPr lang="el-GR" sz="1600" dirty="0">
                <a:solidFill>
                  <a:srgbClr val="002060"/>
                </a:solidFill>
                <a:latin typeface="Arial"/>
              </a:rPr>
              <a:t>μ</a:t>
            </a:r>
            <a:r>
              <a:rPr lang="pl-PL" sz="1600" dirty="0" smtClean="0">
                <a:solidFill>
                  <a:srgbClr val="002060"/>
                </a:solidFill>
                <a:latin typeface="Arial"/>
              </a:rPr>
              <a:t>g/m³</a:t>
            </a:r>
            <a:endParaRPr lang="pl-PL" sz="20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Objaśnienie liniowe 1 6"/>
          <p:cNvSpPr/>
          <p:nvPr/>
        </p:nvSpPr>
        <p:spPr>
          <a:xfrm>
            <a:off x="6753865" y="6109329"/>
            <a:ext cx="2005262" cy="964367"/>
          </a:xfrm>
          <a:prstGeom prst="borderCallout1">
            <a:avLst>
              <a:gd name="adj1" fmla="val 50024"/>
              <a:gd name="adj2" fmla="val 447"/>
              <a:gd name="adj3" fmla="val -91352"/>
              <a:gd name="adj4" fmla="val -60186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TARNÓW</a:t>
            </a:r>
            <a:r>
              <a:rPr lang="pl-PL" sz="18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:</a:t>
            </a:r>
            <a:endParaRPr lang="pl-PL" sz="1600" b="1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lvl="0" defTabSz="914400" rtl="0"/>
            <a:r>
              <a:rPr lang="pl-PL" sz="18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2011</a:t>
            </a:r>
            <a:r>
              <a:rPr lang="pl-PL" sz="1800" b="1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: </a:t>
            </a:r>
            <a:r>
              <a:rPr lang="pl-PL" sz="1800" b="1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31</a:t>
            </a:r>
            <a:r>
              <a:rPr lang="pl-PL" sz="1800" b="1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l-PL" sz="180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2018</a:t>
            </a:r>
            <a:r>
              <a:rPr lang="pl-PL" sz="1800" b="1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: </a:t>
            </a:r>
            <a:r>
              <a:rPr lang="pl-PL" sz="1800" b="1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25 </a:t>
            </a:r>
            <a:r>
              <a:rPr lang="el-GR" sz="1200" dirty="0" smtClean="0">
                <a:solidFill>
                  <a:srgbClr val="002060"/>
                </a:solidFill>
                <a:latin typeface="Arial"/>
              </a:rPr>
              <a:t>μ</a:t>
            </a:r>
            <a:r>
              <a:rPr lang="pl-PL" sz="1200" dirty="0">
                <a:solidFill>
                  <a:srgbClr val="002060"/>
                </a:solidFill>
                <a:latin typeface="Arial"/>
              </a:rPr>
              <a:t>g/m³</a:t>
            </a:r>
            <a:endParaRPr lang="pl-PL" sz="16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Objaśnienie liniowe 1 7"/>
          <p:cNvSpPr/>
          <p:nvPr/>
        </p:nvSpPr>
        <p:spPr>
          <a:xfrm>
            <a:off x="6753865" y="7203182"/>
            <a:ext cx="2005262" cy="964367"/>
          </a:xfrm>
          <a:prstGeom prst="borderCallout1">
            <a:avLst>
              <a:gd name="adj1" fmla="val 52916"/>
              <a:gd name="adj2" fmla="val 261"/>
              <a:gd name="adj3" fmla="val -53282"/>
              <a:gd name="adj4" fmla="val -94279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NOWY SĄCZ:</a:t>
            </a:r>
            <a:endParaRPr lang="pl-PL" sz="1600" b="1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lvl="0" defTabSz="914400" rtl="0"/>
            <a:r>
              <a:rPr lang="pl-PL" sz="18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2011</a:t>
            </a:r>
            <a:r>
              <a:rPr lang="pl-PL" sz="1800" b="1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: </a:t>
            </a:r>
            <a:r>
              <a:rPr lang="pl-PL" sz="1800" b="1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40 </a:t>
            </a:r>
            <a:r>
              <a:rPr lang="pl-PL" sz="1800" b="1" dirty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l-PL" sz="1800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2017</a:t>
            </a:r>
            <a:r>
              <a:rPr lang="pl-PL" sz="1800" b="1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: 34 </a:t>
            </a:r>
            <a:r>
              <a:rPr lang="el-GR" sz="1200" dirty="0">
                <a:solidFill>
                  <a:srgbClr val="002060"/>
                </a:solidFill>
                <a:latin typeface="Arial"/>
              </a:rPr>
              <a:t>μ</a:t>
            </a:r>
            <a:r>
              <a:rPr lang="pl-PL" sz="1200" dirty="0">
                <a:solidFill>
                  <a:srgbClr val="002060"/>
                </a:solidFill>
                <a:latin typeface="Arial"/>
              </a:rPr>
              <a:t>g/m³</a:t>
            </a:r>
            <a:endParaRPr lang="pl-PL" sz="16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Objaśnienie liniowe 1 9"/>
          <p:cNvSpPr/>
          <p:nvPr/>
        </p:nvSpPr>
        <p:spPr>
          <a:xfrm>
            <a:off x="6762839" y="8280043"/>
            <a:ext cx="1980262" cy="1025922"/>
          </a:xfrm>
          <a:prstGeom prst="borderCallout1">
            <a:avLst>
              <a:gd name="adj1" fmla="val 49472"/>
              <a:gd name="adj2" fmla="val -196"/>
              <a:gd name="adj3" fmla="val -38943"/>
              <a:gd name="adj4" fmla="val -186573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ZAKOPANE</a:t>
            </a:r>
            <a:r>
              <a:rPr lang="pl-PL" sz="16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:</a:t>
            </a:r>
            <a:endParaRPr lang="pl-PL" sz="1600" b="1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defTabSz="914400" rtl="0"/>
            <a:r>
              <a:rPr lang="pl-PL" sz="20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2011</a:t>
            </a:r>
            <a:r>
              <a:rPr lang="pl-PL" sz="2000" b="1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: </a:t>
            </a:r>
            <a:r>
              <a:rPr lang="pl-PL" sz="2000" b="1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36</a:t>
            </a:r>
            <a:r>
              <a:rPr lang="pl-PL" sz="2000" b="1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pl-PL" sz="200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2018</a:t>
            </a:r>
            <a:r>
              <a:rPr lang="pl-PL" sz="2000" b="1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: </a:t>
            </a:r>
            <a:r>
              <a:rPr lang="pl-PL" sz="2000" b="1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24 </a:t>
            </a:r>
            <a:r>
              <a:rPr lang="el-GR" sz="1400" dirty="0">
                <a:solidFill>
                  <a:srgbClr val="002060"/>
                </a:solidFill>
                <a:latin typeface="Arial"/>
              </a:rPr>
              <a:t>μ</a:t>
            </a:r>
            <a:r>
              <a:rPr lang="pl-PL" sz="1400" dirty="0">
                <a:solidFill>
                  <a:srgbClr val="002060"/>
                </a:solidFill>
                <a:latin typeface="Arial"/>
              </a:rPr>
              <a:t>g/m³</a:t>
            </a:r>
            <a:endParaRPr lang="pl-PL" sz="1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Schemat blokowy: proces 10"/>
          <p:cNvSpPr/>
          <p:nvPr/>
        </p:nvSpPr>
        <p:spPr>
          <a:xfrm>
            <a:off x="6750339" y="2295043"/>
            <a:ext cx="1988087" cy="1087477"/>
          </a:xfrm>
          <a:prstGeom prst="flowChartProcess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TRZEBINIA</a:t>
            </a:r>
            <a:r>
              <a:rPr lang="pl-PL" b="1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:</a:t>
            </a:r>
            <a:endParaRPr lang="pl-PL" sz="2000" b="1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defTabSz="914400" rtl="0"/>
            <a:r>
              <a:rPr lang="pl-PL" sz="20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2011</a:t>
            </a:r>
            <a:r>
              <a:rPr lang="pl-PL" sz="2000" b="1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: </a:t>
            </a:r>
            <a:r>
              <a:rPr lang="pl-PL" sz="2000" b="1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32</a:t>
            </a:r>
            <a:r>
              <a:rPr lang="pl-PL" sz="2000" b="1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br>
              <a:rPr lang="pl-PL" sz="2000" b="1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pl-PL" sz="2000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2018</a:t>
            </a:r>
            <a:r>
              <a:rPr lang="pl-PL" sz="2000" b="1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: </a:t>
            </a:r>
            <a:r>
              <a:rPr lang="pl-PL" sz="2000" b="1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24</a:t>
            </a:r>
            <a:r>
              <a:rPr lang="el-GR" sz="1400" dirty="0" smtClean="0">
                <a:solidFill>
                  <a:srgbClr val="002060"/>
                </a:solidFill>
                <a:latin typeface="Arial"/>
              </a:rPr>
              <a:t>μ</a:t>
            </a:r>
            <a:r>
              <a:rPr lang="pl-PL" sz="1400" dirty="0">
                <a:solidFill>
                  <a:srgbClr val="002060"/>
                </a:solidFill>
                <a:latin typeface="Arial"/>
              </a:rPr>
              <a:t>g/m³</a:t>
            </a:r>
            <a:endParaRPr lang="pl-PL" sz="1800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12" name="Łącznik prosty 11" title="strzałka"/>
          <p:cNvCxnSpPr>
            <a:stCxn id="11" idx="1"/>
          </p:cNvCxnSpPr>
          <p:nvPr/>
        </p:nvCxnSpPr>
        <p:spPr>
          <a:xfrm flipH="1">
            <a:off x="1685787" y="2838782"/>
            <a:ext cx="5064552" cy="1793718"/>
          </a:xfrm>
          <a:prstGeom prst="line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Shape 92" descr="Logo województwa" title="Grafik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692" y="663296"/>
            <a:ext cx="615605" cy="2262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upa 27" title="Obramowanie tekstu"/>
          <p:cNvGrpSpPr/>
          <p:nvPr/>
        </p:nvGrpSpPr>
        <p:grpSpPr>
          <a:xfrm>
            <a:off x="9357360" y="2203419"/>
            <a:ext cx="3339272" cy="5964129"/>
            <a:chOff x="845235" y="4834989"/>
            <a:chExt cx="3903299" cy="1687628"/>
          </a:xfrm>
        </p:grpSpPr>
        <p:sp>
          <p:nvSpPr>
            <p:cNvPr id="29" name="Prostokąt zaokrąglony 28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68B13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Prostokąt 29"/>
            <p:cNvSpPr/>
            <p:nvPr/>
          </p:nvSpPr>
          <p:spPr>
            <a:xfrm>
              <a:off x="849637" y="4900660"/>
              <a:ext cx="3854293" cy="162195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68B133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działań:</a:t>
              </a:r>
              <a:endParaRPr lang="pl-PL" sz="2200" dirty="0" smtClean="0">
                <a:solidFill>
                  <a:srgbClr val="68B133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Aft>
                  <a:spcPts val="800"/>
                </a:spcAft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Intensyfikacja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działań ograniczających niską emisję.</a:t>
              </a:r>
            </a:p>
            <a:p>
              <a:pPr algn="l">
                <a:spcAft>
                  <a:spcPts val="800"/>
                </a:spcAft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Rozwój nisko-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zeroemisyjnego transportu publicznego.</a:t>
              </a:r>
              <a:endParaRPr lang="pl-PL" sz="2200" dirty="0" smtClean="0">
                <a:solidFill>
                  <a:srgbClr val="68B1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Aft>
                  <a:spcPts val="800"/>
                </a:spcAft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Promocja ruchu rowerowego </a:t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pieszego.</a:t>
              </a:r>
            </a:p>
            <a:p>
              <a:pPr algn="l">
                <a:spcAft>
                  <a:spcPts val="800"/>
                </a:spcAft>
              </a:pPr>
              <a:r>
                <a:rPr lang="pl-PL" sz="2200" dirty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Rozwój programów zazieleniania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miast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terenów pozamiejskich</a:t>
              </a: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l-PL" dirty="0" smtClean="0">
                <a:solidFill>
                  <a:srgbClr val="E1B205"/>
                </a:solidFill>
                <a:latin typeface="Palatino"/>
                <a:ea typeface="Palatino"/>
                <a:cs typeface="Palatino"/>
              </a:endParaRPr>
            </a:p>
          </p:txBody>
        </p:sp>
      </p:grpSp>
      <p:sp>
        <p:nvSpPr>
          <p:cNvPr id="2" name="Prostokąt 1"/>
          <p:cNvSpPr/>
          <p:nvPr/>
        </p:nvSpPr>
        <p:spPr>
          <a:xfrm>
            <a:off x="6721458" y="4737591"/>
            <a:ext cx="489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68B133"/>
                </a:solidFill>
              </a:rPr>
              <a:t>►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3342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Środowisko"/>
          <p:cNvSpPr>
            <a:spLocks noGrp="1"/>
          </p:cNvSpPr>
          <p:nvPr>
            <p:ph type="body" sz="quarter" idx="4294967295"/>
          </p:nvPr>
        </p:nvSpPr>
        <p:spPr>
          <a:xfrm>
            <a:off x="1398031" y="268136"/>
            <a:ext cx="5569153" cy="914400"/>
          </a:xfrm>
          <a:prstGeom prst="rect">
            <a:avLst/>
          </a:prstGeom>
          <a:solidFill>
            <a:srgbClr val="6CB333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2800" b="1" dirty="0" smtClean="0">
                <a:solidFill>
                  <a:schemeClr val="bg1"/>
                </a:solidFill>
              </a:rPr>
              <a:t>Gospodarka wodna</a:t>
            </a:r>
            <a:endParaRPr lang="pl-PL" sz="1400" b="1" dirty="0" smtClean="0"/>
          </a:p>
          <a:p>
            <a:endParaRPr lang="pl-PL" sz="2800" dirty="0"/>
          </a:p>
        </p:txBody>
      </p:sp>
      <p:pic>
        <p:nvPicPr>
          <p:cNvPr id="17" name="Obraz 16" descr="Kropla wody" title="Piktogram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5557" y="270940"/>
            <a:ext cx="1114302" cy="96654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921494" y="2002310"/>
            <a:ext cx="5944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Stan Jednolitych Części Wód Powierzchniowych w Małopolsce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graphicFrame>
        <p:nvGraphicFramePr>
          <p:cNvPr id="12" name="Wykres 11" descr="Stan Jednolitych Części Wód Powierzchniowych w Małopolsce w latach 2021-2017" title="Wykre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1863650"/>
              </p:ext>
            </p:extLst>
          </p:nvPr>
        </p:nvGraphicFramePr>
        <p:xfrm>
          <a:off x="351635" y="3076032"/>
          <a:ext cx="6859726" cy="292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Prostokąt 10"/>
          <p:cNvSpPr/>
          <p:nvPr/>
        </p:nvSpPr>
        <p:spPr>
          <a:xfrm>
            <a:off x="390721" y="6025891"/>
            <a:ext cx="6781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4141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*</a:t>
            </a:r>
            <a:r>
              <a:rPr kumimoji="0" lang="pl-PL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414141">
                    <a:lumMod val="50000"/>
                  </a:srgbClr>
                </a:solidFill>
                <a:effectLst/>
                <a:uLnTx/>
                <a:uFillTx/>
              </a:rPr>
              <a:t> W</a:t>
            </a:r>
            <a:r>
              <a:rPr kumimoji="0" lang="pl-PL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41414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 2016 r. zaostrzono kryteria kwalifikacji, co spowodowało obniżenie wskaźników fizykochemicznych – a tym samym stanu i potencjału ekologicznego JCWP.</a:t>
            </a:r>
            <a:endParaRPr kumimoji="0" lang="pl-PL" sz="1600" b="1" i="1" u="none" strike="noStrike" kern="0" cap="none" spc="0" normalizeH="0" baseline="0" noProof="0" dirty="0">
              <a:ln>
                <a:noFill/>
              </a:ln>
              <a:solidFill>
                <a:srgbClr val="414141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3898" y="7819194"/>
            <a:ext cx="2016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◄</a:t>
            </a:r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Udział korzystających </a:t>
            </a:r>
          </a:p>
          <a:p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wodociągów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Udzieł korzystających z wodociągów" title="Mapa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3060" r="3090" b="4829"/>
          <a:stretch/>
        </p:blipFill>
        <p:spPr>
          <a:xfrm>
            <a:off x="613692" y="6610666"/>
            <a:ext cx="3960206" cy="3142934"/>
          </a:xfrm>
          <a:prstGeom prst="rect">
            <a:avLst/>
          </a:prstGeom>
        </p:spPr>
      </p:pic>
      <p:pic>
        <p:nvPicPr>
          <p:cNvPr id="18" name="Shape 92" descr="Logotyp Małopolski" title="Grafik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692" y="663296"/>
            <a:ext cx="615605" cy="2262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upa 12" title="Obramowanie tekstu"/>
          <p:cNvGrpSpPr/>
          <p:nvPr/>
        </p:nvGrpSpPr>
        <p:grpSpPr>
          <a:xfrm>
            <a:off x="7508066" y="1794468"/>
            <a:ext cx="5271340" cy="6978820"/>
            <a:chOff x="845235" y="4834989"/>
            <a:chExt cx="3903299" cy="1673198"/>
          </a:xfrm>
        </p:grpSpPr>
        <p:sp>
          <p:nvSpPr>
            <p:cNvPr id="14" name="Prostokąt zaokrąglony 13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68B13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Prostokąt 15"/>
            <p:cNvSpPr/>
            <p:nvPr/>
          </p:nvSpPr>
          <p:spPr>
            <a:xfrm>
              <a:off x="894241" y="4863617"/>
              <a:ext cx="3751075" cy="157546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68B133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działań:</a:t>
              </a:r>
              <a:endParaRPr lang="pl-PL" sz="2200" dirty="0" smtClean="0">
                <a:solidFill>
                  <a:srgbClr val="68B133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Zielono-błękitna infrastruktura:</a:t>
              </a:r>
            </a:p>
            <a:p>
              <a:pPr marL="89852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Tereny zieleni publicznych;</a:t>
              </a:r>
            </a:p>
            <a:p>
              <a:pPr marL="89852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Retencja dolin rzecznych;</a:t>
              </a:r>
            </a:p>
            <a:p>
              <a:pPr marL="89852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Małe zbiorniki wodne;</a:t>
              </a:r>
            </a:p>
            <a:p>
              <a:pPr marL="89852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Zadrzewienia śródpolne.</a:t>
              </a:r>
              <a:endParaRPr lang="pl-P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  <a:spcAft>
                  <a:spcPts val="1200"/>
                </a:spcAft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System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ochrony </a:t>
              </a:r>
              <a:r>
                <a:rPr lang="pl-PL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antypowodziowej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pl-PL" sz="2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antyosuwiskowej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l-PL" sz="2200" dirty="0" smtClean="0">
                <a:solidFill>
                  <a:srgbClr val="68B1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  <a:spcAft>
                  <a:spcPts val="1200"/>
                </a:spcAft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ystem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zaopatrzenia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wodę i optymalizacja zużycia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wody.</a:t>
              </a:r>
            </a:p>
            <a:p>
              <a:pPr algn="l">
                <a:spcBef>
                  <a:spcPts val="600"/>
                </a:spcBef>
                <a:spcAft>
                  <a:spcPts val="1200"/>
                </a:spcAft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ystem kanalizacyjny</a:t>
              </a:r>
              <a:b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oczyszczania ścieków,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szczególności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obszarach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objętych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formami ochrony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przyrody.</a:t>
              </a:r>
              <a:endParaRPr lang="pl-PL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  <a:spcAft>
                  <a:spcPts val="1200"/>
                </a:spcAft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Racjonalne wykorzystanie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wód termalnych i mineralnych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Małopolski.</a:t>
              </a:r>
              <a:endParaRPr lang="pl-PL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</a:pPr>
              <a:endParaRPr lang="pl-PL" sz="2000" dirty="0">
                <a:solidFill>
                  <a:srgbClr val="68B133"/>
                </a:solidFill>
              </a:endParaRPr>
            </a:p>
            <a:p>
              <a:pPr algn="l">
                <a:spcBef>
                  <a:spcPts val="1200"/>
                </a:spcBef>
              </a:pPr>
              <a:endParaRPr lang="pl-PL" dirty="0" smtClean="0"/>
            </a:p>
            <a:p>
              <a:pPr algn="l">
                <a:spcBef>
                  <a:spcPts val="1200"/>
                </a:spcBef>
              </a:pPr>
              <a:endParaRPr lang="pl-PL" dirty="0"/>
            </a:p>
            <a:p>
              <a:pPr algn="l">
                <a:spcBef>
                  <a:spcPts val="1200"/>
                </a:spcBef>
              </a:pPr>
              <a:endParaRPr lang="pl-PL" dirty="0" smtClean="0">
                <a:solidFill>
                  <a:srgbClr val="68B133"/>
                </a:solidFill>
              </a:endParaRPr>
            </a:p>
            <a:p>
              <a:pPr algn="l">
                <a:spcBef>
                  <a:spcPts val="1200"/>
                </a:spcBef>
              </a:pPr>
              <a:endParaRPr lang="pl-PL" dirty="0" smtClean="0">
                <a:solidFill>
                  <a:srgbClr val="E1B205"/>
                </a:solidFill>
                <a:latin typeface="Palatino"/>
                <a:ea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207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Środowisko"/>
          <p:cNvSpPr>
            <a:spLocks noGrp="1"/>
          </p:cNvSpPr>
          <p:nvPr>
            <p:ph type="body" sz="quarter" idx="4294967295"/>
          </p:nvPr>
        </p:nvSpPr>
        <p:spPr>
          <a:xfrm>
            <a:off x="1486902" y="332371"/>
            <a:ext cx="5352048" cy="914400"/>
          </a:xfrm>
          <a:prstGeom prst="rect">
            <a:avLst/>
          </a:prstGeom>
          <a:solidFill>
            <a:srgbClr val="6CB333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2800" b="1" dirty="0">
                <a:solidFill>
                  <a:schemeClr val="bg1"/>
                </a:solidFill>
              </a:rPr>
              <a:t>Energetyka i odpady</a:t>
            </a:r>
            <a:endParaRPr lang="pl-PL" sz="2800" dirty="0"/>
          </a:p>
        </p:txBody>
      </p:sp>
      <p:pic>
        <p:nvPicPr>
          <p:cNvPr id="23" name="Grafika 18" descr="Symbol recyklingu i liść" title="Piktogram">
            <a:extLst>
              <a:ext uri="{FF2B5EF4-FFF2-40B4-BE49-F238E27FC236}">
                <a16:creationId xmlns="" xmlns:a16="http://schemas.microsoft.com/office/drawing/2014/main" id="{8DEA59C7-3FF4-48C0-812B-AADA36070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38950" y="332371"/>
            <a:ext cx="914400" cy="9144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-207937" y="6384890"/>
            <a:ext cx="9144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Udział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energii odnawialnej w produkcji energii elektrycznej 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ogółem 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▼</a:t>
            </a:r>
            <a:endParaRPr lang="pl-PL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Wykres 17" descr="Udział energii odnawialnej w produkcji energii elektrycznej ogółem" title="Wykres"/>
          <p:cNvGraphicFramePr/>
          <p:nvPr>
            <p:extLst>
              <p:ext uri="{D42A27DB-BD31-4B8C-83A1-F6EECF244321}">
                <p14:modId xmlns:p14="http://schemas.microsoft.com/office/powerpoint/2010/main" val="2031093762"/>
              </p:ext>
            </p:extLst>
          </p:nvPr>
        </p:nvGraphicFramePr>
        <p:xfrm>
          <a:off x="-457465" y="6751402"/>
          <a:ext cx="9270623" cy="300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574157" y="3004644"/>
            <a:ext cx="2016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Masa odpadów</a:t>
            </a:r>
            <a:r>
              <a:rPr kumimoji="0" lang="pl-PL" sz="20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komunalnych na mieszkańca </a:t>
            </a:r>
            <a:b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[kg] </a:t>
            </a: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(2017 r.) </a:t>
            </a: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►</a:t>
            </a:r>
            <a:endParaRPr kumimoji="0" lang="pl-PL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Obraz 6" descr="Odpady komunalne zebrane w roku 2017 na 1 mieszkańca (w kg)" title="Mapa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3044" r="15492" b="5450"/>
          <a:stretch/>
        </p:blipFill>
        <p:spPr>
          <a:xfrm>
            <a:off x="2153331" y="1311490"/>
            <a:ext cx="5883256" cy="4866398"/>
          </a:xfrm>
          <a:prstGeom prst="rect">
            <a:avLst/>
          </a:prstGeom>
        </p:spPr>
      </p:pic>
      <p:pic>
        <p:nvPicPr>
          <p:cNvPr id="16" name="Shape 92" descr="Logotyp Małopolski" title="Grafika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3692" y="663296"/>
            <a:ext cx="615605" cy="2262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upa 23" title="Obramowanie tekstu"/>
          <p:cNvGrpSpPr/>
          <p:nvPr/>
        </p:nvGrpSpPr>
        <p:grpSpPr>
          <a:xfrm>
            <a:off x="8960621" y="1565889"/>
            <a:ext cx="3869798" cy="7227592"/>
            <a:chOff x="845235" y="4841006"/>
            <a:chExt cx="3903299" cy="1674684"/>
          </a:xfrm>
        </p:grpSpPr>
        <p:sp>
          <p:nvSpPr>
            <p:cNvPr id="29" name="Prostokąt zaokrąglony 28"/>
            <p:cNvSpPr/>
            <p:nvPr/>
          </p:nvSpPr>
          <p:spPr>
            <a:xfrm>
              <a:off x="845235" y="4841006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68B13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Prostokąt 29"/>
            <p:cNvSpPr/>
            <p:nvPr/>
          </p:nvSpPr>
          <p:spPr>
            <a:xfrm>
              <a:off x="894241" y="4893733"/>
              <a:ext cx="3854293" cy="162195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68B133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działań: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Odnawialne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źródła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energii:</a:t>
              </a:r>
            </a:p>
            <a:p>
              <a:pPr marL="6254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Rozwój geotermii, małej hydroenergetyki i innych alternatywnych źródeł;</a:t>
              </a:r>
            </a:p>
            <a:p>
              <a:pPr marL="6254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Promocja i edukacja;</a:t>
              </a:r>
            </a:p>
            <a:p>
              <a:pPr marL="625475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Infrastruktura produkcji </a:t>
              </a:r>
              <a:b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dystrybucji OZE.</a:t>
              </a:r>
              <a:endParaRPr lang="pl-P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Efektywność energetyczna sektora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publicznego </a:t>
              </a:r>
              <a:b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mieszkalnictwa.</a:t>
              </a:r>
              <a:endParaRPr lang="pl-PL" sz="2200" dirty="0" smtClean="0">
                <a:solidFill>
                  <a:srgbClr val="68B1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pl-PL" sz="2200" dirty="0" smtClean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fektywność energetyczna przedsiębiorstw.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Działania edukacyjne </a:t>
              </a:r>
              <a:b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 zakresie zmniejszania wytwarzania odpadów.</a:t>
              </a:r>
            </a:p>
            <a:p>
              <a:pPr algn="l">
                <a:spcBef>
                  <a:spcPts val="600"/>
                </a:spcBef>
              </a:pPr>
              <a:r>
                <a:rPr lang="pl-PL" sz="2200" dirty="0">
                  <a:solidFill>
                    <a:srgbClr val="68B1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Efektywne gospodarowanie odpadami.</a:t>
              </a:r>
              <a:endParaRPr lang="pl-PL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238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815939" y="1281311"/>
            <a:ext cx="10379548" cy="2413000"/>
          </a:xfrm>
        </p:spPr>
        <p:txBody>
          <a:bodyPr/>
          <a:lstStyle/>
          <a:p>
            <a:pPr algn="r"/>
            <a:r>
              <a:rPr lang="pl-PL" sz="1800" dirty="0" smtClean="0">
                <a:solidFill>
                  <a:srgbClr val="F8F5EF"/>
                </a:solidFill>
              </a:rPr>
              <a:t>Zarządzanie - kierunki</a:t>
            </a:r>
            <a:endParaRPr lang="pl-PL" sz="1800" dirty="0">
              <a:solidFill>
                <a:srgbClr val="F8F5EF"/>
              </a:solidFill>
            </a:endParaRPr>
          </a:p>
        </p:txBody>
      </p:sp>
      <p:pic>
        <p:nvPicPr>
          <p:cNvPr id="2" name="Obraz 1" descr="Schemat gaficznu przedstawiający układ kierunków działań w obszarze &quot;Zarządzanie strategiczne rozwojem województwa&quot;" title="Schema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05" y="2884051"/>
            <a:ext cx="11662170" cy="49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2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arządzanie"/>
          <p:cNvSpPr>
            <a:spLocks noGrp="1"/>
          </p:cNvSpPr>
          <p:nvPr>
            <p:ph type="body" sz="quarter" idx="4294967295"/>
          </p:nvPr>
        </p:nvSpPr>
        <p:spPr>
          <a:xfrm>
            <a:off x="1440509" y="286326"/>
            <a:ext cx="5455065" cy="914400"/>
          </a:xfrm>
          <a:prstGeom prst="rect">
            <a:avLst/>
          </a:prstGeom>
          <a:solidFill>
            <a:srgbClr val="7030A0"/>
          </a:solidFill>
        </p:spPr>
        <p:txBody>
          <a:bodyPr anchor="ctr"/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Współpraca i partnerstwo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21" name="Grafika 52" descr="Ręce" title="Piktogram">
            <a:extLst>
              <a:ext uri="{FF2B5EF4-FFF2-40B4-BE49-F238E27FC236}">
                <a16:creationId xmlns="" xmlns:a16="http://schemas.microsoft.com/office/drawing/2014/main" id="{27765765-6C39-4C06-BBD9-6D315160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895574" y="301483"/>
            <a:ext cx="914400" cy="914400"/>
          </a:xfrm>
          <a:prstGeom prst="rect">
            <a:avLst/>
          </a:prstGeom>
        </p:spPr>
      </p:pic>
      <p:grpSp>
        <p:nvGrpSpPr>
          <p:cNvPr id="24" name="Grupa 23" title="Obramowanie tekstu"/>
          <p:cNvGrpSpPr/>
          <p:nvPr/>
        </p:nvGrpSpPr>
        <p:grpSpPr>
          <a:xfrm>
            <a:off x="8763000" y="1540701"/>
            <a:ext cx="3880723" cy="7699567"/>
            <a:chOff x="845235" y="4834989"/>
            <a:chExt cx="3903299" cy="1692285"/>
          </a:xfrm>
        </p:grpSpPr>
        <p:sp>
          <p:nvSpPr>
            <p:cNvPr id="28" name="Prostokąt zaokrąglony 27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Prostokąt 28"/>
            <p:cNvSpPr/>
            <p:nvPr/>
          </p:nvSpPr>
          <p:spPr>
            <a:xfrm>
              <a:off x="899145" y="4856311"/>
              <a:ext cx="3849389" cy="167096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7030A0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działań: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►Centrum Współpracy Regionalnej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wsparcie doradcze dla JST, upowszechnianie w polityce rozwoju dobrych praktyk partnerstwa, metod debaty </a:t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konsultacji społecznych.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Budowanie partnerstw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instytucjami publicznymi, organizacjami społecznymi, przedsiębiorcami i ich stowarzyszeniami i innymi jednostkami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terytorialnymi.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Wzmocnienie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organizacji pozarządowych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pl-PL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świadomości obywatelskiej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mieszkańców.</a:t>
              </a:r>
            </a:p>
            <a:p>
              <a:pPr algn="l">
                <a:spcBef>
                  <a:spcPts val="1200"/>
                </a:spcBef>
              </a:pPr>
              <a:endParaRPr lang="pl-PL" dirty="0" smtClean="0">
                <a:solidFill>
                  <a:schemeClr val="tx1"/>
                </a:solidFill>
              </a:endParaRPr>
            </a:p>
            <a:p>
              <a:pPr algn="l">
                <a:spcBef>
                  <a:spcPts val="1200"/>
                </a:spcBef>
              </a:pPr>
              <a:endParaRPr lang="pl-PL" dirty="0" smtClean="0">
                <a:solidFill>
                  <a:srgbClr val="E1B205"/>
                </a:solidFill>
                <a:latin typeface="Palatino"/>
                <a:ea typeface="Palatino"/>
                <a:cs typeface="Palatino"/>
              </a:endParaRPr>
            </a:p>
          </p:txBody>
        </p:sp>
      </p:grpSp>
      <p:sp>
        <p:nvSpPr>
          <p:cNvPr id="17" name="Elipsa 16"/>
          <p:cNvSpPr/>
          <p:nvPr/>
        </p:nvSpPr>
        <p:spPr>
          <a:xfrm>
            <a:off x="1440509" y="5357130"/>
            <a:ext cx="6692900" cy="36957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762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669109" y="6050818"/>
            <a:ext cx="6235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ogólnopolskich badaniach gmin </a:t>
            </a:r>
            <a:endParaRPr lang="pl-PL" dirty="0" smtClean="0"/>
          </a:p>
          <a:p>
            <a:r>
              <a:rPr lang="pl-PL" dirty="0" smtClean="0"/>
              <a:t>do </a:t>
            </a:r>
            <a:r>
              <a:rPr lang="pl-PL" dirty="0"/>
              <a:t>50 tys. mieszkańców (2013-2015</a:t>
            </a:r>
            <a:r>
              <a:rPr lang="pl-PL" dirty="0" smtClean="0"/>
              <a:t>) małopolskie JST </a:t>
            </a:r>
            <a:r>
              <a:rPr lang="pl-PL" b="1" dirty="0" smtClean="0"/>
              <a:t>najrzadziej</a:t>
            </a:r>
            <a:r>
              <a:rPr lang="pl-PL" dirty="0" smtClean="0"/>
              <a:t> w kraju wskazywały </a:t>
            </a:r>
            <a:r>
              <a:rPr lang="pl-PL" dirty="0"/>
              <a:t>współpracę międzygminną </a:t>
            </a:r>
            <a:r>
              <a:rPr lang="pl-PL" dirty="0" smtClean="0"/>
              <a:t>jako </a:t>
            </a:r>
            <a:r>
              <a:rPr lang="pl-PL" dirty="0"/>
              <a:t>jeden z istotnych czynników sukcesu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rozwoju </a:t>
            </a:r>
            <a:r>
              <a:rPr lang="pl-PL" dirty="0" smtClean="0"/>
              <a:t>lokalnym</a:t>
            </a:r>
            <a:endParaRPr lang="pl-PL" dirty="0"/>
          </a:p>
        </p:txBody>
      </p:sp>
      <p:sp>
        <p:nvSpPr>
          <p:cNvPr id="20" name="Prostokąt 19"/>
          <p:cNvSpPr/>
          <p:nvPr/>
        </p:nvSpPr>
        <p:spPr>
          <a:xfrm>
            <a:off x="1440508" y="2010269"/>
            <a:ext cx="683481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dirty="0" smtClean="0"/>
              <a:t>Siatka potencjalnych partnerów strategii rozwoju województwa jest bogata: </a:t>
            </a:r>
          </a:p>
          <a:p>
            <a:pPr marL="1431925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pl-PL" sz="2200" dirty="0" smtClean="0"/>
              <a:t>201 JST, </a:t>
            </a:r>
          </a:p>
          <a:p>
            <a:pPr marL="1431925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pl-PL" sz="2200" dirty="0" smtClean="0"/>
              <a:t>ponad 30  związków i stowarzyszeń samorządowych, 36 LGD,</a:t>
            </a:r>
          </a:p>
          <a:p>
            <a:pPr marL="1431925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pl-PL" sz="2200" dirty="0" smtClean="0"/>
              <a:t> ok.12 tys. </a:t>
            </a:r>
            <a:r>
              <a:rPr lang="pl-PL" sz="2200" dirty="0"/>
              <a:t>o</a:t>
            </a:r>
            <a:r>
              <a:rPr lang="pl-PL" sz="2200" dirty="0" smtClean="0"/>
              <a:t>rganizacji pozarządowych,</a:t>
            </a:r>
          </a:p>
          <a:p>
            <a:pPr marL="1431925" indent="-342900" algn="l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pl-PL" sz="2200" dirty="0"/>
              <a:t>p</a:t>
            </a:r>
            <a:r>
              <a:rPr lang="pl-PL" sz="2200" dirty="0" smtClean="0"/>
              <a:t>rzedsiębiorcy, IOB…</a:t>
            </a:r>
            <a:endParaRPr lang="pl-PL" sz="2200" dirty="0"/>
          </a:p>
        </p:txBody>
      </p:sp>
      <p:sp>
        <p:nvSpPr>
          <p:cNvPr id="2" name="Strzałka w prawo 1"/>
          <p:cNvSpPr/>
          <p:nvPr/>
        </p:nvSpPr>
        <p:spPr>
          <a:xfrm>
            <a:off x="1394448" y="3087068"/>
            <a:ext cx="978408" cy="484632"/>
          </a:xfrm>
          <a:prstGeom prst="rightArrow">
            <a:avLst/>
          </a:prstGeom>
          <a:solidFill>
            <a:srgbClr val="68B13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trzałka w dół 11"/>
          <p:cNvSpPr/>
          <p:nvPr/>
        </p:nvSpPr>
        <p:spPr>
          <a:xfrm>
            <a:off x="694549" y="6769817"/>
            <a:ext cx="573507" cy="978408"/>
          </a:xfrm>
          <a:prstGeom prst="down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057944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15939" y="1079500"/>
            <a:ext cx="10379548" cy="2413000"/>
          </a:xfrm>
        </p:spPr>
        <p:txBody>
          <a:bodyPr/>
          <a:lstStyle/>
          <a:p>
            <a:pPr algn="r"/>
            <a:r>
              <a:rPr lang="pl-PL" sz="2000" dirty="0" smtClean="0">
                <a:solidFill>
                  <a:srgbClr val="F9F6EF"/>
                </a:solidFill>
              </a:rPr>
              <a:t>Rozwój - kierunki</a:t>
            </a:r>
            <a:endParaRPr lang="pl-PL" sz="2000" dirty="0">
              <a:solidFill>
                <a:srgbClr val="F9F6EF"/>
              </a:solidFill>
            </a:endParaRPr>
          </a:p>
        </p:txBody>
      </p:sp>
      <p:pic>
        <p:nvPicPr>
          <p:cNvPr id="3" name="Obraz 2" descr="Schemat gaficznu przedstawiający układ kierunków działań w obszarze &quot;Rozwój zrównowazony terytorialnie&quot;" title="Schema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4" y="2880191"/>
            <a:ext cx="11850246" cy="49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46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1815939" y="980588"/>
            <a:ext cx="6426187" cy="990394"/>
          </a:xfrm>
        </p:spPr>
        <p:txBody>
          <a:bodyPr/>
          <a:lstStyle/>
          <a:p>
            <a:r>
              <a:rPr lang="pl-PL" sz="6000" b="1" dirty="0"/>
              <a:t>Kamienie milowe</a:t>
            </a:r>
          </a:p>
        </p:txBody>
      </p:sp>
      <p:graphicFrame>
        <p:nvGraphicFramePr>
          <p:cNvPr id="5" name="Diagram 4" descr="Strzałka skierowana w prawą stronę oznaczająca chronologię wydarzeń." title="Diagram"/>
          <p:cNvGraphicFramePr/>
          <p:nvPr>
            <p:extLst>
              <p:ext uri="{D42A27DB-BD31-4B8C-83A1-F6EECF244321}">
                <p14:modId xmlns:p14="http://schemas.microsoft.com/office/powerpoint/2010/main" val="994955301"/>
              </p:ext>
            </p:extLst>
          </p:nvPr>
        </p:nvGraphicFramePr>
        <p:xfrm>
          <a:off x="0" y="1240076"/>
          <a:ext cx="13004800" cy="8513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10258816" y="2501602"/>
            <a:ext cx="2745984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zyjęcie</a:t>
            </a:r>
            <a:r>
              <a:rPr kumimoji="0" lang="pl-PL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  <a:br>
              <a:rPr kumimoji="0" lang="pl-PL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2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Strategii</a:t>
            </a:r>
            <a:r>
              <a:rPr kumimoji="0" lang="pl-PL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  <a:br>
              <a:rPr kumimoji="0" lang="pl-PL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Rozwoju Województwa </a:t>
            </a:r>
            <a:br>
              <a:rPr kumimoji="0" lang="pl-PL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„Małopolska 2030” </a:t>
            </a:r>
            <a:br>
              <a:rPr kumimoji="0" lang="pl-PL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przez </a:t>
            </a:r>
            <a:b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Sejmik </a:t>
            </a:r>
            <a:b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Województwa </a:t>
            </a:r>
            <a:b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Małopolskiego</a:t>
            </a:r>
            <a:endParaRPr kumimoji="0" lang="pl-PL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2" name="Elipsa 1" title="Elipsa"/>
          <p:cNvSpPr/>
          <p:nvPr/>
        </p:nvSpPr>
        <p:spPr>
          <a:xfrm>
            <a:off x="9093896" y="3577191"/>
            <a:ext cx="1164920" cy="1182271"/>
          </a:xfrm>
          <a:prstGeom prst="ellipse">
            <a:avLst/>
          </a:prstGeom>
          <a:solidFill>
            <a:srgbClr val="68B133"/>
          </a:solidFill>
          <a:ln w="381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928422" y="2032537"/>
            <a:ext cx="2954613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spc="0" normalizeH="0" baseline="0" dirty="0" smtClean="0">
                <a:ln>
                  <a:noFill/>
                </a:ln>
                <a:solidFill>
                  <a:srgbClr val="68B133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Kwiecień 2020 r.</a:t>
            </a:r>
            <a:r>
              <a:rPr kumimoji="0" lang="pl-PL" sz="18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/>
            </a:r>
            <a:br>
              <a:rPr kumimoji="0" lang="pl-PL" sz="18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16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Przyjęcie przez ZWM </a:t>
            </a:r>
            <a:br>
              <a:rPr kumimoji="0" lang="pl-PL" sz="16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16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projektu</a:t>
            </a:r>
            <a:r>
              <a:rPr kumimoji="0" lang="pl-PL" sz="1600" b="0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Strategii po </a:t>
            </a:r>
            <a:br>
              <a:rPr kumimoji="0" lang="pl-PL" sz="1600" b="0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1600" b="0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uzgodnieniach </a:t>
            </a:r>
            <a:br>
              <a:rPr kumimoji="0" lang="pl-PL" sz="1600" b="0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1600" b="0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i konsultacjach społecznych</a:t>
            </a:r>
            <a:endParaRPr kumimoji="0" lang="pl-PL" sz="1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807870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sz="quarter" idx="4294967295"/>
          </p:nvPr>
        </p:nvSpPr>
        <p:spPr>
          <a:xfrm>
            <a:off x="1459624" y="427038"/>
            <a:ext cx="5683786" cy="810311"/>
          </a:xfrm>
          <a:prstGeom prst="rect">
            <a:avLst/>
          </a:prstGeom>
          <a:solidFill>
            <a:srgbClr val="002060"/>
          </a:solidFill>
        </p:spPr>
        <p:txBody>
          <a:bodyPr anchor="ctr"/>
          <a:lstStyle/>
          <a:p>
            <a:r>
              <a:rPr lang="pl-PL" sz="2800" b="1" dirty="0">
                <a:solidFill>
                  <a:schemeClr val="bg1"/>
                </a:solidFill>
              </a:rPr>
              <a:t>R</a:t>
            </a:r>
            <a:r>
              <a:rPr lang="pl-PL" sz="2800" b="1" dirty="0" smtClean="0">
                <a:solidFill>
                  <a:schemeClr val="bg1"/>
                </a:solidFill>
              </a:rPr>
              <a:t>ozwój miast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21" name="Grafika 14" descr="Miasto" title="Piktogram">
            <a:extLst>
              <a:ext uri="{FF2B5EF4-FFF2-40B4-BE49-F238E27FC236}">
                <a16:creationId xmlns="" xmlns:a16="http://schemas.microsoft.com/office/drawing/2014/main" id="{C34F84C2-2B24-457C-8EB0-41A6811C5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32850" y="427038"/>
            <a:ext cx="914400" cy="91440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40533" y="3922630"/>
            <a:ext cx="1883641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eaLnBrk="0" hangingPunct="0"/>
            <a:r>
              <a:rPr lang="pl-PL" sz="2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Syntetyczny wskaźnik rozwoju miast </a:t>
            </a:r>
            <a:r>
              <a:rPr lang="pl-PL" sz="2200" b="1" dirty="0" smtClean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►</a:t>
            </a:r>
            <a:endParaRPr lang="pl-PL" sz="2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 descr="Wskaźnik poziomu rozwoju miastw  Małopolsce" title="Mapa"/>
          <p:cNvPicPr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53" y="1521233"/>
            <a:ext cx="6963697" cy="626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ole tekstowe 13"/>
          <p:cNvSpPr txBox="1"/>
          <p:nvPr/>
        </p:nvSpPr>
        <p:spPr>
          <a:xfrm>
            <a:off x="5799819" y="7530863"/>
            <a:ext cx="211917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1200" i="1" dirty="0" smtClean="0"/>
              <a:t>Źródło: MORR UMWM, 2018.</a:t>
            </a:r>
            <a:endParaRPr lang="pl-PL" sz="1200" i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240020" y="8417266"/>
            <a:ext cx="170434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PROBLEMY MIAST</a:t>
            </a:r>
            <a:endParaRPr kumimoji="0" lang="pl-PL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944367" y="7818121"/>
            <a:ext cx="51990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C00000"/>
              </a:buClr>
              <a:buSzPct val="150000"/>
            </a:pP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kurczenie się miast;</a:t>
            </a:r>
          </a:p>
          <a:p>
            <a:pPr algn="l">
              <a:buClr>
                <a:srgbClr val="C00000"/>
              </a:buClr>
              <a:buSzPct val="150000"/>
            </a:pP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starzenie się miast;</a:t>
            </a:r>
          </a:p>
          <a:p>
            <a:pPr algn="l">
              <a:buClr>
                <a:srgbClr val="C00000"/>
              </a:buClr>
              <a:buSzPct val="150000"/>
            </a:pP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rozlewanie się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miast;</a:t>
            </a:r>
          </a:p>
          <a:p>
            <a:pPr marL="365125" indent="-365125" algn="l">
              <a:buClr>
                <a:srgbClr val="C00000"/>
              </a:buClr>
              <a:buSzPct val="150000"/>
            </a:pP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zanieczyszczenia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(zła 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jakość powietrza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65125" indent="-365125" algn="l">
              <a:buClr>
                <a:srgbClr val="C00000"/>
              </a:buClr>
              <a:buSzPct val="150000"/>
            </a:pP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mała 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atrakcyjność rynków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pracy mniejszych miast</a:t>
            </a:r>
            <a:endParaRPr lang="pl-P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upa 23" title="Obramowanie tekstu"/>
          <p:cNvGrpSpPr/>
          <p:nvPr/>
        </p:nvGrpSpPr>
        <p:grpSpPr>
          <a:xfrm>
            <a:off x="8301272" y="1767718"/>
            <a:ext cx="4462244" cy="7223442"/>
            <a:chOff x="845235" y="4834989"/>
            <a:chExt cx="3919315" cy="1702787"/>
          </a:xfrm>
        </p:grpSpPr>
        <p:sp>
          <p:nvSpPr>
            <p:cNvPr id="27" name="Prostokąt zaokrąglony 26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Prostokąt 27"/>
            <p:cNvSpPr/>
            <p:nvPr/>
          </p:nvSpPr>
          <p:spPr>
            <a:xfrm>
              <a:off x="910258" y="4866813"/>
              <a:ext cx="3854292" cy="167096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r>
                <a:rPr lang="pl-PL" sz="22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</a:t>
              </a:r>
              <a:r>
                <a:rPr lang="pl-PL" sz="2200" b="1" dirty="0">
                  <a:solidFill>
                    <a:srgbClr val="002060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kierunki </a:t>
              </a:r>
              <a:r>
                <a:rPr lang="pl-PL" sz="22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działań: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Miasta zdolne do kreowania rozwoju, wzrostu </a:t>
              </a:r>
              <a:b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zatrudnienia. 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Efektywna polityka proinwestycyjna w miastach.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Miasto, jako dobre miejsce do życia.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Wzmacnianie powiązań funkcjonalnych miast </a:t>
              </a:r>
              <a:b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</a:b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z otaczającymi je gminami.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Wsparcie dla miast średnich (zwłaszcza miast tracących funkcje społeczno-gospodarcze).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Zrównoważony rozwój miast.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►”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</a:t>
              </a:r>
              <a:r>
                <a:rPr lang="pl-PL" sz="2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  <a:endParaRPr lang="pl-PL" sz="2200" dirty="0" smtClean="0">
                <a:solidFill>
                  <a:schemeClr val="tx1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  <a:p>
              <a:pPr algn="l">
                <a:spcBef>
                  <a:spcPts val="1200"/>
                </a:spcBef>
              </a:pPr>
              <a:endParaRPr lang="pl-PL" dirty="0" smtClean="0">
                <a:solidFill>
                  <a:srgbClr val="E1B205"/>
                </a:solidFill>
                <a:latin typeface="Palatino"/>
                <a:ea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713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a 28" descr="Podmiejska scena" title="Piktogram">
            <a:extLst>
              <a:ext uri="{FF2B5EF4-FFF2-40B4-BE49-F238E27FC236}">
                <a16:creationId xmlns="" xmlns:a16="http://schemas.microsoft.com/office/drawing/2014/main" id="{A070EE12-0AF2-43DA-A6A7-B83B2F183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60648" y="428543"/>
            <a:ext cx="914400" cy="914400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3820935" y="1682516"/>
            <a:ext cx="32604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eaLnBrk="0" hangingPunct="0"/>
            <a:r>
              <a:rPr lang="pl-PL" sz="2200" b="1" dirty="0" smtClean="0">
                <a:solidFill>
                  <a:srgbClr val="3B67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Syntetyczny wskaźnik rozwoju obszarów wiejskich </a:t>
            </a:r>
            <a:r>
              <a:rPr lang="pl-PL" sz="2200" b="1" dirty="0" smtClean="0">
                <a:solidFill>
                  <a:srgbClr val="3B678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►</a:t>
            </a:r>
            <a:endParaRPr lang="pl-PL" sz="2200" b="1" dirty="0">
              <a:solidFill>
                <a:srgbClr val="3B67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 descr="Syntetyczny wskaźnik rozwoju obszarów wiejskich" title="Mapa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410" y="1114817"/>
            <a:ext cx="6958847" cy="6136877"/>
          </a:xfrm>
          <a:prstGeom prst="rect">
            <a:avLst/>
          </a:prstGeom>
        </p:spPr>
      </p:pic>
      <p:pic>
        <p:nvPicPr>
          <p:cNvPr id="22" name="Obraz 21" descr="Legenda do mapy" title="Mapa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299" y="6740785"/>
            <a:ext cx="2868091" cy="1197183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7856853" y="7463136"/>
            <a:ext cx="20534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1200" i="1" dirty="0" smtClean="0"/>
              <a:t>Źródło: opracowanie własne </a:t>
            </a:r>
            <a:br>
              <a:rPr lang="pl-PL" sz="1200" i="1" dirty="0" smtClean="0"/>
            </a:br>
            <a:r>
              <a:rPr lang="pl-PL" sz="1200" i="1" dirty="0" smtClean="0"/>
              <a:t>na podstawie danych GUS.</a:t>
            </a:r>
            <a:endParaRPr lang="pl-PL" sz="1200" i="1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6133532" y="8543012"/>
            <a:ext cx="150759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b="1" dirty="0" smtClean="0">
                <a:solidFill>
                  <a:srgbClr val="3B67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OBSZARY WIEJSKIE</a:t>
            </a:r>
            <a:endParaRPr kumimoji="0" lang="pl-PL" sz="2000" b="1" i="0" u="none" strike="noStrike" cap="none" spc="0" normalizeH="0" baseline="0" dirty="0">
              <a:ln>
                <a:noFill/>
              </a:ln>
              <a:solidFill>
                <a:srgbClr val="3B678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8097549" y="8050570"/>
            <a:ext cx="4384411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kumimoji="0" lang="pl-PL" sz="2000" b="0" i="1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tały wzrost liczby</a:t>
            </a:r>
            <a:r>
              <a:rPr kumimoji="0" lang="pl-PL" sz="2000" b="0" i="1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ludności;</a:t>
            </a:r>
          </a:p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młode społeczeństwo;</a:t>
            </a:r>
          </a:p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kumimoji="0" lang="pl-PL" sz="2000" b="0" i="1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elatywnie</a:t>
            </a:r>
            <a:r>
              <a:rPr kumimoji="0" lang="pl-PL" sz="2000" b="0" i="1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wysoki poziom rozwoju społeczno-gosp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odarczego</a:t>
            </a:r>
            <a:r>
              <a:rPr kumimoji="0" lang="pl-PL" sz="2000" b="0" i="1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pl-PL" sz="2000" i="1" baseline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ozdrobnione rolnictwo</a:t>
            </a:r>
            <a:endParaRPr kumimoji="0" lang="pl-PL" sz="2000" b="0" i="1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grpSp>
        <p:nvGrpSpPr>
          <p:cNvPr id="24" name="Grupa 23" title="Obramowanie tekstu"/>
          <p:cNvGrpSpPr/>
          <p:nvPr/>
        </p:nvGrpSpPr>
        <p:grpSpPr>
          <a:xfrm>
            <a:off x="543117" y="3115611"/>
            <a:ext cx="5327292" cy="6242384"/>
            <a:chOff x="845235" y="4834989"/>
            <a:chExt cx="3903299" cy="1673198"/>
          </a:xfrm>
        </p:grpSpPr>
        <p:sp>
          <p:nvSpPr>
            <p:cNvPr id="27" name="Prostokąt zaokrąglony 26"/>
            <p:cNvSpPr/>
            <p:nvPr/>
          </p:nvSpPr>
          <p:spPr>
            <a:xfrm>
              <a:off x="845235" y="4834989"/>
              <a:ext cx="3903299" cy="1673198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Prostokąt 27"/>
            <p:cNvSpPr/>
            <p:nvPr/>
          </p:nvSpPr>
          <p:spPr>
            <a:xfrm>
              <a:off x="894242" y="4860609"/>
              <a:ext cx="3802332" cy="162195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38100" rIns="57150" bIns="38100" numCol="1" spcCol="127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pl-PL" sz="22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Kluczowe kierunki działań</a:t>
              </a:r>
              <a:r>
                <a:rPr lang="pl-PL" sz="2200" dirty="0" smtClean="0">
                  <a:solidFill>
                    <a:srgbClr val="002060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: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</a:t>
              </a:r>
              <a:r>
                <a:rPr lang="pl-PL" sz="2200" dirty="0" smtClean="0">
                  <a:solidFill>
                    <a:srgbClr val="414141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Wzmacnianie integracji społecznej, lokalnych tradycji i tożsamości kulturowej.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Aktywizacja gospodarcza obszarów wiejskich i małych miast, w tym promocja postaw przedsiębiorczych.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Wzmacnianie współpracy ponadlokalnej na obszarach wiejskich (NGO, LGD).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Odnowa wsi.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Rozwój obszarów górskich.</a:t>
              </a:r>
            </a:p>
            <a:p>
              <a:pPr algn="l">
                <a:spcBef>
                  <a:spcPts val="1200"/>
                </a:spcBef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► </a:t>
              </a:r>
              <a:r>
                <a:rPr lang="pl-PL" sz="2200" dirty="0" smtClean="0">
                  <a:solidFill>
                    <a:schemeClr val="tx1"/>
                  </a:solidFill>
                  <a:latin typeface="Arial" panose="020B0604020202020204" pitchFamily="34" charset="0"/>
                  <a:ea typeface="Palatino"/>
                  <a:cs typeface="Arial" panose="020B0604020202020204" pitchFamily="34" charset="0"/>
                </a:rPr>
                <a:t>Wzmacnianie procesów integracji obszarów przygranicznych.</a:t>
              </a:r>
              <a:endParaRPr lang="pl-PL" sz="2200" dirty="0" smtClean="0">
                <a:solidFill>
                  <a:srgbClr val="E1B205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</a:endParaRPr>
            </a:p>
          </p:txBody>
        </p:sp>
      </p:grpSp>
      <p:sp>
        <p:nvSpPr>
          <p:cNvPr id="14" name="Symbol zastępczy tekstu 5"/>
          <p:cNvSpPr txBox="1">
            <a:spLocks/>
          </p:cNvSpPr>
          <p:nvPr/>
        </p:nvSpPr>
        <p:spPr>
          <a:xfrm>
            <a:off x="1459624" y="427038"/>
            <a:ext cx="5683786" cy="810311"/>
          </a:xfrm>
          <a:prstGeom prst="rect">
            <a:avLst/>
          </a:prstGeom>
          <a:solidFill>
            <a:srgbClr val="002060"/>
          </a:solidFill>
        </p:spPr>
        <p:txBody>
          <a:bodyPr anchor="ctr"/>
          <a:lstStyle>
            <a:lvl1pPr marL="0" indent="0" defTabSz="584200" eaLnBrk="1" hangingPunct="1">
              <a:spcBef>
                <a:spcPts val="2200"/>
              </a:spcBef>
              <a:buSzPct val="75000"/>
              <a:buNone/>
              <a:defRPr sz="7000">
                <a:solidFill>
                  <a:srgbClr val="4141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oboto Regular"/>
              </a:defRPr>
            </a:lvl1pPr>
            <a:lvl2pPr marL="7831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marL="12530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marL="17229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marL="21928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  <a:lvl6pPr marL="26627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6pPr>
            <a:lvl7pPr marL="31326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7pPr>
            <a:lvl8pPr marL="36025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8pPr>
            <a:lvl9pPr marL="4072466" indent="-313266" defTabSz="584200" eaLnBrk="1" hangingPunct="1">
              <a:spcBef>
                <a:spcPts val="2200"/>
              </a:spcBef>
              <a:buSzPct val="75000"/>
              <a:buChar char="•"/>
              <a:defRPr sz="2400">
                <a:solidFill>
                  <a:srgbClr val="41414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9pPr>
          </a:lstStyle>
          <a:p>
            <a:pPr algn="l"/>
            <a:r>
              <a:rPr lang="pl-PL" sz="2800" b="1" dirty="0" smtClean="0">
                <a:solidFill>
                  <a:schemeClr val="bg1"/>
                </a:solidFill>
              </a:rPr>
              <a:t>Obszary wiejskie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42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60038" y="763749"/>
            <a:ext cx="10379548" cy="1478410"/>
          </a:xfrm>
        </p:spPr>
        <p:txBody>
          <a:bodyPr/>
          <a:lstStyle/>
          <a:p>
            <a:r>
              <a:rPr lang="pl-PL" sz="4800" b="1" dirty="0"/>
              <a:t>Obszary strategicznej </a:t>
            </a:r>
            <a:br>
              <a:rPr lang="pl-PL" sz="4800" b="1" dirty="0"/>
            </a:br>
            <a:r>
              <a:rPr lang="pl-PL" sz="4800" b="1" dirty="0" smtClean="0"/>
              <a:t>interwencji</a:t>
            </a:r>
            <a:endParaRPr lang="pl-PL" sz="4800" b="1" dirty="0"/>
          </a:p>
        </p:txBody>
      </p:sp>
      <p:pic>
        <p:nvPicPr>
          <p:cNvPr id="1026" name="Picture 2" descr="Obszary strategicznej interwencji w Małopolsce" title="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3" y="2780778"/>
            <a:ext cx="9520300" cy="678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ela 11" title="tekst w obramowaniu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45741"/>
              </p:ext>
            </p:extLst>
          </p:nvPr>
        </p:nvGraphicFramePr>
        <p:xfrm>
          <a:off x="9068845" y="1924018"/>
          <a:ext cx="3763414" cy="7620000"/>
        </p:xfrm>
        <a:graphic>
          <a:graphicData uri="http://schemas.openxmlformats.org/drawingml/2006/table">
            <a:tbl>
              <a:tblPr firstRow="1" firstCol="1" bandRow="1"/>
              <a:tblGrid>
                <a:gridCol w="3763414"/>
              </a:tblGrid>
              <a:tr h="702619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Obszary strategicznej interwencji</a:t>
                      </a:r>
                      <a:r>
                        <a:rPr lang="pl-PL" sz="2000" b="1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wskazane w projekcie Strategii</a:t>
                      </a:r>
                      <a:r>
                        <a:rPr lang="pl-PL" sz="20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77913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+mj-lt"/>
                        <a:buAutoNum type="alphaLcParenR"/>
                      </a:pP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miasta średnie tracące funkcje społeczno –gospodarcze</a:t>
                      </a: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b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tj. 6 miast wskazanych </a:t>
                      </a: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 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SOR;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77913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+mj-lt"/>
                        <a:buAutoNum type="alphaLcParenR"/>
                      </a:pP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gminy zmarginalizowane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wynikające z SOR i/lub </a:t>
                      </a: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pl-PL" sz="20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analizy 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regionalnej;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77913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+mj-lt"/>
                        <a:buAutoNum type="alphaLcParenR"/>
                      </a:pP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miasta i gminy współpracujące w ramach miejskich obszarów funkcjonalnych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(warunkiem będzie formalne zawiązanie współpracy);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77913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+mj-lt"/>
                        <a:buAutoNum type="alphaLcParenR"/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gminy, na których terenie zlokalizowany jest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obszar chroniony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tj. park narodowy, </a:t>
                      </a: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park</a:t>
                      </a:r>
                      <a:r>
                        <a:rPr lang="pl-PL" sz="20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20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krajobrazowy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obszar Natura 2000);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77913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+mj-lt"/>
                        <a:buAutoNum type="alphaLcParenR"/>
                      </a:pP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uzdrowiska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902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682589" y="4013200"/>
            <a:ext cx="10379548" cy="1682206"/>
          </a:xfrm>
        </p:spPr>
        <p:txBody>
          <a:bodyPr/>
          <a:lstStyle/>
          <a:p>
            <a:pPr algn="ctr"/>
            <a:r>
              <a:rPr lang="pl-PL" sz="4800" b="1" dirty="0" smtClean="0">
                <a:solidFill>
                  <a:srgbClr val="C00000"/>
                </a:solidFill>
              </a:rPr>
              <a:t>PARTCYPACJA SPOŁECZNA</a:t>
            </a:r>
            <a:br>
              <a:rPr lang="pl-PL" sz="4800" b="1" dirty="0" smtClean="0">
                <a:solidFill>
                  <a:srgbClr val="C00000"/>
                </a:solidFill>
              </a:rPr>
            </a:br>
            <a:r>
              <a:rPr lang="pl-PL" sz="4800" b="1" dirty="0" smtClean="0">
                <a:solidFill>
                  <a:schemeClr val="tx1"/>
                </a:solidFill>
              </a:rPr>
              <a:t>I</a:t>
            </a:r>
            <a:r>
              <a:rPr lang="pl-PL" sz="4800" b="1" dirty="0">
                <a:solidFill>
                  <a:schemeClr val="tx1"/>
                </a:solidFill>
              </a:rPr>
              <a:t> </a:t>
            </a:r>
            <a:r>
              <a:rPr lang="pl-PL" sz="4800" b="1" dirty="0" smtClean="0"/>
              <a:t>KONSULTACJE PROJEKTU STRATEGII</a:t>
            </a:r>
            <a:endParaRPr lang="pl-PL" sz="4800" b="1" dirty="0"/>
          </a:p>
        </p:txBody>
      </p:sp>
      <p:pic>
        <p:nvPicPr>
          <p:cNvPr id="4" name="Grafika 76" descr="Użytkownicy">
            <a:extLst>
              <a:ext uri="{FF2B5EF4-FFF2-40B4-BE49-F238E27FC236}">
                <a16:creationId xmlns:a16="http://schemas.microsoft.com/office/drawing/2014/main" xmlns="" id="{12CBD567-3385-4802-88BB-6DBB7F973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9"/>
              </a:ext>
            </a:extLst>
          </a:blip>
          <a:stretch>
            <a:fillRect/>
          </a:stretch>
        </p:blipFill>
        <p:spPr>
          <a:xfrm>
            <a:off x="6415163" y="2825609"/>
            <a:ext cx="914400" cy="914400"/>
          </a:xfrm>
          <a:prstGeom prst="rect">
            <a:avLst/>
          </a:prstGeom>
        </p:spPr>
      </p:pic>
      <p:pic>
        <p:nvPicPr>
          <p:cNvPr id="5" name="Obraz 4" title="Napis &quot;Co robimy?&quot;"/>
          <p:cNvPicPr>
            <a:picLocks noChangeAspect="1"/>
          </p:cNvPicPr>
          <p:nvPr/>
        </p:nvPicPr>
        <p:blipFill>
          <a:blip r:embed="rId9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34560">
            <a:off x="8682719" y="7468688"/>
            <a:ext cx="399097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96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1736725" y="1173755"/>
            <a:ext cx="10379548" cy="2413000"/>
          </a:xfrm>
        </p:spPr>
        <p:txBody>
          <a:bodyPr/>
          <a:lstStyle/>
          <a:p>
            <a:r>
              <a:rPr lang="pl-PL" sz="4800" b="1" dirty="0"/>
              <a:t>Konsultacje społeczne i proces uspołeczniania SRWM </a:t>
            </a:r>
            <a:r>
              <a:rPr lang="pl-PL" sz="4800" b="1" dirty="0" smtClean="0"/>
              <a:t>2030</a:t>
            </a:r>
            <a:endParaRPr lang="pl-PL" sz="4800" b="1" dirty="0"/>
          </a:p>
        </p:txBody>
      </p:sp>
      <p:pic>
        <p:nvPicPr>
          <p:cNvPr id="22" name="Grafika 87" descr="Ankieta" title="Piktogram">
            <a:extLst>
              <a:ext uri="{FF2B5EF4-FFF2-40B4-BE49-F238E27FC236}">
                <a16:creationId xmlns="" xmlns:a16="http://schemas.microsoft.com/office/drawing/2014/main" id="{FA34BABA-1080-4A60-8C28-F86B73B90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415900" y="3000293"/>
            <a:ext cx="914400" cy="914400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1405221" y="3062880"/>
            <a:ext cx="11153694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FORMULARZ zgłaszania uwag do projektu Strategii Rozwoju Województwa </a:t>
            </a:r>
            <a:b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„Małopolska</a:t>
            </a:r>
            <a:r>
              <a:rPr kumimoji="0" lang="pl-PL" sz="2400" b="1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2030” dostępny na stronie </a:t>
            </a:r>
            <a:r>
              <a:rPr kumimoji="0" lang="pl-PL" sz="2400" b="1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www.strategia2030.malopolska.pl</a:t>
            </a:r>
            <a:r>
              <a:rPr kumimoji="0" lang="pl-PL" sz="2400" b="1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1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Termin na przesyłanie uwag:</a:t>
            </a:r>
            <a:r>
              <a:rPr kumimoji="0" lang="pl-PL" sz="2000" b="0" i="1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25 września – 31 grudnia 2019 r.</a:t>
            </a:r>
            <a:endParaRPr kumimoji="0" lang="pl-PL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pic>
        <p:nvPicPr>
          <p:cNvPr id="27" name="Grafika 88" descr="Wyszukiwanie" title="Piktogram">
            <a:extLst>
              <a:ext uri="{FF2B5EF4-FFF2-40B4-BE49-F238E27FC236}">
                <a16:creationId xmlns="" xmlns:a16="http://schemas.microsoft.com/office/drawing/2014/main" id="{D4AE9E89-8E21-499D-B475-76BE1BB16D9A}"/>
              </a:ext>
            </a:extLst>
          </p:cNvPr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436417" y="4233681"/>
            <a:ext cx="914400" cy="914400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1427308" y="4368380"/>
            <a:ext cx="769601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BANK PROJEKTÓW PONADLOKALYCH – II NABÓR</a:t>
            </a:r>
            <a:endParaRPr kumimoji="0" lang="pl-PL" sz="2400" b="1" i="0" u="none" strike="noStrike" cap="none" spc="0" normalizeH="0" dirty="0" smtClean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1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Termin na przesyłanie projektów:</a:t>
            </a:r>
            <a:r>
              <a:rPr kumimoji="0" lang="pl-PL" sz="2000" b="0" i="1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25 września – 31 grudnia 2019 r.</a:t>
            </a:r>
            <a:endParaRPr kumimoji="0" lang="pl-PL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pic>
        <p:nvPicPr>
          <p:cNvPr id="24" name="Grafika 102" descr="Żarówka i zębatka" title="Piktogram">
            <a:extLst>
              <a:ext uri="{FF2B5EF4-FFF2-40B4-BE49-F238E27FC236}">
                <a16:creationId xmlns="" xmlns:a16="http://schemas.microsoft.com/office/drawing/2014/main" id="{41F41854-A5BB-403D-A6E3-5B23BD85394E}"/>
              </a:ext>
            </a:extLst>
          </p:cNvPr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415900" y="5244602"/>
            <a:ext cx="914400" cy="914400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1427308" y="5394803"/>
            <a:ext cx="6198813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KONKURS DLA MIESZKAŃCÓW </a:t>
            </a: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latinLnBrk="1" hangingPunct="0"/>
            <a:r>
              <a:rPr kumimoji="0" lang="pl-PL" sz="24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Pomysł na hasło Strategii „Małopolska 2030”</a:t>
            </a:r>
          </a:p>
          <a:p>
            <a:pPr algn="l" rtl="0" latinLnBrk="1" hangingPunct="0"/>
            <a:r>
              <a:rPr lang="pl-PL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</a:t>
            </a:r>
            <a:r>
              <a:rPr lang="pl-PL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przesyłanie </a:t>
            </a:r>
            <a:r>
              <a:rPr lang="pl-PL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propozycji: </a:t>
            </a:r>
            <a:br>
              <a:rPr lang="pl-PL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października </a:t>
            </a:r>
            <a:r>
              <a:rPr lang="pl-PL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listopada </a:t>
            </a:r>
            <a:r>
              <a:rPr lang="pl-PL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r</a:t>
            </a:r>
            <a:r>
              <a:rPr lang="pl-PL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fika 94" descr="Spotkanie" title="Piktogram">
            <a:extLst>
              <a:ext uri="{FF2B5EF4-FFF2-40B4-BE49-F238E27FC236}">
                <a16:creationId xmlns="" xmlns:a16="http://schemas.microsoft.com/office/drawing/2014/main" id="{A40310E8-4217-4818-8859-F61B80D4A7B5}"/>
              </a:ext>
            </a:extLst>
          </p:cNvPr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452267" y="6938458"/>
            <a:ext cx="914400" cy="914400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1415574" y="6935025"/>
            <a:ext cx="693619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II edycja debat regionalnych</a:t>
            </a:r>
            <a:b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pl-PL" sz="24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stępna propozycja organizacji w 5 lokalizacjach </a:t>
            </a:r>
            <a:br>
              <a:rPr kumimoji="0" lang="pl-PL" sz="24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</a:br>
            <a:r>
              <a:rPr kumimoji="0" lang="pl-PL" sz="2400" b="0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w Małopolsce</a:t>
            </a:r>
          </a:p>
          <a:p>
            <a:pPr algn="l" rtl="0" latinLnBrk="1" hangingPunct="0"/>
            <a:r>
              <a:rPr lang="pl-PL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spotkań: grudzień 2019 r. – luty 2020 r</a:t>
            </a:r>
            <a:r>
              <a:rPr lang="pl-PL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Mapa" descr="Mapa z zaznaczeniem 5 miejscowości, gdzie docelowo odbędą się spotkania" title="Mapa"/>
          <p:cNvGrpSpPr/>
          <p:nvPr/>
        </p:nvGrpSpPr>
        <p:grpSpPr>
          <a:xfrm>
            <a:off x="8089546" y="4548696"/>
            <a:ext cx="5186864" cy="4291472"/>
            <a:chOff x="671689" y="1994809"/>
            <a:chExt cx="7172741" cy="5941692"/>
          </a:xfrm>
        </p:grpSpPr>
        <p:pic>
          <p:nvPicPr>
            <p:cNvPr id="5" name="Obraz 4" descr="Małopolska w ujęciu powiatowym" title="Mapa"/>
            <p:cNvPicPr>
              <a:picLocks noChangeAspect="1"/>
            </p:cNvPicPr>
            <p:nvPr/>
          </p:nvPicPr>
          <p:blipFill>
            <a:blip r:embed="rId14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1689" y="1994809"/>
              <a:ext cx="7172741" cy="5941692"/>
            </a:xfrm>
            <a:prstGeom prst="rect">
              <a:avLst/>
            </a:prstGeom>
          </p:spPr>
        </p:pic>
        <p:pic>
          <p:nvPicPr>
            <p:cNvPr id="13" name="Obraz 12" descr="znacznik" title="Piktogram"/>
            <p:cNvPicPr>
              <a:picLocks noChangeAspect="1"/>
            </p:cNvPicPr>
            <p:nvPr/>
          </p:nvPicPr>
          <p:blipFill>
            <a:blip r:embed="rId14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20644" y="3591324"/>
              <a:ext cx="431762" cy="607787"/>
            </a:xfrm>
            <a:prstGeom prst="rect">
              <a:avLst/>
            </a:prstGeom>
          </p:spPr>
        </p:pic>
        <p:sp>
          <p:nvSpPr>
            <p:cNvPr id="6" name="pole tekstowe 5"/>
            <p:cNvSpPr txBox="1"/>
            <p:nvPr/>
          </p:nvSpPr>
          <p:spPr>
            <a:xfrm>
              <a:off x="3622766" y="4110276"/>
              <a:ext cx="102912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20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Kraków</a:t>
              </a:r>
            </a:p>
          </p:txBody>
        </p:sp>
        <p:pic>
          <p:nvPicPr>
            <p:cNvPr id="15" name="Obraz 14" descr="znacznik" title="Piktogram"/>
            <p:cNvPicPr>
              <a:picLocks noChangeAspect="1"/>
            </p:cNvPicPr>
            <p:nvPr/>
          </p:nvPicPr>
          <p:blipFill>
            <a:blip r:embed="rId14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20061" y="5380309"/>
              <a:ext cx="321703" cy="446681"/>
            </a:xfrm>
            <a:prstGeom prst="rect">
              <a:avLst/>
            </a:prstGeom>
          </p:spPr>
        </p:pic>
        <p:sp>
          <p:nvSpPr>
            <p:cNvPr id="7" name="pole tekstowe 6"/>
            <p:cNvSpPr txBox="1"/>
            <p:nvPr/>
          </p:nvSpPr>
          <p:spPr>
            <a:xfrm>
              <a:off x="5053364" y="5925684"/>
              <a:ext cx="130804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Nowy Sącz</a:t>
              </a:r>
            </a:p>
          </p:txBody>
        </p:sp>
        <p:pic>
          <p:nvPicPr>
            <p:cNvPr id="14" name="Obraz 13" descr="znacznik" title="Piktogram"/>
            <p:cNvPicPr>
              <a:picLocks noChangeAspect="1"/>
            </p:cNvPicPr>
            <p:nvPr/>
          </p:nvPicPr>
          <p:blipFill>
            <a:blip r:embed="rId14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62235" y="3739665"/>
              <a:ext cx="321703" cy="446681"/>
            </a:xfrm>
            <a:prstGeom prst="rect">
              <a:avLst/>
            </a:prstGeom>
          </p:spPr>
        </p:pic>
        <p:sp>
          <p:nvSpPr>
            <p:cNvPr id="9" name="pole tekstowe 8"/>
            <p:cNvSpPr txBox="1"/>
            <p:nvPr/>
          </p:nvSpPr>
          <p:spPr>
            <a:xfrm>
              <a:off x="5260607" y="4302028"/>
              <a:ext cx="92333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Tarnów</a:t>
              </a:r>
            </a:p>
          </p:txBody>
        </p:sp>
        <p:pic>
          <p:nvPicPr>
            <p:cNvPr id="16" name="Obraz 15" descr="znacznik" title="Piktogram"/>
            <p:cNvPicPr>
              <a:picLocks noChangeAspect="1"/>
            </p:cNvPicPr>
            <p:nvPr/>
          </p:nvPicPr>
          <p:blipFill>
            <a:blip r:embed="rId14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61915" y="6050206"/>
              <a:ext cx="321703" cy="446681"/>
            </a:xfrm>
            <a:prstGeom prst="rect">
              <a:avLst/>
            </a:prstGeom>
          </p:spPr>
        </p:pic>
        <p:sp>
          <p:nvSpPr>
            <p:cNvPr id="8" name="pole tekstowe 7"/>
            <p:cNvSpPr txBox="1"/>
            <p:nvPr/>
          </p:nvSpPr>
          <p:spPr>
            <a:xfrm>
              <a:off x="2064667" y="6202695"/>
              <a:ext cx="1207061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Nowy </a:t>
              </a:r>
              <a:r>
                <a:rPr kumimoji="0" lang="pl-PL" sz="18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Targ</a:t>
              </a:r>
              <a:endParaRPr kumimoji="0" lang="pl-PL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  <p:pic>
          <p:nvPicPr>
            <p:cNvPr id="17" name="Obraz 16" descr="znacznik" title="Piktogram"/>
            <p:cNvPicPr>
              <a:picLocks noChangeAspect="1"/>
            </p:cNvPicPr>
            <p:nvPr/>
          </p:nvPicPr>
          <p:blipFill>
            <a:blip r:embed="rId14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8591" y="3825381"/>
              <a:ext cx="321703" cy="446681"/>
            </a:xfrm>
            <a:prstGeom prst="rect">
              <a:avLst/>
            </a:prstGeom>
          </p:spPr>
        </p:pic>
        <p:sp>
          <p:nvSpPr>
            <p:cNvPr id="11" name="pole tekstowe 10"/>
            <p:cNvSpPr txBox="1"/>
            <p:nvPr/>
          </p:nvSpPr>
          <p:spPr>
            <a:xfrm>
              <a:off x="1488388" y="4199112"/>
              <a:ext cx="1179811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Oświęcim</a:t>
              </a:r>
              <a:endParaRPr kumimoji="0" lang="pl-PL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</p:grpSp>
      <p:pic>
        <p:nvPicPr>
          <p:cNvPr id="29" name="Grafika 90" descr="Połączenia" title="Piktogram">
            <a:extLst>
              <a:ext uri="{FF2B5EF4-FFF2-40B4-BE49-F238E27FC236}">
                <a16:creationId xmlns="" xmlns:a16="http://schemas.microsoft.com/office/drawing/2014/main" id="{37DAA0E8-F80A-4A88-A583-A635692429A6}"/>
              </a:ext>
            </a:extLst>
          </p:cNvPr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436417" y="8536018"/>
            <a:ext cx="914400" cy="914400"/>
          </a:xfrm>
          <a:prstGeom prst="rect">
            <a:avLst/>
          </a:prstGeom>
        </p:spPr>
      </p:pic>
      <p:sp>
        <p:nvSpPr>
          <p:cNvPr id="28" name="pole tekstowe 27"/>
          <p:cNvSpPr txBox="1"/>
          <p:nvPr/>
        </p:nvSpPr>
        <p:spPr>
          <a:xfrm>
            <a:off x="1444185" y="8532819"/>
            <a:ext cx="1099165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l-PL" b="1" dirty="0" smtClean="0"/>
              <a:t>SPOTKANIA</a:t>
            </a:r>
            <a:r>
              <a:rPr lang="pl-PL" dirty="0" smtClean="0"/>
              <a:t> </a:t>
            </a:r>
            <a:r>
              <a:rPr lang="pl-PL" b="1" dirty="0" smtClean="0"/>
              <a:t>z gremiami doradczymi, zarządami </a:t>
            </a:r>
            <a:r>
              <a:rPr lang="pl-PL" b="1" dirty="0"/>
              <a:t>sąsiednich województw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dirty="0"/>
              <a:t>śląskim, podkarpackim i </a:t>
            </a:r>
            <a:r>
              <a:rPr lang="pl-PL" dirty="0" smtClean="0"/>
              <a:t>świętokrzyskim) oraz </a:t>
            </a:r>
            <a:r>
              <a:rPr lang="pl-PL" b="1" dirty="0" smtClean="0"/>
              <a:t>władzami Kraju </a:t>
            </a:r>
            <a:r>
              <a:rPr lang="pl-PL" b="1" dirty="0" err="1" smtClean="0"/>
              <a:t>Preszowskiego</a:t>
            </a:r>
            <a:r>
              <a:rPr lang="pl-PL" b="1" dirty="0" smtClean="0"/>
              <a:t> </a:t>
            </a:r>
            <a:r>
              <a:rPr lang="pl-PL" b="1" dirty="0"/>
              <a:t>i Kraju </a:t>
            </a:r>
            <a:r>
              <a:rPr lang="pl-PL" b="1" dirty="0" smtClean="0"/>
              <a:t>Żylińskiego	</a:t>
            </a:r>
          </a:p>
        </p:txBody>
      </p:sp>
    </p:spTree>
    <p:extLst>
      <p:ext uri="{BB962C8B-B14F-4D97-AF65-F5344CB8AC3E}">
        <p14:creationId xmlns:p14="http://schemas.microsoft.com/office/powerpoint/2010/main" val="3422744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45504" y="7940109"/>
            <a:ext cx="8179831" cy="1253995"/>
          </a:xfrm>
        </p:spPr>
        <p:txBody>
          <a:bodyPr/>
          <a:lstStyle/>
          <a:p>
            <a:pPr algn="ctr"/>
            <a:r>
              <a:rPr lang="pl-PL" sz="4800" b="1" dirty="0">
                <a:solidFill>
                  <a:srgbClr val="002060"/>
                </a:solidFill>
              </a:rPr>
              <a:t>Dziękuję za </a:t>
            </a:r>
            <a:r>
              <a:rPr lang="pl-PL" sz="4800" b="1" dirty="0" smtClean="0">
                <a:solidFill>
                  <a:srgbClr val="002060"/>
                </a:solidFill>
              </a:rPr>
              <a:t>uwagę</a:t>
            </a:r>
            <a:endParaRPr lang="pl-PL" sz="4800" b="1" dirty="0"/>
          </a:p>
        </p:txBody>
      </p:sp>
      <p:pic>
        <p:nvPicPr>
          <p:cNvPr id="3" name="Obraz 2" descr="Słowa ułożone w kształt Małopolski" title="Grafika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95" y="1160869"/>
            <a:ext cx="72580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27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1815939" y="4140200"/>
            <a:ext cx="10379548" cy="2413000"/>
          </a:xfrm>
        </p:spPr>
        <p:txBody>
          <a:bodyPr/>
          <a:lstStyle/>
          <a:p>
            <a:pPr algn="ctr"/>
            <a:r>
              <a:rPr lang="pl-PL" sz="4800" b="1" dirty="0">
                <a:solidFill>
                  <a:srgbClr val="C00000"/>
                </a:solidFill>
              </a:rPr>
              <a:t>ANALIZA</a:t>
            </a:r>
            <a:r>
              <a:rPr lang="pl-PL" sz="4800" b="1" dirty="0"/>
              <a:t> </a:t>
            </a:r>
            <a:r>
              <a:rPr lang="pl-PL" sz="4800" b="1" dirty="0">
                <a:solidFill>
                  <a:srgbClr val="C00000"/>
                </a:solidFill>
              </a:rPr>
              <a:t>POTRZEB</a:t>
            </a:r>
            <a:r>
              <a:rPr lang="pl-PL" sz="4800" b="1" dirty="0"/>
              <a:t> </a:t>
            </a:r>
            <a:br>
              <a:rPr lang="pl-PL" sz="4800" b="1" dirty="0"/>
            </a:br>
            <a:r>
              <a:rPr lang="pl-PL" sz="4800" b="1" dirty="0"/>
              <a:t>MAŁOPOLAN W PERSPEKTYWIE</a:t>
            </a:r>
            <a:br>
              <a:rPr lang="pl-PL" sz="4800" b="1" dirty="0"/>
            </a:br>
            <a:r>
              <a:rPr lang="pl-PL" sz="4800" b="1" dirty="0"/>
              <a:t>ROKU 2030</a:t>
            </a:r>
          </a:p>
        </p:txBody>
      </p:sp>
      <p:pic>
        <p:nvPicPr>
          <p:cNvPr id="3" name="Grafika 69" descr="Klasa">
            <a:extLst>
              <a:ext uri="{FF2B5EF4-FFF2-40B4-BE49-F238E27FC236}">
                <a16:creationId xmlns:a16="http://schemas.microsoft.com/office/drawing/2014/main" xmlns="" id="{70EA6E1C-A7DF-414D-85C5-BAE12FE2A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5"/>
              </a:ext>
            </a:extLst>
          </a:blip>
          <a:stretch>
            <a:fillRect/>
          </a:stretch>
        </p:blipFill>
        <p:spPr>
          <a:xfrm>
            <a:off x="6330620" y="2987977"/>
            <a:ext cx="914400" cy="914400"/>
          </a:xfrm>
          <a:prstGeom prst="rect">
            <a:avLst/>
          </a:prstGeom>
        </p:spPr>
      </p:pic>
      <p:pic>
        <p:nvPicPr>
          <p:cNvPr id="4" name="Obraz 3" descr="Co zrobiliśmy?" title="Napis"/>
          <p:cNvPicPr>
            <a:picLocks noChangeAspect="1"/>
          </p:cNvPicPr>
          <p:nvPr/>
        </p:nvPicPr>
        <p:blipFill>
          <a:blip r:embed="rId7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23571">
            <a:off x="8873035" y="7776973"/>
            <a:ext cx="43243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9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0366" y="610200"/>
            <a:ext cx="11254148" cy="1424809"/>
          </a:xfrm>
        </p:spPr>
        <p:txBody>
          <a:bodyPr/>
          <a:lstStyle/>
          <a:p>
            <a:pPr rtl="0" latinLnBrk="1" hangingPunct="0">
              <a:lnSpc>
                <a:spcPct val="100000"/>
              </a:lnSpc>
              <a:spcBef>
                <a:spcPts val="0"/>
              </a:spcBef>
            </a:pPr>
            <a:r>
              <a:rPr lang="pl-PL" sz="4400" b="1" dirty="0"/>
              <a:t>I edycja debaty regionalnej</a:t>
            </a:r>
            <a:br>
              <a:rPr lang="pl-PL" sz="4400" b="1" dirty="0"/>
            </a:br>
            <a:r>
              <a:rPr lang="pl-PL" sz="4400" b="1" dirty="0"/>
              <a:t>Warsztaty </a:t>
            </a:r>
            <a:r>
              <a:rPr lang="pl-PL" sz="4400" b="1" dirty="0" smtClean="0"/>
              <a:t>Strategiczne</a:t>
            </a:r>
            <a:endParaRPr lang="pl-PL" sz="4800" dirty="0"/>
          </a:p>
        </p:txBody>
      </p:sp>
      <p:sp>
        <p:nvSpPr>
          <p:cNvPr id="3" name="pole tekstowe"/>
          <p:cNvSpPr txBox="1"/>
          <p:nvPr/>
        </p:nvSpPr>
        <p:spPr>
          <a:xfrm>
            <a:off x="7599005" y="2829329"/>
            <a:ext cx="5115510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l-PL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miejscowości</a:t>
            </a:r>
          </a:p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  <a:r>
              <a:rPr kumimoji="0" lang="pl-PL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450</a:t>
            </a:r>
            <a:r>
              <a:rPr kumimoji="0" lang="pl-PL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  <a:r>
              <a:rPr kumimoji="0" lang="pl-PL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uczestników</a:t>
            </a:r>
          </a:p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maja do lipca 2019 r.</a:t>
            </a:r>
            <a:endParaRPr kumimoji="0" lang="pl-PL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Przedstawiono regionalny, krajowy oraz europejski kontekst prac nad SRWM 2030 oraz RPO WM 2021-2027</a:t>
            </a:r>
          </a:p>
          <a:p>
            <a:pPr marL="342900" marR="0" indent="-342900" algn="l" defTabSz="584200" rtl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pl-PL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pl-PL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ozyskano wiedzę na temat barier i potencjałów rozwojowych poszczególnych obszarów Małopolski  </a:t>
            </a:r>
            <a:endParaRPr kumimoji="0" lang="pl-PL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grpSp>
        <p:nvGrpSpPr>
          <p:cNvPr id="18" name="Mapa Małopolski ze znacznikami" descr="Mapa przedstawiająca lokalizację wydarzeń. Oznaczone zostało 7 miejscowości, w których odbywały się warsztaty." title="Mapa"/>
          <p:cNvGrpSpPr/>
          <p:nvPr/>
        </p:nvGrpSpPr>
        <p:grpSpPr>
          <a:xfrm>
            <a:off x="682322" y="2008570"/>
            <a:ext cx="7172741" cy="5941692"/>
            <a:chOff x="682322" y="1941104"/>
            <a:chExt cx="7172741" cy="5941692"/>
          </a:xfrm>
        </p:grpSpPr>
        <p:pic>
          <p:nvPicPr>
            <p:cNvPr id="8" name="Mapa Małopolski - podkład z powiatami" descr="Kontur Małopolski z podziałem na powiaty" title="Mapa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2322" y="1941104"/>
              <a:ext cx="7172741" cy="5941692"/>
            </a:xfrm>
            <a:prstGeom prst="rect">
              <a:avLst/>
            </a:prstGeom>
          </p:spPr>
        </p:pic>
        <p:pic>
          <p:nvPicPr>
            <p:cNvPr id="21" name="Znacznik Ludżmierz" title="Znacznik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01968" y="6029264"/>
              <a:ext cx="321703" cy="446681"/>
            </a:xfrm>
            <a:prstGeom prst="rect">
              <a:avLst/>
            </a:prstGeom>
          </p:spPr>
        </p:pic>
        <p:sp>
          <p:nvSpPr>
            <p:cNvPr id="13" name="Ludźmierz"/>
            <p:cNvSpPr txBox="1"/>
            <p:nvPr/>
          </p:nvSpPr>
          <p:spPr>
            <a:xfrm>
              <a:off x="2263127" y="5970808"/>
              <a:ext cx="1173398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Ludźmierz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08.05.2019</a:t>
              </a:r>
              <a:endParaRPr kumimoji="0" lang="pl-PL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  <p:pic>
          <p:nvPicPr>
            <p:cNvPr id="20" name="Znacznik Nowy Sącz" title="Znacznik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20061" y="5380309"/>
              <a:ext cx="321703" cy="446681"/>
            </a:xfrm>
            <a:prstGeom prst="rect">
              <a:avLst/>
            </a:prstGeom>
          </p:spPr>
        </p:pic>
        <p:sp>
          <p:nvSpPr>
            <p:cNvPr id="12" name="Nowy Sącz"/>
            <p:cNvSpPr txBox="1"/>
            <p:nvPr/>
          </p:nvSpPr>
          <p:spPr>
            <a:xfrm>
              <a:off x="5170346" y="5976425"/>
              <a:ext cx="1173398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Nowy Sącz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03.06.2019</a:t>
              </a:r>
              <a:endParaRPr kumimoji="0" lang="pl-PL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  <p:pic>
          <p:nvPicPr>
            <p:cNvPr id="11" name="Znacznik Tarnów" title="Znacznik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62235" y="3739665"/>
              <a:ext cx="321703" cy="446681"/>
            </a:xfrm>
            <a:prstGeom prst="rect">
              <a:avLst/>
            </a:prstGeom>
          </p:spPr>
        </p:pic>
        <p:sp>
          <p:nvSpPr>
            <p:cNvPr id="14" name="Tarnów"/>
            <p:cNvSpPr txBox="1"/>
            <p:nvPr/>
          </p:nvSpPr>
          <p:spPr>
            <a:xfrm>
              <a:off x="5541764" y="4218242"/>
              <a:ext cx="112851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Tarnów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12.06.2019</a:t>
              </a:r>
              <a:endParaRPr kumimoji="0" lang="pl-PL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  <p:pic>
          <p:nvPicPr>
            <p:cNvPr id="24" name="Znacznik Czerna" title="Znacznik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75038" y="3367983"/>
              <a:ext cx="321703" cy="446681"/>
            </a:xfrm>
            <a:prstGeom prst="rect">
              <a:avLst/>
            </a:prstGeom>
          </p:spPr>
        </p:pic>
        <p:sp>
          <p:nvSpPr>
            <p:cNvPr id="15" name="Czerna"/>
            <p:cNvSpPr txBox="1"/>
            <p:nvPr/>
          </p:nvSpPr>
          <p:spPr>
            <a:xfrm>
              <a:off x="1932751" y="2709553"/>
              <a:ext cx="112851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Czerna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19.06.2019</a:t>
              </a:r>
              <a:endParaRPr kumimoji="0" lang="pl-PL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  <p:pic>
          <p:nvPicPr>
            <p:cNvPr id="22" name="Znacznik Zator" title="Znacznik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44640" y="3904152"/>
              <a:ext cx="321703" cy="446681"/>
            </a:xfrm>
            <a:prstGeom prst="rect">
              <a:avLst/>
            </a:prstGeom>
          </p:spPr>
        </p:pic>
        <p:sp>
          <p:nvSpPr>
            <p:cNvPr id="16" name="Zator"/>
            <p:cNvSpPr txBox="1"/>
            <p:nvPr/>
          </p:nvSpPr>
          <p:spPr>
            <a:xfrm>
              <a:off x="1820365" y="4355362"/>
              <a:ext cx="112851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Zator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26.06.2019</a:t>
              </a:r>
              <a:endParaRPr kumimoji="0" lang="pl-PL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  <p:pic>
          <p:nvPicPr>
            <p:cNvPr id="23" name="Znacznik Miechów" title="Znacznik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76337" y="2418430"/>
              <a:ext cx="321703" cy="446681"/>
            </a:xfrm>
            <a:prstGeom prst="rect">
              <a:avLst/>
            </a:prstGeom>
          </p:spPr>
        </p:pic>
        <p:sp>
          <p:nvSpPr>
            <p:cNvPr id="17" name="Miechów"/>
            <p:cNvSpPr txBox="1"/>
            <p:nvPr/>
          </p:nvSpPr>
          <p:spPr>
            <a:xfrm>
              <a:off x="3723671" y="2224644"/>
              <a:ext cx="112851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Miechów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03.07.2019</a:t>
              </a:r>
              <a:endParaRPr kumimoji="0" lang="pl-PL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  <p:pic>
          <p:nvPicPr>
            <p:cNvPr id="10" name="Znacznik Kraków" title="Znacznik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20644" y="3591324"/>
              <a:ext cx="431762" cy="607787"/>
            </a:xfrm>
            <a:prstGeom prst="rect">
              <a:avLst/>
            </a:prstGeom>
          </p:spPr>
        </p:pic>
        <p:sp>
          <p:nvSpPr>
            <p:cNvPr id="5" name="Kraków"/>
            <p:cNvSpPr txBox="1"/>
            <p:nvPr/>
          </p:nvSpPr>
          <p:spPr>
            <a:xfrm>
              <a:off x="3512741" y="3963005"/>
              <a:ext cx="125675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Palatino"/>
                </a:rPr>
                <a:t>Kraków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10.07.2019</a:t>
              </a:r>
              <a:endParaRPr kumimoji="0" lang="pl-PL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endParaRPr>
            </a:p>
          </p:txBody>
        </p:sp>
      </p:grpSp>
      <p:pic>
        <p:nvPicPr>
          <p:cNvPr id="7" name="Obraz 6" descr="Zdjęcie sali z uczestnikami spotkania w Krakowie" title="Zdjęc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32" y="7815297"/>
            <a:ext cx="2680638" cy="1790666"/>
          </a:xfrm>
          <a:prstGeom prst="rect">
            <a:avLst/>
          </a:prstGeom>
        </p:spPr>
      </p:pic>
      <p:pic>
        <p:nvPicPr>
          <p:cNvPr id="6" name="Obraz 5" descr="Zdjęcie sali z uczestnikami spotkania w Nowym Sączu" title="Zdjęci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614" y="7767278"/>
            <a:ext cx="2684656" cy="1790666"/>
          </a:xfrm>
          <a:prstGeom prst="rect">
            <a:avLst/>
          </a:prstGeom>
        </p:spPr>
      </p:pic>
      <p:pic>
        <p:nvPicPr>
          <p:cNvPr id="2050" name="Picture 2" descr="Zdjęcie sali z uczestnikami spotkania w Tarnowie" title="Zdjęci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87" y="7788892"/>
            <a:ext cx="2684127" cy="17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djęcie sali z uczestnikami spotkania w Ludźmierzu" title="Zdjęci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15" y="7792466"/>
            <a:ext cx="2680638" cy="178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995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1620838" y="449545"/>
            <a:ext cx="8713135" cy="2413000"/>
          </a:xfrm>
        </p:spPr>
        <p:txBody>
          <a:bodyPr/>
          <a:lstStyle/>
          <a:p>
            <a:r>
              <a:rPr lang="pl-PL" sz="4800" b="1" dirty="0"/>
              <a:t>B</a:t>
            </a:r>
            <a:r>
              <a:rPr lang="pl-PL" sz="4800" b="1" dirty="0" smtClean="0"/>
              <a:t>ank Projektów Ponadlokalnych</a:t>
            </a:r>
            <a:endParaRPr lang="pl-PL" sz="48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4294967295"/>
          </p:nvPr>
        </p:nvSpPr>
        <p:spPr>
          <a:xfrm>
            <a:off x="1620837" y="2431941"/>
            <a:ext cx="10917715" cy="7040562"/>
          </a:xfrm>
          <a:prstGeom prst="rect">
            <a:avLst/>
          </a:prstGeom>
          <a:noFill/>
        </p:spPr>
        <p:txBody>
          <a:bodyPr/>
          <a:lstStyle/>
          <a:p>
            <a:pPr lvl="0" algn="just" defTabSz="410751" rtl="0" hangingPunct="0">
              <a:spcBef>
                <a:spcPts val="0"/>
              </a:spcBef>
              <a:buSzTx/>
            </a:pPr>
            <a:r>
              <a:rPr lang="pl-PL" sz="2800" b="1" u="sng" kern="1200" spc="300" dirty="0" smtClean="0">
                <a:solidFill>
                  <a:srgbClr val="0070C0"/>
                </a:solidFill>
                <a:latin typeface="Bodoni SvtyTwo ITC TT-Book"/>
                <a:ea typeface="Palatino"/>
                <a:cs typeface="+mn-cs"/>
                <a:sym typeface="Palatino"/>
              </a:rPr>
              <a:t>Czemu służy </a:t>
            </a:r>
            <a:r>
              <a:rPr lang="pl-PL" sz="2800" b="1" u="sng" kern="1200" spc="300" dirty="0">
                <a:solidFill>
                  <a:srgbClr val="0070C0"/>
                </a:solidFill>
                <a:latin typeface="Bodoni SvtyTwo ITC TT-Book"/>
                <a:ea typeface="Palatino"/>
                <a:cs typeface="+mn-cs"/>
                <a:sym typeface="Palatino"/>
              </a:rPr>
              <a:t>BPP? </a:t>
            </a:r>
          </a:p>
          <a:p>
            <a:pPr marL="241093" lvl="0" indent="-241093" algn="just" defTabSz="410751" rtl="0" hangingPunct="0">
              <a:spcBef>
                <a:spcPts val="300"/>
              </a:spcBef>
              <a:buSzTx/>
              <a:buFont typeface="Arial" panose="020B0604020202020204" pitchFamily="34" charset="0"/>
              <a:buChar char="•"/>
            </a:pPr>
            <a:r>
              <a:rPr lang="pl-PL" sz="2000" kern="1200" dirty="0" smtClean="0">
                <a:ea typeface="Palatino"/>
                <a:sym typeface="Palatino"/>
              </a:rPr>
              <a:t>Rozpoznaniu </a:t>
            </a:r>
            <a:r>
              <a:rPr lang="pl-PL" sz="2000" kern="1200" dirty="0">
                <a:ea typeface="Palatino"/>
                <a:sym typeface="Palatino"/>
              </a:rPr>
              <a:t>potrzeb rozwojowych w regionie i </a:t>
            </a:r>
            <a:r>
              <a:rPr lang="pl-PL" sz="2000" kern="1200" dirty="0" smtClean="0">
                <a:ea typeface="Palatino"/>
                <a:sym typeface="Palatino"/>
              </a:rPr>
              <a:t>sformułowaniu </a:t>
            </a:r>
            <a:r>
              <a:rPr lang="pl-PL" sz="2000" kern="1200" dirty="0">
                <a:ea typeface="Palatino"/>
                <a:sym typeface="Palatino"/>
              </a:rPr>
              <a:t>w oparciu </a:t>
            </a:r>
            <a:r>
              <a:rPr lang="pl-PL" sz="2000" kern="1200" dirty="0" smtClean="0">
                <a:ea typeface="Palatino"/>
                <a:sym typeface="Palatino"/>
              </a:rPr>
              <a:t>o </a:t>
            </a:r>
            <a:r>
              <a:rPr lang="pl-PL" sz="2000" kern="1200" dirty="0">
                <a:ea typeface="Palatino"/>
                <a:sym typeface="Palatino"/>
              </a:rPr>
              <a:t>nie interwencji publicznej opisanej w SRWM 2030.</a:t>
            </a:r>
          </a:p>
          <a:p>
            <a:pPr marL="241093" lvl="0" indent="-241093" algn="just" defTabSz="410751" rtl="0" hangingPunct="0">
              <a:spcBef>
                <a:spcPts val="300"/>
              </a:spcBef>
              <a:buSzTx/>
              <a:buFont typeface="Arial" panose="020B0604020202020204" pitchFamily="34" charset="0"/>
              <a:buChar char="•"/>
            </a:pPr>
            <a:r>
              <a:rPr lang="pl-PL" sz="2000" kern="1200" dirty="0" smtClean="0">
                <a:ea typeface="Palatino"/>
                <a:sym typeface="Palatino"/>
              </a:rPr>
              <a:t>Identyfikacji </a:t>
            </a:r>
            <a:r>
              <a:rPr lang="pl-PL" sz="2000" kern="1200" dirty="0">
                <a:ea typeface="Palatino"/>
                <a:sym typeface="Palatino"/>
              </a:rPr>
              <a:t>w regionie projektów, które mogłyby:</a:t>
            </a:r>
            <a:endParaRPr lang="pl-PL" sz="2000" kern="1200" dirty="0">
              <a:ea typeface="MS PGothic" panose="020B0600070205080204" pitchFamily="34" charset="-128"/>
              <a:sym typeface="Palatino"/>
            </a:endParaRPr>
          </a:p>
          <a:p>
            <a:pPr marL="989013" lvl="1" indent="-539750" algn="just" defTabSz="410751" rtl="0" hangingPunct="0">
              <a:spcBef>
                <a:spcPts val="300"/>
              </a:spcBef>
              <a:buSzTx/>
              <a:buFont typeface="Wingdings" panose="05000000000000000000" pitchFamily="2" charset="2"/>
              <a:buChar char="ü"/>
            </a:pPr>
            <a:r>
              <a:rPr lang="pl-PL" sz="2000" kern="1200" dirty="0">
                <a:ea typeface="Palatino"/>
                <a:sym typeface="Palatino"/>
              </a:rPr>
              <a:t>zostać sfinansowane w ramach RPO WM 2021-2027;</a:t>
            </a:r>
          </a:p>
          <a:p>
            <a:pPr marL="989013" lvl="1" indent="-539750" algn="just" defTabSz="410751" rtl="0" hangingPunct="0">
              <a:spcBef>
                <a:spcPts val="300"/>
              </a:spcBef>
              <a:buSzTx/>
              <a:buFont typeface="Wingdings" panose="05000000000000000000" pitchFamily="2" charset="2"/>
              <a:buChar char="ü"/>
            </a:pPr>
            <a:r>
              <a:rPr lang="pl-PL" sz="2000" kern="1200" dirty="0">
                <a:ea typeface="Palatino"/>
                <a:sym typeface="Palatino"/>
              </a:rPr>
              <a:t>stanowić postulat Samorządu Województwa do uwzględnienia </a:t>
            </a:r>
            <a:r>
              <a:rPr lang="pl-PL" sz="2000" kern="1200" dirty="0" smtClean="0">
                <a:ea typeface="Palatino"/>
                <a:sym typeface="Palatino"/>
              </a:rPr>
              <a:t>w </a:t>
            </a:r>
            <a:r>
              <a:rPr lang="pl-PL" sz="2000" kern="1200" dirty="0">
                <a:ea typeface="Palatino"/>
                <a:sym typeface="Palatino"/>
              </a:rPr>
              <a:t>kontrakcie programowym, kontraktach sektorowych, porozumieniach terytorialnych, krajowych programach operacyjnych 2021-2027</a:t>
            </a:r>
            <a:r>
              <a:rPr lang="pl-PL" sz="2000" kern="1200" dirty="0" smtClean="0">
                <a:ea typeface="Palatino"/>
                <a:sym typeface="Palatino"/>
              </a:rPr>
              <a:t>.</a:t>
            </a:r>
            <a:endParaRPr lang="pl-PL" sz="2000" kern="1200" dirty="0">
              <a:ea typeface="MS PGothic" panose="020B0600070205080204" pitchFamily="34" charset="-128"/>
              <a:sym typeface="Palatino"/>
            </a:endParaRPr>
          </a:p>
          <a:p>
            <a:pPr algn="ctr"/>
            <a:r>
              <a:rPr lang="pl-PL" sz="2400" b="1" dirty="0" smtClean="0">
                <a:solidFill>
                  <a:srgbClr val="CC006A"/>
                </a:solidFill>
              </a:rPr>
              <a:t>I nabór projektów do BPP trwał od 31 maja do 31 sierpnia 2019 r.</a:t>
            </a:r>
          </a:p>
          <a:p>
            <a:pPr marL="457200" indent="-457200" algn="l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pl-PL" sz="2400" dirty="0" smtClean="0"/>
              <a:t>W I naborze do BPP wpłynęło </a:t>
            </a:r>
            <a:r>
              <a:rPr lang="pl-PL" sz="2400" b="1" dirty="0" smtClean="0"/>
              <a:t>469</a:t>
            </a:r>
            <a:r>
              <a:rPr lang="pl-PL" sz="2400" dirty="0" smtClean="0"/>
              <a:t> projektów o łącznej szacunkowej wartości </a:t>
            </a:r>
            <a:r>
              <a:rPr lang="pl-PL" sz="2400" b="1" dirty="0" smtClean="0"/>
              <a:t>34,6 mld zł.</a:t>
            </a:r>
            <a:endParaRPr lang="pl-PL" sz="2400" b="1" dirty="0"/>
          </a:p>
          <a:p>
            <a:pPr marL="457200" indent="-457200" algn="l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pl-PL" sz="2400" dirty="0"/>
              <a:t>N</a:t>
            </a:r>
            <a:r>
              <a:rPr lang="pl-PL" sz="2400" dirty="0" smtClean="0"/>
              <a:t>ajaktywniejszą grupą zgłaszającą projekty były </a:t>
            </a:r>
            <a:r>
              <a:rPr lang="pl-PL" sz="2400" b="1" dirty="0"/>
              <a:t>JST </a:t>
            </a:r>
            <a:r>
              <a:rPr lang="pl-PL" sz="2400" b="1" dirty="0" smtClean="0"/>
              <a:t>(368).</a:t>
            </a:r>
          </a:p>
          <a:p>
            <a:pPr marL="457200" indent="-457200" algn="l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pl-PL" sz="2400" dirty="0"/>
              <a:t>Wśród zgłoszonych projektów dominowały projekty </a:t>
            </a:r>
            <a:r>
              <a:rPr lang="pl-PL" sz="2400" b="1" dirty="0"/>
              <a:t>infrastrukturalne (381). </a:t>
            </a:r>
          </a:p>
          <a:p>
            <a:pPr marL="457200" indent="-457200" algn="l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pl-PL" sz="2400" dirty="0" smtClean="0"/>
              <a:t>Najwięcej </a:t>
            </a:r>
            <a:r>
              <a:rPr lang="pl-PL" sz="2400" dirty="0"/>
              <a:t>projektów zgłoszono w sektorach: </a:t>
            </a:r>
            <a:r>
              <a:rPr lang="pl-PL" sz="2400" dirty="0" smtClean="0"/>
              <a:t>Transportowo-Komunikacyjnym (89</a:t>
            </a:r>
            <a:r>
              <a:rPr lang="pl-PL" sz="2400" dirty="0"/>
              <a:t>), Środowiskowym (51) i Sportowo-Rekreacyjnym (39</a:t>
            </a:r>
            <a:r>
              <a:rPr lang="pl-PL" sz="2400" dirty="0" smtClean="0"/>
              <a:t>).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620838" y="8773745"/>
            <a:ext cx="10917715" cy="522129"/>
          </a:xfrm>
          <a:prstGeom prst="roundRect">
            <a:avLst/>
          </a:prstGeom>
          <a:noFill/>
          <a:ln w="28575" cap="flat">
            <a:solidFill>
              <a:srgbClr val="0070C0"/>
            </a:solidFill>
            <a:prstDash val="lg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b="1" dirty="0" smtClean="0">
                <a:solidFill>
                  <a:srgbClr val="0070C0"/>
                </a:solidFill>
              </a:rPr>
              <a:t>Od 25 września do 31 grudnia 2019 r. trwa II tura naboru do BPP</a:t>
            </a:r>
            <a:endParaRPr lang="pl-P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13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0576" y="4140200"/>
            <a:ext cx="10379548" cy="2413000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rgbClr val="C00000"/>
                </a:solidFill>
              </a:rPr>
              <a:t>PROJEKT </a:t>
            </a:r>
            <a:r>
              <a:rPr lang="pl-PL" sz="5400" b="1" dirty="0"/>
              <a:t>STRATEGII </a:t>
            </a:r>
            <a:br>
              <a:rPr lang="pl-PL" sz="5400" b="1" dirty="0"/>
            </a:br>
            <a:r>
              <a:rPr lang="pl-PL" sz="5400" b="1" dirty="0"/>
              <a:t>ROZWOJU WOJEWÓDZTWA </a:t>
            </a:r>
            <a:r>
              <a:rPr lang="pl-PL" sz="5400" b="1" dirty="0">
                <a:solidFill>
                  <a:srgbClr val="C00000"/>
                </a:solidFill>
              </a:rPr>
              <a:t>„MAŁOPOLSKA 2030</a:t>
            </a:r>
            <a:r>
              <a:rPr lang="pl-PL" sz="5400" b="1" dirty="0" smtClean="0">
                <a:solidFill>
                  <a:srgbClr val="C00000"/>
                </a:solidFill>
              </a:rPr>
              <a:t>”</a:t>
            </a:r>
            <a:endParaRPr lang="pl-PL" sz="5400" b="1" dirty="0"/>
          </a:p>
        </p:txBody>
      </p:sp>
      <p:pic>
        <p:nvPicPr>
          <p:cNvPr id="3" name="Grafika 62" descr="Scenariusz">
            <a:extLst>
              <a:ext uri="{FF2B5EF4-FFF2-40B4-BE49-F238E27FC236}">
                <a16:creationId xmlns:a16="http://schemas.microsoft.com/office/drawing/2014/main" xmlns="" id="{724651BA-92F2-4D0D-BE64-F6857C526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tretch>
            <a:fillRect/>
          </a:stretch>
        </p:blipFill>
        <p:spPr>
          <a:xfrm>
            <a:off x="6153150" y="28697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66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3147" y="783794"/>
            <a:ext cx="10379548" cy="2413000"/>
          </a:xfrm>
        </p:spPr>
        <p:txBody>
          <a:bodyPr/>
          <a:lstStyle/>
          <a:p>
            <a:r>
              <a:rPr lang="pl-PL" sz="4800" b="1" dirty="0"/>
              <a:t>Wizja i cel główny </a:t>
            </a:r>
            <a:br>
              <a:rPr lang="pl-PL" sz="4800" b="1" dirty="0"/>
            </a:br>
            <a:r>
              <a:rPr lang="pl-PL" sz="4800" b="1" dirty="0" smtClean="0"/>
              <a:t>SRWM 2030</a:t>
            </a:r>
            <a:endParaRPr lang="pl-PL" sz="48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412875" y="2528600"/>
            <a:ext cx="5553075" cy="471924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WIZJA MAŁOPOLSKA 2030</a:t>
            </a:r>
            <a:endParaRPr kumimoji="0" lang="pl-PL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303147" y="3000524"/>
            <a:ext cx="5662800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MAŁOPOLSKA</a:t>
            </a: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– regionem równych 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szans i wszechstronnego </a:t>
            </a:r>
          </a:p>
          <a:p>
            <a:pPr rtl="0" latinLnBrk="1" hangingPunct="0"/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rozwoju Małopolan,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nowoczesnej gospodarki, 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odpowiedzialnie podchodzącym 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do zasobów środowiska 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naturalnego, silnym aktywnością 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swych mieszkańców, 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czerpiącym z dziedzictwa 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przeszłości i zachowującym </a:t>
            </a:r>
            <a:b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swoją tożsamość </a:t>
            </a:r>
          </a:p>
          <a:p>
            <a:pPr rtl="0" latinLnBrk="1" hangingPunct="0"/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w integrującej się Europie.”</a:t>
            </a:r>
            <a:endParaRPr lang="pl-PL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412872" y="7641916"/>
            <a:ext cx="5553075" cy="471924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CEL GŁÓWNY STRATEGII</a:t>
            </a:r>
            <a:endParaRPr kumimoji="0" lang="pl-PL" sz="24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12871" y="8175997"/>
            <a:ext cx="555307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l-PL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„Małopolska regionem zrównoważonego rozwoju w wymiarze społecznym, gospodarczym, środowiskowym i terytorialnym”</a:t>
            </a:r>
            <a:endParaRPr lang="pl-PL" sz="1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7206381" y="2133601"/>
            <a:ext cx="5687695" cy="7106652"/>
            <a:chOff x="7206381" y="2133601"/>
            <a:chExt cx="5687695" cy="7106652"/>
          </a:xfrm>
        </p:grpSpPr>
        <p:pic>
          <p:nvPicPr>
            <p:cNvPr id="9" name="Obraz 8" title="Obraz ze schematem obszarów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539" y="2133601"/>
              <a:ext cx="5665537" cy="7106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Pole tekstowe 2"/>
            <p:cNvSpPr txBox="1">
              <a:spLocks noChangeArrowheads="1"/>
            </p:cNvSpPr>
            <p:nvPr/>
          </p:nvSpPr>
          <p:spPr bwMode="auto">
            <a:xfrm>
              <a:off x="7206381" y="8592484"/>
              <a:ext cx="5687695" cy="478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pl-PL" sz="1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ROZWÓJ ZRÓWNOWAŻONY TERYTORIALNIE</a:t>
              </a:r>
              <a:endPara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pl-PL" sz="1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ZARZĄDZANIE STRATEGICZNE ROZWOJEM WOJEWÓDZTWA</a:t>
              </a:r>
              <a:endPara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6548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422399" y="860576"/>
            <a:ext cx="11988800" cy="1219200"/>
          </a:xfrm>
        </p:spPr>
        <p:txBody>
          <a:bodyPr/>
          <a:lstStyle/>
          <a:p>
            <a:pPr algn="l"/>
            <a:r>
              <a:rPr lang="pl-PL" dirty="0"/>
              <a:t>Wskaźniki realizacji </a:t>
            </a:r>
            <a:br>
              <a:rPr lang="pl-PL" dirty="0"/>
            </a:br>
            <a:r>
              <a:rPr lang="pl-PL" dirty="0"/>
              <a:t>celu </a:t>
            </a:r>
            <a:r>
              <a:rPr lang="pl-PL" dirty="0" smtClean="0"/>
              <a:t>głównego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100731" y="3375317"/>
            <a:ext cx="595355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Dwa wskaźniki dla celu głównego: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600430" y="4127553"/>
            <a:ext cx="520034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rtl="0" latinLnBrk="1" hangingPunct="0">
              <a:buFont typeface="+mj-lt"/>
              <a:buAutoNum type="arabicParenR"/>
            </a:pPr>
            <a:r>
              <a:rPr lang="pl-P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 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krajowy brutto </a:t>
            </a:r>
            <a:r>
              <a:rPr lang="pl-P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ogółem</a:t>
            </a:r>
          </a:p>
          <a:p>
            <a:pPr marL="457200" indent="-457200" algn="l" rtl="0" latinLnBrk="1" hangingPunct="0">
              <a:buFont typeface="+mj-lt"/>
              <a:buAutoNum type="arabicParenR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rtl="0" latinLnBrk="1" hangingPunct="0">
              <a:buFont typeface="+mj-lt"/>
              <a:buAutoNum type="arabicParenR"/>
            </a:pP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Zróżnicowanie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poziomu rozwoju 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 </a:t>
            </a:r>
            <a:r>
              <a:rPr lang="pl-P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Małopolsce na podstawie wskaźnika </a:t>
            </a:r>
            <a:r>
              <a:rPr lang="pl-P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syntetycznego</a:t>
            </a:r>
            <a:endParaRPr lang="pl-P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trzałka w górę 21" title="Strzałka w dół"/>
          <p:cNvSpPr/>
          <p:nvPr/>
        </p:nvSpPr>
        <p:spPr>
          <a:xfrm rot="10800000">
            <a:off x="328084" y="5045926"/>
            <a:ext cx="283291" cy="184826"/>
          </a:xfrm>
          <a:prstGeom prst="up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trzałka w górę 23" title="Strzałka w górę"/>
          <p:cNvSpPr/>
          <p:nvPr/>
        </p:nvSpPr>
        <p:spPr>
          <a:xfrm>
            <a:off x="328084" y="4310798"/>
            <a:ext cx="283291" cy="184826"/>
          </a:xfrm>
          <a:prstGeom prst="upArrow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1122156" y="6076805"/>
            <a:ext cx="4506748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 rtl="0" latinLnBrk="1" hangingPunct="0"/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Wskaźnik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syntetyczny został opracowany na </a:t>
            </a: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podstawie14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cech określających problemy </a:t>
            </a: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wymiarze </a:t>
            </a: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społecznym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, gospodarczym </a:t>
            </a: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środowiskowym. </a:t>
            </a: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Zróżnicowanie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zostało </a:t>
            </a: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wskazane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jako różnica pomiędzy najwyższą </a:t>
            </a:r>
            <a:r>
              <a:rPr lang="pl-PL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najniższą wartością</a:t>
            </a:r>
            <a:endParaRPr kumimoji="0" lang="pl-PL" sz="12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1122156" y="7245013"/>
            <a:ext cx="391070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pl-PL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Wartość wskaźnika (2017): 3,42</a:t>
            </a:r>
            <a:endParaRPr lang="pl-PL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22156" y="7738108"/>
            <a:ext cx="3910704" cy="7412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>
              <a:spcBef>
                <a:spcPts val="300"/>
              </a:spcBef>
            </a:pPr>
            <a:r>
              <a:rPr kumimoji="0" lang="pl-PL" sz="1400" b="1" i="1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Najwyższy</a:t>
            </a:r>
            <a:r>
              <a:rPr kumimoji="0" lang="pl-PL" sz="1400" b="1" i="1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wskaźnik: </a:t>
            </a:r>
            <a:r>
              <a:rPr lang="pl-PL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Wielka Wieś (</a:t>
            </a:r>
            <a:r>
              <a:rPr lang="pl-PL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1,66)</a:t>
            </a:r>
            <a:endParaRPr lang="pl-PL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200" b="1" i="1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latinLnBrk="1" hangingPunct="0">
              <a:spcBef>
                <a:spcPts val="300"/>
              </a:spcBef>
            </a:pPr>
            <a:r>
              <a:rPr lang="pl-PL" sz="1400" b="1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Najniższy</a:t>
            </a:r>
            <a:r>
              <a:rPr lang="pl-PL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wskaźnik: </a:t>
            </a:r>
            <a:r>
              <a:rPr lang="pl-PL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Lipinki (-1,76)</a:t>
            </a:r>
            <a:endParaRPr lang="pl-PL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0893972" y="227323"/>
            <a:ext cx="2110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eaLnBrk="0" hangingPunct="0"/>
            <a:r>
              <a:rPr lang="pl-PL" sz="2000" b="1" dirty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PKB w mld zł </a:t>
            </a:r>
            <a: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2000" b="1" dirty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dynamika wzrostu </a:t>
            </a:r>
            <a: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latach </a:t>
            </a:r>
            <a: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2008-2016 </a:t>
            </a:r>
            <a:r>
              <a:rPr lang="pl-PL" sz="2000" b="1" dirty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</a:t>
            </a:r>
            <a: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12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podregionów</a:t>
            </a:r>
            <a:endParaRPr lang="pl-PL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8668356" y="4738641"/>
            <a:ext cx="4336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 latinLnBrk="1" hangingPunct="0"/>
            <a:r>
              <a:rPr lang="pl-PL" sz="1200" i="1" dirty="0">
                <a:latin typeface="Arial" panose="020B0604020202020204" pitchFamily="34" charset="0"/>
                <a:cs typeface="Arial" panose="020B0604020202020204" pitchFamily="34" charset="0"/>
              </a:rPr>
              <a:t>Źródło: opracowanie własne na podstawie danych GUS, BDL</a:t>
            </a:r>
          </a:p>
        </p:txBody>
      </p:sp>
      <p:pic>
        <p:nvPicPr>
          <p:cNvPr id="5122" name="Picture 2" descr="obszay-problem_now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 bwMode="auto">
          <a:xfrm>
            <a:off x="6019968" y="5102179"/>
            <a:ext cx="6984832" cy="465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hape 92" title="Patern Małopolsk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692" y="663296"/>
            <a:ext cx="615605" cy="226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az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51" y="509280"/>
            <a:ext cx="6177455" cy="4186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211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lopolska-template-2016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zablon_Malopolska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zablon_Malopolska" id="{3D0EECCB-530F-4A46-83FB-98A7525F3E0C}" vid="{068BE1A3-2515-4B94-9BAA-97AC3DD3EAA1}"/>
    </a:ext>
  </a:extLst>
</a:theme>
</file>

<file path=ppt/theme/theme3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Malopolska-template-2016</Template>
  <TotalTime>3571</TotalTime>
  <Words>1703</Words>
  <Application>Microsoft Office PowerPoint</Application>
  <PresentationFormat>Niestandardowy</PresentationFormat>
  <Paragraphs>404</Paragraphs>
  <Slides>35</Slides>
  <Notes>35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35</vt:i4>
      </vt:variant>
    </vt:vector>
  </HeadingPairs>
  <TitlesOfParts>
    <vt:vector size="50" baseType="lpstr">
      <vt:lpstr>MS PGothic</vt:lpstr>
      <vt:lpstr>Aller</vt:lpstr>
      <vt:lpstr>Arial</vt:lpstr>
      <vt:lpstr>Arial Narrow</vt:lpstr>
      <vt:lpstr>Avenir Roman</vt:lpstr>
      <vt:lpstr>Bodoni SvtyTwo ITC TT-Book</vt:lpstr>
      <vt:lpstr>Calibri</vt:lpstr>
      <vt:lpstr>Courier New</vt:lpstr>
      <vt:lpstr>Helvetica</vt:lpstr>
      <vt:lpstr>Palatino</vt:lpstr>
      <vt:lpstr>Roboto Regular</vt:lpstr>
      <vt:lpstr>Times New Roman</vt:lpstr>
      <vt:lpstr>Wingdings</vt:lpstr>
      <vt:lpstr>Malopolska-template-2016</vt:lpstr>
      <vt:lpstr>Szablon_Malopolska</vt:lpstr>
      <vt:lpstr>Projekt  Strategii Rozwoju Województwa  „Małopolska 2030”</vt:lpstr>
      <vt:lpstr>Przesłanki aktualizacji  SRWM 2011-2020</vt:lpstr>
      <vt:lpstr>Kamienie milowe</vt:lpstr>
      <vt:lpstr>ANALIZA POTRZEB  MAŁOPOLAN W PERSPEKTYWIE ROKU 2030</vt:lpstr>
      <vt:lpstr>I edycja debaty regionalnej Warsztaty Strategiczne</vt:lpstr>
      <vt:lpstr>Bank Projektów Ponadlokalnych</vt:lpstr>
      <vt:lpstr>PROJEKT STRATEGII  ROZWOJU WOJEWÓDZTWA „MAŁOPOLSKA 2030”</vt:lpstr>
      <vt:lpstr>Wizja i cel główny  SRWM 2030</vt:lpstr>
      <vt:lpstr>Wskaźniki realizacji  celu głównego</vt:lpstr>
      <vt:lpstr> Małopolanie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Gospodarka - kierunki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Środowisko - kierunki</vt:lpstr>
      <vt:lpstr>Prezentacja programu PowerPoint</vt:lpstr>
      <vt:lpstr>Prezentacja programu PowerPoint</vt:lpstr>
      <vt:lpstr>Prezentacja programu PowerPoint</vt:lpstr>
      <vt:lpstr>Zarządzanie - kierunki</vt:lpstr>
      <vt:lpstr>Prezentacja programu PowerPoint</vt:lpstr>
      <vt:lpstr>Rozwój - kierunki</vt:lpstr>
      <vt:lpstr>Prezentacja programu PowerPoint</vt:lpstr>
      <vt:lpstr>Prezentacja programu PowerPoint</vt:lpstr>
      <vt:lpstr>Obszary strategicznej  interwencji</vt:lpstr>
      <vt:lpstr>PARTCYPACJA SPOŁECZNA I KONSULTACJE PROJEKTU STRATEGII</vt:lpstr>
      <vt:lpstr>Konsultacje społeczne i proces uspołeczniania SRWM 2030</vt:lpstr>
      <vt:lpstr>Dziękuję za uwagę</vt:lpstr>
    </vt:vector>
  </TitlesOfParts>
  <Company>UMWM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 70 pkt</dc:title>
  <dc:creator>umwm</dc:creator>
  <cp:lastModifiedBy>Jarosław Kostrzewa</cp:lastModifiedBy>
  <cp:revision>399</cp:revision>
  <cp:lastPrinted>2019-11-12T09:52:36Z</cp:lastPrinted>
  <dcterms:created xsi:type="dcterms:W3CDTF">2016-01-28T15:35:22Z</dcterms:created>
  <dcterms:modified xsi:type="dcterms:W3CDTF">2019-11-13T10:28:21Z</dcterms:modified>
</cp:coreProperties>
</file>